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77" r:id="rId7"/>
    <p:sldId id="288" r:id="rId8"/>
    <p:sldId id="282" r:id="rId9"/>
    <p:sldId id="283" r:id="rId10"/>
    <p:sldId id="278" r:id="rId11"/>
    <p:sldId id="279" r:id="rId12"/>
    <p:sldId id="287" r:id="rId13"/>
    <p:sldId id="264" r:id="rId14"/>
    <p:sldId id="268" r:id="rId15"/>
    <p:sldId id="265" r:id="rId16"/>
    <p:sldId id="281" r:id="rId17"/>
    <p:sldId id="261" r:id="rId18"/>
    <p:sldId id="285" r:id="rId19"/>
    <p:sldId id="284" r:id="rId20"/>
    <p:sldId id="286" r:id="rId21"/>
    <p:sldId id="276" r:id="rId22"/>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Quattrocento Sans" panose="020B0604020202020204" charset="0"/>
      <p:regular r:id="rId28"/>
      <p:bold r:id="rId29"/>
      <p:italic r:id="rId30"/>
      <p:boldItalic r:id="rId31"/>
    </p:embeddedFont>
    <p:embeddedFont>
      <p:font typeface="Ribeye" panose="020B0604020202020204" charset="0"/>
      <p:regular r:id="rId32"/>
    </p:embeddedFont>
    <p:embeddedFont>
      <p:font typeface="Tahoma" panose="020B0604030504040204" pitchFamily="3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3204B6-1CCC-493B-A4E8-CBDE00199BF9}">
  <a:tblStyle styleId="{473204B6-1CCC-493B-A4E8-CBDE00199B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6d119b31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6d119b310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b6d119b310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dee127cab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ddee127cab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5461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72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54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dee127cab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ddee127cab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ddee127cab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ddee127cab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98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6d119b31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6d119b310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b6d119b310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extLst>
      <p:ext uri="{BB962C8B-B14F-4D97-AF65-F5344CB8AC3E}">
        <p14:creationId xmlns:p14="http://schemas.microsoft.com/office/powerpoint/2010/main" val="148809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693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275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7B4E4"/>
            </a:gs>
            <a:gs pos="50000">
              <a:srgbClr val="BFCFEC"/>
            </a:gs>
            <a:gs pos="100000">
              <a:srgbClr val="E0E8F4"/>
            </a:gs>
          </a:gsLst>
          <a:lin ang="5400000"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hyperlink" Target="http://www.google.co.uk/url?sa=i&amp;rct=j&amp;q=&amp;esrc=s&amp;source=images&amp;cd=&amp;cad=rja&amp;uact=8&amp;ved=0ahUKEwi1lL_4iNTUAhUDVhoKHVqhB4AQjRwIBw&amp;url=http://newsroom.unl.edu/announce/rso/6187/34608&amp;psig=AFQjCNHB5wXzQR7sknn2TjajVagY0H818Q&amp;ust=1498310811355659"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https://virtualtour.oakgrove.school/transition/" TargetMode="Externa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www.oakgrove.school/our-school/transition/"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hyperlink" Target="https://www.oakgrove.school/our-school/transition/" TargetMode="External"/><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hyperlink" Target="https://www.oakgrove.school/our-school/transition/" TargetMode="External"/><Relationship Id="rId10" Type="http://schemas.openxmlformats.org/officeDocument/2006/relationships/image" Target="../media/image12.png"/><Relationship Id="rId4" Type="http://schemas.openxmlformats.org/officeDocument/2006/relationships/notesSlide" Target="../notesSlides/notesSlide9.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88"/>
        <p:cNvGrpSpPr/>
        <p:nvPr/>
      </p:nvGrpSpPr>
      <p:grpSpPr>
        <a:xfrm>
          <a:off x="0" y="0"/>
          <a:ext cx="0" cy="0"/>
          <a:chOff x="0" y="0"/>
          <a:chExt cx="0" cy="0"/>
        </a:xfrm>
      </p:grpSpPr>
      <p:pic>
        <p:nvPicPr>
          <p:cNvPr id="89" name="Google Shape;89;p13"/>
          <p:cNvPicPr preferRelativeResize="0"/>
          <p:nvPr/>
        </p:nvPicPr>
        <p:blipFill>
          <a:blip r:embed="rId3">
            <a:alphaModFix/>
          </a:blip>
          <a:stretch>
            <a:fillRect/>
          </a:stretch>
        </p:blipFill>
        <p:spPr>
          <a:xfrm>
            <a:off x="691525" y="2083175"/>
            <a:ext cx="8096250" cy="3657600"/>
          </a:xfrm>
          <a:prstGeom prst="rect">
            <a:avLst/>
          </a:prstGeom>
          <a:noFill/>
          <a:ln>
            <a:noFill/>
          </a:ln>
        </p:spPr>
      </p:pic>
      <p:sp>
        <p:nvSpPr>
          <p:cNvPr id="91" name="Google Shape;91;p13"/>
          <p:cNvSpPr txBox="1"/>
          <p:nvPr/>
        </p:nvSpPr>
        <p:spPr>
          <a:xfrm>
            <a:off x="892200" y="550425"/>
            <a:ext cx="79527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700">
                <a:solidFill>
                  <a:schemeClr val="lt1"/>
                </a:solidFill>
                <a:latin typeface="Ribeye"/>
                <a:ea typeface="Ribeye"/>
                <a:cs typeface="Ribeye"/>
                <a:sym typeface="Ribeye"/>
              </a:rPr>
              <a:t>Oakgrove Transition 2021</a:t>
            </a:r>
            <a:endParaRPr sz="4700">
              <a:solidFill>
                <a:schemeClr val="lt1"/>
              </a:solidFill>
              <a:latin typeface="Ribeye"/>
              <a:ea typeface="Ribeye"/>
              <a:cs typeface="Ribeye"/>
              <a:sym typeface="Ribeye"/>
            </a:endParaRPr>
          </a:p>
        </p:txBody>
      </p:sp>
      <p:grpSp>
        <p:nvGrpSpPr>
          <p:cNvPr id="92" name="Google Shape;92;p13"/>
          <p:cNvGrpSpPr/>
          <p:nvPr/>
        </p:nvGrpSpPr>
        <p:grpSpPr>
          <a:xfrm>
            <a:off x="0" y="0"/>
            <a:ext cx="4618525" cy="875688"/>
            <a:chOff x="0" y="0"/>
            <a:chExt cx="4618525" cy="875688"/>
          </a:xfrm>
        </p:grpSpPr>
        <p:sp>
          <p:nvSpPr>
            <p:cNvPr id="93" name="Google Shape;93;p13"/>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94" name="Google Shape;94;p13"/>
            <p:cNvPicPr preferRelativeResize="0"/>
            <p:nvPr/>
          </p:nvPicPr>
          <p:blipFill>
            <a:blip r:embed="rId4">
              <a:alphaModFix/>
            </a:blip>
            <a:stretch>
              <a:fillRect/>
            </a:stretch>
          </p:blipFill>
          <p:spPr>
            <a:xfrm>
              <a:off x="0" y="0"/>
              <a:ext cx="744334" cy="875688"/>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2000" advTm="22443"/>
    </mc:Choice>
    <mc:Fallback>
      <p:transition spd="slow" advTm="224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gs>
            <a:gs pos="100000">
              <a:srgbClr val="E0E8F4"/>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a:solidFill>
                  <a:schemeClr val="bg1"/>
                </a:solidFill>
                <a:latin typeface="Ribeye" panose="020B0604020202020204" charset="0"/>
              </a:rPr>
              <a:t>Transition</a:t>
            </a:r>
          </a:p>
        </p:txBody>
      </p:sp>
      <p:pic>
        <p:nvPicPr>
          <p:cNvPr id="2050" name="Picture 2" descr="Image result for transi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165" y="995663"/>
            <a:ext cx="6285298" cy="42459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7334DB-61A1-487C-9336-B9C8DD5F9950}"/>
              </a:ext>
            </a:extLst>
          </p:cNvPr>
          <p:cNvSpPr txBox="1"/>
          <p:nvPr/>
        </p:nvSpPr>
        <p:spPr>
          <a:xfrm>
            <a:off x="101065" y="5491895"/>
            <a:ext cx="8773427" cy="1200329"/>
          </a:xfrm>
          <a:prstGeom prst="rect">
            <a:avLst/>
          </a:prstGeom>
          <a:noFill/>
        </p:spPr>
        <p:txBody>
          <a:bodyPr wrap="square" rtlCol="0">
            <a:spAutoFit/>
          </a:bodyPr>
          <a:lstStyle/>
          <a:p>
            <a:pPr algn="ctr"/>
            <a:r>
              <a:rPr lang="en-GB" sz="1800" dirty="0">
                <a:solidFill>
                  <a:schemeClr val="bg1"/>
                </a:solidFill>
                <a:latin typeface="+mn-lt"/>
              </a:rPr>
              <a:t>Think about or discuss - How might this photo represent the change you are about to make in September?</a:t>
            </a:r>
          </a:p>
          <a:p>
            <a:pPr algn="ctr"/>
            <a:r>
              <a:rPr lang="en-GB" sz="1800" dirty="0">
                <a:solidFill>
                  <a:schemeClr val="bg1"/>
                </a:solidFill>
                <a:latin typeface="+mn-lt"/>
              </a:rPr>
              <a:t>How do you currently feel about the change?....what are you excited about? Are you nervous about anything? Have you spoken to family/friends about these feelings?</a:t>
            </a:r>
          </a:p>
        </p:txBody>
      </p:sp>
      <p:pic>
        <p:nvPicPr>
          <p:cNvPr id="4" name="Audio 3">
            <a:hlinkClick r:id="" action="ppaction://media"/>
            <a:extLst>
              <a:ext uri="{FF2B5EF4-FFF2-40B4-BE49-F238E27FC236}">
                <a16:creationId xmlns:a16="http://schemas.microsoft.com/office/drawing/2014/main" id="{483C0556-C677-4674-B6E2-504FF13CAA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5228991"/>
      </p:ext>
    </p:extLst>
  </p:cSld>
  <p:clrMapOvr>
    <a:masterClrMapping/>
  </p:clrMapOvr>
  <mc:AlternateContent xmlns:mc="http://schemas.openxmlformats.org/markup-compatibility/2006">
    <mc:Choice xmlns:p14="http://schemas.microsoft.com/office/powerpoint/2010/main" Requires="p14">
      <p:transition spd="slow" p14:dur="2000" advTm="92517"/>
    </mc:Choice>
    <mc:Fallback>
      <p:transition spd="slow" advTm="9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100000">
              <a:srgbClr val="162B46"/>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1773106" y="3004407"/>
            <a:ext cx="2682146" cy="954107"/>
          </a:xfrm>
          <a:prstGeom prst="rect">
            <a:avLst/>
          </a:prstGeom>
          <a:noFill/>
        </p:spPr>
        <p:txBody>
          <a:bodyPr wrap="none" lIns="91440" tIns="45720" rIns="91440" bIns="45720">
            <a:spAutoFit/>
          </a:bodyPr>
          <a:lstStyle/>
          <a:p>
            <a:pPr algn="ctr"/>
            <a:r>
              <a:rPr lang="en-US" sz="2800" b="1" cap="none" spc="0" dirty="0" err="1">
                <a:ln w="10541" cmpd="sng">
                  <a:solidFill>
                    <a:schemeClr val="accent1">
                      <a:shade val="88000"/>
                      <a:satMod val="110000"/>
                    </a:schemeClr>
                  </a:solidFill>
                  <a:prstDash val="solid"/>
                </a:ln>
                <a:solidFill>
                  <a:schemeClr val="bg1"/>
                </a:solidFill>
                <a:effectLst/>
              </a:rPr>
              <a:t>Mr</a:t>
            </a:r>
            <a:r>
              <a:rPr lang="en-US" sz="2800" b="1" cap="none" spc="0" dirty="0">
                <a:ln w="10541" cmpd="sng">
                  <a:solidFill>
                    <a:schemeClr val="accent1">
                      <a:shade val="88000"/>
                      <a:satMod val="110000"/>
                    </a:schemeClr>
                  </a:solidFill>
                  <a:prstDash val="solid"/>
                </a:ln>
                <a:solidFill>
                  <a:schemeClr val="bg1"/>
                </a:solidFill>
                <a:effectLst/>
              </a:rPr>
              <a:t> Robinson</a:t>
            </a:r>
          </a:p>
          <a:p>
            <a:pPr algn="ctr"/>
            <a:r>
              <a:rPr lang="en-US" sz="2800" b="1" dirty="0">
                <a:ln w="10541" cmpd="sng">
                  <a:solidFill>
                    <a:schemeClr val="accent1">
                      <a:shade val="88000"/>
                      <a:satMod val="110000"/>
                    </a:schemeClr>
                  </a:solidFill>
                  <a:prstDash val="solid"/>
                </a:ln>
                <a:solidFill>
                  <a:schemeClr val="bg1"/>
                </a:solidFill>
              </a:rPr>
              <a:t>Head of Year 7</a:t>
            </a:r>
            <a:endParaRPr lang="en-US" sz="2800" b="1" cap="none" spc="0" dirty="0">
              <a:ln w="10541" cmpd="sng">
                <a:solidFill>
                  <a:schemeClr val="accent1">
                    <a:shade val="88000"/>
                    <a:satMod val="110000"/>
                  </a:schemeClr>
                </a:solidFill>
                <a:prstDash val="solid"/>
              </a:ln>
              <a:solidFill>
                <a:schemeClr val="bg1"/>
              </a:solidFill>
              <a:effectLst/>
            </a:endParaRPr>
          </a:p>
        </p:txBody>
      </p:sp>
      <p:sp>
        <p:nvSpPr>
          <p:cNvPr id="7" name="Rectangle 6"/>
          <p:cNvSpPr/>
          <p:nvPr/>
        </p:nvSpPr>
        <p:spPr>
          <a:xfrm>
            <a:off x="6076950" y="2820713"/>
            <a:ext cx="2744922" cy="1384995"/>
          </a:xfrm>
          <a:prstGeom prst="rect">
            <a:avLst/>
          </a:prstGeom>
          <a:noFill/>
        </p:spPr>
        <p:txBody>
          <a:bodyPr wrap="square" lIns="91440" tIns="45720" rIns="91440" bIns="45720">
            <a:spAutoFit/>
          </a:bodyPr>
          <a:lstStyle/>
          <a:p>
            <a:pPr algn="ctr"/>
            <a:r>
              <a:rPr lang="en-US" sz="2800" b="1" cap="none" spc="0" dirty="0">
                <a:ln w="10541" cmpd="sng">
                  <a:solidFill>
                    <a:schemeClr val="accent1">
                      <a:shade val="88000"/>
                      <a:satMod val="110000"/>
                    </a:schemeClr>
                  </a:solidFill>
                  <a:prstDash val="solid"/>
                </a:ln>
                <a:solidFill>
                  <a:schemeClr val="bg1"/>
                </a:solidFill>
                <a:effectLst/>
              </a:rPr>
              <a:t>Miss Yeoman</a:t>
            </a:r>
          </a:p>
          <a:p>
            <a:pPr algn="ctr"/>
            <a:r>
              <a:rPr lang="en-US" sz="2800" b="1" dirty="0">
                <a:ln w="10541" cmpd="sng">
                  <a:solidFill>
                    <a:schemeClr val="accent1">
                      <a:shade val="88000"/>
                      <a:satMod val="110000"/>
                    </a:schemeClr>
                  </a:solidFill>
                  <a:prstDash val="solid"/>
                </a:ln>
                <a:solidFill>
                  <a:schemeClr val="bg1"/>
                </a:solidFill>
              </a:rPr>
              <a:t>Assistant Head of Year 7</a:t>
            </a:r>
            <a:endParaRPr lang="en-US" sz="2800" b="1" cap="none" spc="0" dirty="0">
              <a:ln w="10541" cmpd="sng">
                <a:solidFill>
                  <a:schemeClr val="accent1">
                    <a:shade val="88000"/>
                    <a:satMod val="110000"/>
                  </a:schemeClr>
                </a:solidFill>
                <a:prstDash val="solid"/>
              </a:ln>
              <a:solidFill>
                <a:schemeClr val="bg1"/>
              </a:solidFill>
              <a:effectLst/>
            </a:endParaRPr>
          </a:p>
        </p:txBody>
      </p:sp>
      <p:sp>
        <p:nvSpPr>
          <p:cNvPr id="8" name="Rectangle 7"/>
          <p:cNvSpPr/>
          <p:nvPr/>
        </p:nvSpPr>
        <p:spPr>
          <a:xfrm>
            <a:off x="3567115" y="1026627"/>
            <a:ext cx="4416594" cy="1384995"/>
          </a:xfrm>
          <a:prstGeom prst="rect">
            <a:avLst/>
          </a:prstGeom>
          <a:noFill/>
        </p:spPr>
        <p:txBody>
          <a:bodyPr wrap="none" lIns="91440" tIns="45720" rIns="91440" bIns="45720">
            <a:spAutoFit/>
          </a:bodyPr>
          <a:lstStyle/>
          <a:p>
            <a:pPr algn="ctr"/>
            <a:r>
              <a:rPr lang="en-US" sz="2800" b="1" cap="none" spc="0" dirty="0">
                <a:ln w="10541" cmpd="sng">
                  <a:solidFill>
                    <a:schemeClr val="accent1">
                      <a:shade val="88000"/>
                      <a:satMod val="110000"/>
                    </a:schemeClr>
                  </a:solidFill>
                  <a:prstDash val="solid"/>
                </a:ln>
                <a:solidFill>
                  <a:schemeClr val="bg1"/>
                </a:solidFill>
                <a:effectLst/>
              </a:rPr>
              <a:t>Mr Boon</a:t>
            </a:r>
          </a:p>
          <a:p>
            <a:pPr algn="ctr"/>
            <a:r>
              <a:rPr lang="en-US" sz="2800" b="1" dirty="0">
                <a:ln w="10541" cmpd="sng">
                  <a:solidFill>
                    <a:schemeClr val="accent1">
                      <a:shade val="88000"/>
                      <a:satMod val="110000"/>
                    </a:schemeClr>
                  </a:solidFill>
                  <a:prstDash val="solid"/>
                </a:ln>
                <a:solidFill>
                  <a:schemeClr val="bg1"/>
                </a:solidFill>
              </a:rPr>
              <a:t>Deputy Headteacher</a:t>
            </a:r>
          </a:p>
          <a:p>
            <a:pPr algn="ctr"/>
            <a:r>
              <a:rPr lang="en-US" sz="2800" b="1" cap="none" spc="0" dirty="0">
                <a:ln w="10541" cmpd="sng">
                  <a:solidFill>
                    <a:schemeClr val="accent1">
                      <a:shade val="88000"/>
                      <a:satMod val="110000"/>
                    </a:schemeClr>
                  </a:solidFill>
                  <a:prstDash val="solid"/>
                </a:ln>
                <a:solidFill>
                  <a:schemeClr val="bg1"/>
                </a:solidFill>
                <a:effectLst/>
              </a:rPr>
              <a:t>Whole School </a:t>
            </a:r>
            <a:r>
              <a:rPr lang="en-US" sz="2800" b="1" cap="none" spc="0" dirty="0" err="1">
                <a:ln w="10541" cmpd="sng">
                  <a:solidFill>
                    <a:schemeClr val="accent1">
                      <a:shade val="88000"/>
                      <a:satMod val="110000"/>
                    </a:schemeClr>
                  </a:solidFill>
                  <a:prstDash val="solid"/>
                </a:ln>
                <a:solidFill>
                  <a:schemeClr val="bg1"/>
                </a:solidFill>
                <a:effectLst/>
              </a:rPr>
              <a:t>Behaviour</a:t>
            </a:r>
            <a:endParaRPr lang="en-US" sz="2800" b="1" cap="none" spc="0" dirty="0">
              <a:ln w="10541" cmpd="sng">
                <a:solidFill>
                  <a:schemeClr val="accent1">
                    <a:shade val="88000"/>
                    <a:satMod val="110000"/>
                  </a:schemeClr>
                </a:solidFill>
                <a:prstDash val="solid"/>
              </a:ln>
              <a:solidFill>
                <a:schemeClr val="bg1"/>
              </a:solidFill>
              <a:effectLst/>
            </a:endParaRPr>
          </a:p>
        </p:txBody>
      </p:sp>
      <p:pic>
        <p:nvPicPr>
          <p:cNvPr id="10" name="Picture 9">
            <a:extLst>
              <a:ext uri="{FF2B5EF4-FFF2-40B4-BE49-F238E27FC236}">
                <a16:creationId xmlns:a16="http://schemas.microsoft.com/office/drawing/2014/main" id="{34511EC5-1561-45AB-9CD0-97D1E2B87EA7}"/>
              </a:ext>
            </a:extLst>
          </p:cNvPr>
          <p:cNvPicPr>
            <a:picLocks noChangeAspect="1"/>
          </p:cNvPicPr>
          <p:nvPr/>
        </p:nvPicPr>
        <p:blipFill>
          <a:blip r:embed="rId4"/>
          <a:stretch>
            <a:fillRect/>
          </a:stretch>
        </p:blipFill>
        <p:spPr>
          <a:xfrm>
            <a:off x="322128" y="2692199"/>
            <a:ext cx="1335140" cy="1755800"/>
          </a:xfrm>
          <a:prstGeom prst="rect">
            <a:avLst/>
          </a:prstGeom>
        </p:spPr>
      </p:pic>
      <p:pic>
        <p:nvPicPr>
          <p:cNvPr id="11" name="Picture 10">
            <a:extLst>
              <a:ext uri="{FF2B5EF4-FFF2-40B4-BE49-F238E27FC236}">
                <a16:creationId xmlns:a16="http://schemas.microsoft.com/office/drawing/2014/main" id="{AF2E900C-C440-4EFA-9AF1-AF00317589DF}"/>
              </a:ext>
            </a:extLst>
          </p:cNvPr>
          <p:cNvPicPr>
            <a:picLocks noChangeAspect="1"/>
          </p:cNvPicPr>
          <p:nvPr/>
        </p:nvPicPr>
        <p:blipFill rotWithShape="1">
          <a:blip r:embed="rId5"/>
          <a:srcRect l="5993" t="2427" r="2223" b="4286"/>
          <a:stretch/>
        </p:blipFill>
        <p:spPr>
          <a:xfrm>
            <a:off x="2159398" y="973047"/>
            <a:ext cx="1335140" cy="1734967"/>
          </a:xfrm>
          <a:prstGeom prst="rect">
            <a:avLst/>
          </a:prstGeom>
        </p:spPr>
      </p:pic>
      <p:pic>
        <p:nvPicPr>
          <p:cNvPr id="15" name="Picture 14">
            <a:extLst>
              <a:ext uri="{FF2B5EF4-FFF2-40B4-BE49-F238E27FC236}">
                <a16:creationId xmlns:a16="http://schemas.microsoft.com/office/drawing/2014/main" id="{7B4EDFCF-66AA-4541-B0DA-1CFFAFC169A8}"/>
              </a:ext>
            </a:extLst>
          </p:cNvPr>
          <p:cNvPicPr>
            <a:picLocks noChangeAspect="1"/>
          </p:cNvPicPr>
          <p:nvPr/>
        </p:nvPicPr>
        <p:blipFill rotWithShape="1">
          <a:blip r:embed="rId6"/>
          <a:srcRect l="9445" t="21952" r="9445"/>
          <a:stretch/>
        </p:blipFill>
        <p:spPr>
          <a:xfrm>
            <a:off x="322129" y="4703009"/>
            <a:ext cx="1335140" cy="1755800"/>
          </a:xfrm>
          <a:prstGeom prst="rect">
            <a:avLst/>
          </a:prstGeom>
        </p:spPr>
      </p:pic>
      <p:pic>
        <p:nvPicPr>
          <p:cNvPr id="19" name="Picture 18">
            <a:extLst>
              <a:ext uri="{FF2B5EF4-FFF2-40B4-BE49-F238E27FC236}">
                <a16:creationId xmlns:a16="http://schemas.microsoft.com/office/drawing/2014/main" id="{E5A59ADB-7E35-4FBC-8318-CD9E53571E1E}"/>
              </a:ext>
            </a:extLst>
          </p:cNvPr>
          <p:cNvPicPr>
            <a:picLocks noChangeAspect="1"/>
          </p:cNvPicPr>
          <p:nvPr/>
        </p:nvPicPr>
        <p:blipFill>
          <a:blip r:embed="rId7"/>
          <a:stretch>
            <a:fillRect/>
          </a:stretch>
        </p:blipFill>
        <p:spPr>
          <a:xfrm>
            <a:off x="4572000" y="4703009"/>
            <a:ext cx="1363547" cy="1755800"/>
          </a:xfrm>
          <a:prstGeom prst="rect">
            <a:avLst/>
          </a:prstGeom>
        </p:spPr>
      </p:pic>
      <p:sp>
        <p:nvSpPr>
          <p:cNvPr id="21" name="Rectangle 20">
            <a:extLst>
              <a:ext uri="{FF2B5EF4-FFF2-40B4-BE49-F238E27FC236}">
                <a16:creationId xmlns:a16="http://schemas.microsoft.com/office/drawing/2014/main" id="{FB164A4A-D056-4754-95B9-3A6FD2D610CC}"/>
              </a:ext>
            </a:extLst>
          </p:cNvPr>
          <p:cNvSpPr/>
          <p:nvPr/>
        </p:nvSpPr>
        <p:spPr>
          <a:xfrm>
            <a:off x="1604574" y="4508550"/>
            <a:ext cx="2822763" cy="2246769"/>
          </a:xfrm>
          <a:prstGeom prst="rect">
            <a:avLst/>
          </a:prstGeom>
          <a:noFill/>
        </p:spPr>
        <p:txBody>
          <a:bodyPr wrap="square" lIns="91440" tIns="45720" rIns="91440" bIns="45720">
            <a:spAutoFit/>
          </a:bodyPr>
          <a:lstStyle/>
          <a:p>
            <a:pPr algn="ctr"/>
            <a:r>
              <a:rPr lang="en-US" sz="2800" b="1" cap="none" spc="0" dirty="0" err="1">
                <a:ln w="10541" cmpd="sng">
                  <a:solidFill>
                    <a:schemeClr val="accent1">
                      <a:shade val="88000"/>
                      <a:satMod val="110000"/>
                    </a:schemeClr>
                  </a:solidFill>
                  <a:prstDash val="solid"/>
                </a:ln>
                <a:solidFill>
                  <a:schemeClr val="bg1"/>
                </a:solidFill>
                <a:effectLst/>
              </a:rPr>
              <a:t>Mrs</a:t>
            </a:r>
            <a:r>
              <a:rPr lang="en-US" sz="2800" b="1" cap="none" spc="0" dirty="0">
                <a:ln w="10541" cmpd="sng">
                  <a:solidFill>
                    <a:schemeClr val="accent1">
                      <a:shade val="88000"/>
                      <a:satMod val="110000"/>
                    </a:schemeClr>
                  </a:solidFill>
                  <a:prstDash val="solid"/>
                </a:ln>
                <a:solidFill>
                  <a:schemeClr val="bg1"/>
                </a:solidFill>
                <a:effectLst/>
              </a:rPr>
              <a:t> Coleridge Smith</a:t>
            </a:r>
          </a:p>
          <a:p>
            <a:pPr algn="ctr"/>
            <a:r>
              <a:rPr lang="en-US" sz="2800" b="1" dirty="0">
                <a:ln w="10541" cmpd="sng">
                  <a:solidFill>
                    <a:schemeClr val="accent1">
                      <a:shade val="88000"/>
                      <a:satMod val="110000"/>
                    </a:schemeClr>
                  </a:solidFill>
                  <a:prstDash val="solid"/>
                </a:ln>
                <a:solidFill>
                  <a:schemeClr val="bg1"/>
                </a:solidFill>
              </a:rPr>
              <a:t>Assistant Headteacher KS3 </a:t>
            </a:r>
            <a:r>
              <a:rPr lang="en-US" sz="2800" b="1" dirty="0" err="1">
                <a:ln w="10541" cmpd="sng">
                  <a:solidFill>
                    <a:schemeClr val="accent1">
                      <a:shade val="88000"/>
                      <a:satMod val="110000"/>
                    </a:schemeClr>
                  </a:solidFill>
                  <a:prstDash val="solid"/>
                </a:ln>
                <a:solidFill>
                  <a:schemeClr val="bg1"/>
                </a:solidFill>
              </a:rPr>
              <a:t>Behaviour</a:t>
            </a:r>
            <a:endParaRPr lang="en-US" sz="2800" b="1" cap="none" spc="0" dirty="0">
              <a:ln w="10541" cmpd="sng">
                <a:solidFill>
                  <a:schemeClr val="accent1">
                    <a:shade val="88000"/>
                    <a:satMod val="110000"/>
                  </a:schemeClr>
                </a:solidFill>
                <a:prstDash val="solid"/>
              </a:ln>
              <a:solidFill>
                <a:schemeClr val="bg1"/>
              </a:solidFill>
              <a:effectLst/>
            </a:endParaRPr>
          </a:p>
        </p:txBody>
      </p:sp>
      <p:sp>
        <p:nvSpPr>
          <p:cNvPr id="22" name="Rectangle 21">
            <a:extLst>
              <a:ext uri="{FF2B5EF4-FFF2-40B4-BE49-F238E27FC236}">
                <a16:creationId xmlns:a16="http://schemas.microsoft.com/office/drawing/2014/main" id="{1E63C67D-49F6-48F7-872E-BCA395EA5409}"/>
              </a:ext>
            </a:extLst>
          </p:cNvPr>
          <p:cNvSpPr/>
          <p:nvPr/>
        </p:nvSpPr>
        <p:spPr>
          <a:xfrm>
            <a:off x="6076950" y="4457524"/>
            <a:ext cx="2822763" cy="2246769"/>
          </a:xfrm>
          <a:prstGeom prst="rect">
            <a:avLst/>
          </a:prstGeom>
          <a:noFill/>
        </p:spPr>
        <p:txBody>
          <a:bodyPr wrap="square" lIns="91440" tIns="45720" rIns="91440" bIns="45720">
            <a:spAutoFit/>
          </a:bodyPr>
          <a:lstStyle/>
          <a:p>
            <a:pPr algn="ctr"/>
            <a:r>
              <a:rPr lang="en-US" sz="2800" b="1" cap="none" spc="0" dirty="0" err="1">
                <a:ln w="10541" cmpd="sng">
                  <a:solidFill>
                    <a:schemeClr val="accent1">
                      <a:shade val="88000"/>
                      <a:satMod val="110000"/>
                    </a:schemeClr>
                  </a:solidFill>
                  <a:prstDash val="solid"/>
                </a:ln>
                <a:solidFill>
                  <a:schemeClr val="bg1"/>
                </a:solidFill>
                <a:effectLst/>
              </a:rPr>
              <a:t>Mr</a:t>
            </a:r>
            <a:r>
              <a:rPr lang="en-US" sz="2800" b="1" cap="none" spc="0" dirty="0">
                <a:ln w="10541" cmpd="sng">
                  <a:solidFill>
                    <a:schemeClr val="accent1">
                      <a:shade val="88000"/>
                      <a:satMod val="110000"/>
                    </a:schemeClr>
                  </a:solidFill>
                  <a:prstDash val="solid"/>
                </a:ln>
                <a:solidFill>
                  <a:schemeClr val="bg1"/>
                </a:solidFill>
                <a:effectLst/>
              </a:rPr>
              <a:t> Pettit</a:t>
            </a:r>
          </a:p>
          <a:p>
            <a:pPr algn="ctr"/>
            <a:r>
              <a:rPr lang="en-US" sz="2800" b="1" dirty="0">
                <a:ln w="10541" cmpd="sng">
                  <a:solidFill>
                    <a:schemeClr val="accent1">
                      <a:shade val="88000"/>
                      <a:satMod val="110000"/>
                    </a:schemeClr>
                  </a:solidFill>
                  <a:prstDash val="solid"/>
                </a:ln>
                <a:solidFill>
                  <a:schemeClr val="bg1"/>
                </a:solidFill>
              </a:rPr>
              <a:t>Deputy Assistant Headteacher KS3 </a:t>
            </a:r>
            <a:r>
              <a:rPr lang="en-US" sz="2800" b="1" dirty="0" err="1">
                <a:ln w="10541" cmpd="sng">
                  <a:solidFill>
                    <a:schemeClr val="accent1">
                      <a:shade val="88000"/>
                      <a:satMod val="110000"/>
                    </a:schemeClr>
                  </a:solidFill>
                  <a:prstDash val="solid"/>
                </a:ln>
                <a:solidFill>
                  <a:schemeClr val="bg1"/>
                </a:solidFill>
              </a:rPr>
              <a:t>Behaviour</a:t>
            </a:r>
            <a:endParaRPr lang="en-US" sz="2800" b="1" cap="none" spc="0" dirty="0">
              <a:ln w="10541" cmpd="sng">
                <a:solidFill>
                  <a:schemeClr val="accent1">
                    <a:shade val="88000"/>
                    <a:satMod val="110000"/>
                  </a:schemeClr>
                </a:solidFill>
                <a:prstDash val="solid"/>
              </a:ln>
              <a:solidFill>
                <a:schemeClr val="bg1"/>
              </a:solidFill>
              <a:effectLst/>
            </a:endParaRPr>
          </a:p>
        </p:txBody>
      </p:sp>
      <p:sp>
        <p:nvSpPr>
          <p:cNvPr id="23" name="Title 1">
            <a:extLst>
              <a:ext uri="{FF2B5EF4-FFF2-40B4-BE49-F238E27FC236}">
                <a16:creationId xmlns:a16="http://schemas.microsoft.com/office/drawing/2014/main" id="{24A0371B-27A8-4E07-8BC3-999C2769F644}"/>
              </a:ext>
            </a:extLst>
          </p:cNvPr>
          <p:cNvSpPr>
            <a:spLocks noGrp="1"/>
          </p:cNvSpPr>
          <p:nvPr>
            <p:ph type="title"/>
          </p:nvPr>
        </p:nvSpPr>
        <p:spPr>
          <a:xfrm>
            <a:off x="457200" y="0"/>
            <a:ext cx="8229600" cy="1143000"/>
          </a:xfrm>
        </p:spPr>
        <p:txBody>
          <a:bodyPr/>
          <a:lstStyle/>
          <a:p>
            <a:r>
              <a:rPr lang="en-GB" dirty="0">
                <a:solidFill>
                  <a:schemeClr val="bg1"/>
                </a:solidFill>
                <a:latin typeface="Ribeye" panose="020B0604020202020204" charset="0"/>
              </a:rPr>
              <a:t>Who’s who in leadership?</a:t>
            </a:r>
          </a:p>
        </p:txBody>
      </p:sp>
      <p:pic>
        <p:nvPicPr>
          <p:cNvPr id="2" name="Picture 1">
            <a:extLst>
              <a:ext uri="{FF2B5EF4-FFF2-40B4-BE49-F238E27FC236}">
                <a16:creationId xmlns:a16="http://schemas.microsoft.com/office/drawing/2014/main" id="{1C29A7C4-20B1-41E4-8C5B-3570FAFEF6AC}"/>
              </a:ext>
            </a:extLst>
          </p:cNvPr>
          <p:cNvPicPr>
            <a:picLocks noChangeAspect="1"/>
          </p:cNvPicPr>
          <p:nvPr/>
        </p:nvPicPr>
        <p:blipFill rotWithShape="1">
          <a:blip r:embed="rId8"/>
          <a:srcRect t="7267" r="8040"/>
          <a:stretch/>
        </p:blipFill>
        <p:spPr>
          <a:xfrm>
            <a:off x="4589678" y="2708014"/>
            <a:ext cx="1324931" cy="1783336"/>
          </a:xfrm>
          <a:prstGeom prst="rect">
            <a:avLst/>
          </a:prstGeom>
        </p:spPr>
      </p:pic>
      <p:pic>
        <p:nvPicPr>
          <p:cNvPr id="3" name="Audio 2">
            <a:hlinkClick r:id="" action="ppaction://media"/>
            <a:extLst>
              <a:ext uri="{FF2B5EF4-FFF2-40B4-BE49-F238E27FC236}">
                <a16:creationId xmlns:a16="http://schemas.microsoft.com/office/drawing/2014/main" id="{83262316-8B8A-4CE7-A6F9-192F5A2912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1038009"/>
      </p:ext>
    </p:extLst>
  </p:cSld>
  <p:clrMapOvr>
    <a:masterClrMapping/>
  </p:clrMapOvr>
  <mc:AlternateContent xmlns:mc="http://schemas.openxmlformats.org/markup-compatibility/2006">
    <mc:Choice xmlns:p14="http://schemas.microsoft.com/office/powerpoint/2010/main" Requires="p14">
      <p:transition spd="slow" p14:dur="3400" advTm="63350">
        <p14:reveal/>
      </p:transition>
    </mc:Choice>
    <mc:Fallback>
      <p:transition spd="slow" advTm="63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60000"/>
                <a:lumOff val="40000"/>
              </a:schemeClr>
            </a:gs>
            <a:gs pos="100000">
              <a:schemeClr val="bg2"/>
            </a:gs>
            <a:gs pos="100000">
              <a:srgbClr val="E0E8F4"/>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206" y="193209"/>
            <a:ext cx="8229600" cy="1143000"/>
          </a:xfrm>
        </p:spPr>
        <p:txBody>
          <a:bodyPr/>
          <a:lstStyle/>
          <a:p>
            <a:r>
              <a:rPr lang="en-GB" dirty="0">
                <a:solidFill>
                  <a:schemeClr val="bg1"/>
                </a:solidFill>
              </a:rPr>
              <a:t>Year 7 September 2021: Tutors</a:t>
            </a:r>
          </a:p>
        </p:txBody>
      </p:sp>
      <p:graphicFrame>
        <p:nvGraphicFramePr>
          <p:cNvPr id="4" name="Content Placeholder 3"/>
          <p:cNvGraphicFramePr>
            <a:graphicFrameLocks noGrp="1"/>
          </p:cNvGraphicFramePr>
          <p:nvPr>
            <p:ph idx="1"/>
            <p:extLst/>
          </p:nvPr>
        </p:nvGraphicFramePr>
        <p:xfrm>
          <a:off x="713274" y="1336209"/>
          <a:ext cx="5201751" cy="5228224"/>
        </p:xfrm>
        <a:graphic>
          <a:graphicData uri="http://schemas.openxmlformats.org/drawingml/2006/table">
            <a:tbl>
              <a:tblPr firstRow="1" firstCol="1" bandRow="1"/>
              <a:tblGrid>
                <a:gridCol w="677307">
                  <a:extLst>
                    <a:ext uri="{9D8B030D-6E8A-4147-A177-3AD203B41FA5}">
                      <a16:colId xmlns:a16="http://schemas.microsoft.com/office/drawing/2014/main" val="20000"/>
                    </a:ext>
                  </a:extLst>
                </a:gridCol>
                <a:gridCol w="4524444">
                  <a:extLst>
                    <a:ext uri="{9D8B030D-6E8A-4147-A177-3AD203B41FA5}">
                      <a16:colId xmlns:a16="http://schemas.microsoft.com/office/drawing/2014/main" val="20001"/>
                    </a:ext>
                  </a:extLst>
                </a:gridCol>
              </a:tblGrid>
              <a:tr h="413268">
                <a:tc>
                  <a:txBody>
                    <a:bodyPr/>
                    <a:lstStyle/>
                    <a:p>
                      <a:pPr algn="l">
                        <a:spcAft>
                          <a:spcPts val="0"/>
                        </a:spcAft>
                      </a:pPr>
                      <a:r>
                        <a:rPr lang="en-US"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7O</a:t>
                      </a:r>
                      <a:endPar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 Singh</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3268">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7A</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Miss Gibbons</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6894">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7K</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 Mellor</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3268">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7G</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 Khan</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6894">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7R</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Mrs Gandhi</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3268">
                <a:tc>
                  <a:txBody>
                    <a:bodyPr/>
                    <a:lstStyle/>
                    <a:p>
                      <a:pPr algn="l">
                        <a:spcAft>
                          <a:spcPts val="0"/>
                        </a:spcAft>
                      </a:pPr>
                      <a:r>
                        <a:rPr lang="en-US"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7V</a:t>
                      </a:r>
                      <a:endPar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Miss Harrison</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6894">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7E</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Mrs Swift</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46894">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7S</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 Booth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46894">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7C</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Mrs </a:t>
                      </a:r>
                      <a:r>
                        <a:rPr lang="en-GB" sz="24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Misso</a:t>
                      </a:r>
                      <a:endPar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46894">
                <a:tc>
                  <a:txBody>
                    <a:bodyPr/>
                    <a:lstStyle/>
                    <a:p>
                      <a:pPr algn="l">
                        <a:spcAft>
                          <a:spcPts val="0"/>
                        </a:spcAft>
                      </a:pPr>
                      <a:r>
                        <a:rPr lang="en-US" sz="2400" b="1">
                          <a:solidFill>
                            <a:schemeClr val="bg1"/>
                          </a:solidFill>
                          <a:effectLst/>
                          <a:latin typeface="Tahoma" panose="020B0604030504040204" pitchFamily="34" charset="0"/>
                          <a:ea typeface="Tahoma" panose="020B0604030504040204" pitchFamily="34" charset="0"/>
                          <a:cs typeface="Tahoma" panose="020B0604030504040204" pitchFamily="34" charset="0"/>
                        </a:rPr>
                        <a:t>7S</a:t>
                      </a:r>
                      <a:endParaRPr lang="en-GB"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Mrs Chudasama</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46894">
                <a:tc gridSpan="2">
                  <a:txBody>
                    <a:bodyPr/>
                    <a:lstStyle/>
                    <a:p>
                      <a:pPr algn="l">
                        <a:spcAft>
                          <a:spcPts val="0"/>
                        </a:spcAft>
                      </a:pPr>
                      <a:r>
                        <a:rPr lang="en-US" sz="2000" b="1" dirty="0" err="1">
                          <a:solidFill>
                            <a:schemeClr val="bg1"/>
                          </a:solidFill>
                          <a:effectLst/>
                          <a:latin typeface="Tahoma"/>
                          <a:ea typeface="Times New Roman"/>
                        </a:rPr>
                        <a:t>Mr</a:t>
                      </a:r>
                      <a:r>
                        <a:rPr lang="en-US" sz="2000" b="1" dirty="0">
                          <a:solidFill>
                            <a:schemeClr val="bg1"/>
                          </a:solidFill>
                          <a:effectLst/>
                          <a:latin typeface="Tahoma"/>
                          <a:ea typeface="Times New Roman"/>
                        </a:rPr>
                        <a:t> Robinson – Head of Year</a:t>
                      </a:r>
                      <a:endParaRPr lang="en-GB" sz="2000" dirty="0">
                        <a:solidFill>
                          <a:schemeClr val="bg1"/>
                        </a:solidFill>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10"/>
                  </a:ext>
                </a:extLst>
              </a:tr>
              <a:tr h="446894">
                <a:tc gridSpan="2">
                  <a:txBody>
                    <a:bodyPr/>
                    <a:lstStyle/>
                    <a:p>
                      <a:pPr algn="l">
                        <a:spcAft>
                          <a:spcPts val="0"/>
                        </a:spcAft>
                      </a:pPr>
                      <a:r>
                        <a:rPr lang="en-US" sz="2000" b="1" dirty="0">
                          <a:solidFill>
                            <a:schemeClr val="bg1"/>
                          </a:solidFill>
                          <a:effectLst/>
                          <a:latin typeface="Tahoma"/>
                          <a:ea typeface="Times New Roman"/>
                        </a:rPr>
                        <a:t>Miss Yeoman – Assistant Head of Year</a:t>
                      </a:r>
                      <a:endParaRPr lang="en-GB" sz="2000" dirty="0">
                        <a:solidFill>
                          <a:schemeClr val="bg1"/>
                        </a:solidFill>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11"/>
                  </a:ext>
                </a:extLst>
              </a:tr>
            </a:tbl>
          </a:graphicData>
        </a:graphic>
      </p:graphicFrame>
      <p:sp>
        <p:nvSpPr>
          <p:cNvPr id="5" name="TextBox 4">
            <a:extLst>
              <a:ext uri="{FF2B5EF4-FFF2-40B4-BE49-F238E27FC236}">
                <a16:creationId xmlns:a16="http://schemas.microsoft.com/office/drawing/2014/main" id="{79F38BBA-2A38-4E7D-95A6-121AA45F4A01}"/>
              </a:ext>
            </a:extLst>
          </p:cNvPr>
          <p:cNvSpPr txBox="1"/>
          <p:nvPr/>
        </p:nvSpPr>
        <p:spPr>
          <a:xfrm>
            <a:off x="6496050" y="2238375"/>
            <a:ext cx="2164070" cy="3046988"/>
          </a:xfrm>
          <a:prstGeom prst="rect">
            <a:avLst/>
          </a:prstGeom>
          <a:solidFill>
            <a:schemeClr val="bg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latin typeface="Arial"/>
                <a:cs typeface="Arial"/>
                <a:sym typeface="Arial"/>
              </a:rPr>
              <a:t>Check the Transition page for a welcome message from each of your tutors (on a separate PP)</a:t>
            </a:r>
          </a:p>
        </p:txBody>
      </p:sp>
      <p:pic>
        <p:nvPicPr>
          <p:cNvPr id="3" name="Audio 2">
            <a:hlinkClick r:id="" action="ppaction://media"/>
            <a:extLst>
              <a:ext uri="{FF2B5EF4-FFF2-40B4-BE49-F238E27FC236}">
                <a16:creationId xmlns:a16="http://schemas.microsoft.com/office/drawing/2014/main" id="{02526176-654F-4B32-8EEB-3D536FB65D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535171"/>
      </p:ext>
    </p:extLst>
  </p:cSld>
  <p:clrMapOvr>
    <a:masterClrMapping/>
  </p:clrMapOvr>
  <mc:AlternateContent xmlns:mc="http://schemas.openxmlformats.org/markup-compatibility/2006">
    <mc:Choice xmlns:p14="http://schemas.microsoft.com/office/powerpoint/2010/main" Requires="p14">
      <p:transition spd="slow" p14:dur="3400" advTm="29138">
        <p14:reveal/>
      </p:transition>
    </mc:Choice>
    <mc:Fallback>
      <p:transition spd="slow" advTm="291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54"/>
        <p:cNvGrpSpPr/>
        <p:nvPr/>
      </p:nvGrpSpPr>
      <p:grpSpPr>
        <a:xfrm>
          <a:off x="0" y="0"/>
          <a:ext cx="0" cy="0"/>
          <a:chOff x="0" y="0"/>
          <a:chExt cx="0" cy="0"/>
        </a:xfrm>
      </p:grpSpPr>
      <p:sp>
        <p:nvSpPr>
          <p:cNvPr id="155" name="Google Shape;155;p21"/>
          <p:cNvSpPr/>
          <p:nvPr/>
        </p:nvSpPr>
        <p:spPr>
          <a:xfrm>
            <a:off x="-81024" y="628239"/>
            <a:ext cx="9225023" cy="14783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dirty="0">
                <a:solidFill>
                  <a:schemeClr val="bg1"/>
                </a:solidFill>
                <a:latin typeface="Ribeye"/>
                <a:ea typeface="Ribeye"/>
                <a:cs typeface="Ribeye"/>
                <a:sym typeface="Ribeye"/>
              </a:rPr>
              <a:t>The Role of your Tutor</a:t>
            </a:r>
            <a:endParaRPr sz="6000" b="1" dirty="0">
              <a:solidFill>
                <a:schemeClr val="bg1"/>
              </a:solidFill>
              <a:latin typeface="Ribeye"/>
              <a:ea typeface="Ribeye"/>
              <a:cs typeface="Ribeye"/>
              <a:sym typeface="Ribeye"/>
            </a:endParaRPr>
          </a:p>
        </p:txBody>
      </p:sp>
      <p:sp>
        <p:nvSpPr>
          <p:cNvPr id="156" name="Google Shape;156;p21"/>
          <p:cNvSpPr txBox="1"/>
          <p:nvPr/>
        </p:nvSpPr>
        <p:spPr>
          <a:xfrm>
            <a:off x="580507" y="2106592"/>
            <a:ext cx="7982985" cy="52629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dirty="0">
              <a:solidFill>
                <a:schemeClr val="bg1"/>
              </a:solidFill>
              <a:latin typeface="Quattrocento Sans"/>
              <a:ea typeface="Quattrocento Sans"/>
              <a:cs typeface="Quattrocento Sans"/>
              <a:sym typeface="Quattrocento Sans"/>
            </a:endParaRPr>
          </a:p>
          <a:p>
            <a:pPr marL="0" marR="0" lvl="0" indent="0" algn="ctr" rtl="0">
              <a:spcBef>
                <a:spcPts val="0"/>
              </a:spcBef>
              <a:spcAft>
                <a:spcPts val="0"/>
              </a:spcAft>
              <a:buNone/>
            </a:pPr>
            <a:r>
              <a:rPr lang="en-GB" sz="2800" b="1" dirty="0">
                <a:solidFill>
                  <a:schemeClr val="bg1"/>
                </a:solidFill>
                <a:latin typeface="Quattrocento Sans"/>
                <a:ea typeface="Quattrocento Sans"/>
                <a:cs typeface="Quattrocento Sans"/>
                <a:sym typeface="Quattrocento Sans"/>
              </a:rPr>
              <a:t>Your tutor will be your main point of contact throughout your time at Oakgrove. They will see you every morning during registration meaning they are a consistent part of your daily routine and someone you can speak to about problems, share successes with and get advise on a variety of areas both in school and at home. </a:t>
            </a:r>
            <a:endParaRPr sz="2800" b="1" dirty="0">
              <a:solidFill>
                <a:schemeClr val="bg1"/>
              </a:solidFill>
              <a:latin typeface="Quattrocento Sans"/>
              <a:ea typeface="Quattrocento Sans"/>
              <a:cs typeface="Quattrocento Sans"/>
              <a:sym typeface="Quattrocento Sans"/>
            </a:endParaRPr>
          </a:p>
          <a:p>
            <a:pPr marL="0" marR="0" lvl="0" indent="0" algn="ctr" rtl="0">
              <a:spcBef>
                <a:spcPts val="0"/>
              </a:spcBef>
              <a:spcAft>
                <a:spcPts val="0"/>
              </a:spcAft>
              <a:buNone/>
            </a:pPr>
            <a:endParaRPr sz="2800" b="1" dirty="0">
              <a:solidFill>
                <a:schemeClr val="bg1"/>
              </a:solidFill>
              <a:latin typeface="Quattrocento Sans"/>
              <a:ea typeface="Quattrocento Sans"/>
              <a:cs typeface="Quattrocento Sans"/>
              <a:sym typeface="Quattrocento Sans"/>
            </a:endParaRPr>
          </a:p>
          <a:p>
            <a:pPr marL="0" marR="0" lvl="0" indent="0" algn="ctr" rtl="0">
              <a:spcBef>
                <a:spcPts val="0"/>
              </a:spcBef>
              <a:spcAft>
                <a:spcPts val="0"/>
              </a:spcAft>
              <a:buNone/>
            </a:pPr>
            <a:r>
              <a:rPr lang="en-GB" sz="2800" b="1" dirty="0">
                <a:solidFill>
                  <a:schemeClr val="bg1"/>
                </a:solidFill>
                <a:latin typeface="Quattrocento Sans"/>
                <a:ea typeface="Quattrocento Sans"/>
                <a:cs typeface="Quattrocento Sans"/>
                <a:sym typeface="Quattrocento Sans"/>
              </a:rPr>
              <a:t>This means hopefully five years of working together as a team. </a:t>
            </a:r>
            <a:endParaRPr dirty="0">
              <a:solidFill>
                <a:schemeClr val="bg1"/>
              </a:solidFill>
            </a:endParaRPr>
          </a:p>
          <a:p>
            <a:pPr marL="0" marR="0" lvl="0" indent="0" algn="ctr" rtl="0">
              <a:spcBef>
                <a:spcPts val="0"/>
              </a:spcBef>
              <a:spcAft>
                <a:spcPts val="0"/>
              </a:spcAft>
              <a:buNone/>
            </a:pPr>
            <a:endParaRPr sz="2800" b="1" dirty="0">
              <a:solidFill>
                <a:schemeClr val="bg1"/>
              </a:solidFill>
              <a:latin typeface="Quattrocento Sans"/>
              <a:ea typeface="Quattrocento Sans"/>
              <a:cs typeface="Quattrocento Sans"/>
              <a:sym typeface="Quattrocento Sans"/>
            </a:endParaRPr>
          </a:p>
        </p:txBody>
      </p:sp>
      <p:sp>
        <p:nvSpPr>
          <p:cNvPr id="157" name="Google Shape;157;p21"/>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dirty="0">
                <a:solidFill>
                  <a:schemeClr val="bg1"/>
                </a:solidFill>
                <a:latin typeface="Calibri"/>
                <a:ea typeface="Calibri"/>
                <a:cs typeface="Calibri"/>
                <a:sym typeface="Calibri"/>
              </a:rPr>
              <a:t>Excellence Innovation Respect</a:t>
            </a:r>
            <a:endParaRPr sz="2200" b="1" dirty="0">
              <a:solidFill>
                <a:schemeClr val="bg1"/>
              </a:solidFill>
              <a:latin typeface="Calibri"/>
              <a:ea typeface="Calibri"/>
              <a:cs typeface="Calibri"/>
              <a:sym typeface="Calibri"/>
            </a:endParaRPr>
          </a:p>
        </p:txBody>
      </p:sp>
      <p:pic>
        <p:nvPicPr>
          <p:cNvPr id="158" name="Google Shape;158;p21"/>
          <p:cNvPicPr preferRelativeResize="0"/>
          <p:nvPr/>
        </p:nvPicPr>
        <p:blipFill>
          <a:blip r:embed="rId5">
            <a:alphaModFix/>
          </a:blip>
          <a:stretch>
            <a:fillRect/>
          </a:stretch>
        </p:blipFill>
        <p:spPr>
          <a:xfrm>
            <a:off x="0" y="0"/>
            <a:ext cx="744334" cy="875688"/>
          </a:xfrm>
          <a:prstGeom prst="rect">
            <a:avLst/>
          </a:prstGeom>
          <a:noFill/>
          <a:ln>
            <a:noFill/>
          </a:ln>
        </p:spPr>
      </p:pic>
      <p:pic>
        <p:nvPicPr>
          <p:cNvPr id="2" name="Audio 1">
            <a:hlinkClick r:id="" action="ppaction://media"/>
            <a:extLst>
              <a:ext uri="{FF2B5EF4-FFF2-40B4-BE49-F238E27FC236}">
                <a16:creationId xmlns:a16="http://schemas.microsoft.com/office/drawing/2014/main" id="{153C9585-DDD0-438F-86EA-5A8242DFB9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039"/>
    </mc:Choice>
    <mc:Fallback>
      <p:transition spd="slow" advTm="6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81"/>
        <p:cNvGrpSpPr/>
        <p:nvPr/>
      </p:nvGrpSpPr>
      <p:grpSpPr>
        <a:xfrm>
          <a:off x="0" y="0"/>
          <a:ext cx="0" cy="0"/>
          <a:chOff x="0" y="0"/>
          <a:chExt cx="0" cy="0"/>
        </a:xfrm>
      </p:grpSpPr>
      <p:sp>
        <p:nvSpPr>
          <p:cNvPr id="182" name="Google Shape;182;p25"/>
          <p:cNvSpPr/>
          <p:nvPr/>
        </p:nvSpPr>
        <p:spPr>
          <a:xfrm>
            <a:off x="1055008" y="523206"/>
            <a:ext cx="70518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a:solidFill>
                  <a:schemeClr val="lt1"/>
                </a:solidFill>
                <a:latin typeface="Ribeye"/>
                <a:ea typeface="Ribeye"/>
                <a:cs typeface="Ribeye"/>
                <a:sym typeface="Ribeye"/>
              </a:rPr>
              <a:t>Registration</a:t>
            </a:r>
            <a:endParaRPr sz="6000" b="1">
              <a:solidFill>
                <a:schemeClr val="lt1"/>
              </a:solidFill>
              <a:latin typeface="Ribeye"/>
              <a:ea typeface="Ribeye"/>
              <a:cs typeface="Ribeye"/>
              <a:sym typeface="Ribeye"/>
            </a:endParaRPr>
          </a:p>
        </p:txBody>
      </p:sp>
      <p:grpSp>
        <p:nvGrpSpPr>
          <p:cNvPr id="183" name="Google Shape;183;p25"/>
          <p:cNvGrpSpPr/>
          <p:nvPr/>
        </p:nvGrpSpPr>
        <p:grpSpPr>
          <a:xfrm>
            <a:off x="439437" y="1744477"/>
            <a:ext cx="8283092" cy="4795886"/>
            <a:chOff x="439437" y="1379091"/>
            <a:chExt cx="8270686" cy="4571865"/>
          </a:xfrm>
        </p:grpSpPr>
        <p:sp>
          <p:nvSpPr>
            <p:cNvPr id="184" name="Google Shape;184;p25"/>
            <p:cNvSpPr txBox="1"/>
            <p:nvPr/>
          </p:nvSpPr>
          <p:spPr>
            <a:xfrm>
              <a:off x="5642310" y="1563755"/>
              <a:ext cx="2296500" cy="792300"/>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lt1"/>
                  </a:solidFill>
                  <a:latin typeface="Quattrocento Sans"/>
                  <a:ea typeface="Quattrocento Sans"/>
                  <a:cs typeface="Quattrocento Sans"/>
                  <a:sym typeface="Quattrocento Sans"/>
                </a:rPr>
                <a:t>Notices about the day</a:t>
              </a:r>
              <a:endParaRPr>
                <a:solidFill>
                  <a:schemeClr val="lt1"/>
                </a:solidFill>
              </a:endParaRPr>
            </a:p>
          </p:txBody>
        </p:sp>
        <p:sp>
          <p:nvSpPr>
            <p:cNvPr id="185" name="Google Shape;185;p25"/>
            <p:cNvSpPr txBox="1"/>
            <p:nvPr/>
          </p:nvSpPr>
          <p:spPr>
            <a:xfrm>
              <a:off x="439437" y="3062579"/>
              <a:ext cx="1576200" cy="792300"/>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lt1"/>
                  </a:solidFill>
                  <a:latin typeface="Quattrocento Sans"/>
                  <a:ea typeface="Quattrocento Sans"/>
                  <a:cs typeface="Quattrocento Sans"/>
                  <a:sym typeface="Quattrocento Sans"/>
                </a:rPr>
                <a:t>Monitor Uniform</a:t>
              </a:r>
              <a:endParaRPr>
                <a:solidFill>
                  <a:schemeClr val="lt1"/>
                </a:solidFill>
              </a:endParaRPr>
            </a:p>
          </p:txBody>
        </p:sp>
        <p:sp>
          <p:nvSpPr>
            <p:cNvPr id="186" name="Google Shape;186;p25"/>
            <p:cNvSpPr txBox="1"/>
            <p:nvPr/>
          </p:nvSpPr>
          <p:spPr>
            <a:xfrm>
              <a:off x="5454231" y="4527958"/>
              <a:ext cx="2005800" cy="792300"/>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lt1"/>
                  </a:solidFill>
                  <a:latin typeface="Quattrocento Sans"/>
                  <a:ea typeface="Quattrocento Sans"/>
                  <a:cs typeface="Quattrocento Sans"/>
                  <a:sym typeface="Quattrocento Sans"/>
                </a:rPr>
                <a:t>Monitor Attendance</a:t>
              </a:r>
              <a:endParaRPr>
                <a:solidFill>
                  <a:schemeClr val="lt1"/>
                </a:solidFill>
              </a:endParaRPr>
            </a:p>
          </p:txBody>
        </p:sp>
        <p:sp>
          <p:nvSpPr>
            <p:cNvPr id="187" name="Google Shape;187;p25"/>
            <p:cNvSpPr txBox="1"/>
            <p:nvPr/>
          </p:nvSpPr>
          <p:spPr>
            <a:xfrm>
              <a:off x="1227576" y="4364953"/>
              <a:ext cx="1864200" cy="1144500"/>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lt1"/>
                  </a:solidFill>
                  <a:latin typeface="Quattrocento Sans"/>
                  <a:ea typeface="Quattrocento Sans"/>
                  <a:cs typeface="Quattrocento Sans"/>
                  <a:sym typeface="Quattrocento Sans"/>
                </a:rPr>
                <a:t>Discuss issues with students</a:t>
              </a:r>
              <a:endParaRPr>
                <a:solidFill>
                  <a:schemeClr val="lt1"/>
                </a:solidFill>
              </a:endParaRPr>
            </a:p>
          </p:txBody>
        </p:sp>
        <p:sp>
          <p:nvSpPr>
            <p:cNvPr id="188" name="Google Shape;188;p25"/>
            <p:cNvSpPr txBox="1"/>
            <p:nvPr/>
          </p:nvSpPr>
          <p:spPr>
            <a:xfrm>
              <a:off x="6845923" y="2986062"/>
              <a:ext cx="1864200" cy="792300"/>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lt1"/>
                  </a:solidFill>
                  <a:latin typeface="Quattrocento Sans"/>
                  <a:ea typeface="Quattrocento Sans"/>
                  <a:cs typeface="Quattrocento Sans"/>
                  <a:sym typeface="Quattrocento Sans"/>
                </a:rPr>
                <a:t>Sign Planners</a:t>
              </a:r>
              <a:endParaRPr>
                <a:solidFill>
                  <a:schemeClr val="lt1"/>
                </a:solidFill>
              </a:endParaRPr>
            </a:p>
          </p:txBody>
        </p:sp>
        <p:sp>
          <p:nvSpPr>
            <p:cNvPr id="189" name="Google Shape;189;p25"/>
            <p:cNvSpPr txBox="1"/>
            <p:nvPr/>
          </p:nvSpPr>
          <p:spPr>
            <a:xfrm>
              <a:off x="1227576" y="1379091"/>
              <a:ext cx="2232300" cy="792300"/>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lt1"/>
                  </a:solidFill>
                  <a:latin typeface="Quattrocento Sans"/>
                  <a:ea typeface="Quattrocento Sans"/>
                  <a:cs typeface="Quattrocento Sans"/>
                  <a:sym typeface="Quattrocento Sans"/>
                </a:rPr>
                <a:t>Review report targets</a:t>
              </a:r>
              <a:endParaRPr>
                <a:solidFill>
                  <a:schemeClr val="lt1"/>
                </a:solidFill>
              </a:endParaRPr>
            </a:p>
          </p:txBody>
        </p:sp>
        <p:sp>
          <p:nvSpPr>
            <p:cNvPr id="190" name="Google Shape;190;p25"/>
            <p:cNvSpPr txBox="1"/>
            <p:nvPr/>
          </p:nvSpPr>
          <p:spPr>
            <a:xfrm>
              <a:off x="3779912" y="2579420"/>
              <a:ext cx="1728300" cy="1848381"/>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dirty="0">
                  <a:solidFill>
                    <a:schemeClr val="lt1"/>
                  </a:solidFill>
                  <a:latin typeface="Quattrocento Sans"/>
                  <a:ea typeface="Quattrocento Sans"/>
                  <a:cs typeface="Quattrocento Sans"/>
                  <a:sym typeface="Quattrocento Sans"/>
                </a:rPr>
                <a:t>10</a:t>
              </a:r>
              <a:r>
                <a:rPr lang="en-GB" sz="4800" b="1" dirty="0">
                  <a:solidFill>
                    <a:schemeClr val="lt1"/>
                  </a:solidFill>
                  <a:latin typeface="Quattrocento Sans"/>
                  <a:ea typeface="Quattrocento Sans"/>
                  <a:cs typeface="Quattrocento Sans"/>
                  <a:sym typeface="Quattrocento Sans"/>
                </a:rPr>
                <a:t> </a:t>
              </a:r>
              <a:r>
                <a:rPr lang="en-GB" sz="2800" b="1" dirty="0">
                  <a:solidFill>
                    <a:schemeClr val="lt1"/>
                  </a:solidFill>
                  <a:latin typeface="Quattrocento Sans"/>
                  <a:ea typeface="Quattrocento Sans"/>
                  <a:cs typeface="Quattrocento Sans"/>
                  <a:sym typeface="Quattrocento Sans"/>
                </a:rPr>
                <a:t>minutes</a:t>
              </a:r>
              <a:endParaRPr dirty="0">
                <a:solidFill>
                  <a:schemeClr val="lt1"/>
                </a:solidFill>
              </a:endParaRPr>
            </a:p>
            <a:p>
              <a:pPr marL="0" marR="0" lvl="0" indent="0" algn="ctr" rtl="0">
                <a:spcBef>
                  <a:spcPts val="0"/>
                </a:spcBef>
                <a:spcAft>
                  <a:spcPts val="0"/>
                </a:spcAft>
                <a:buNone/>
              </a:pPr>
              <a:r>
                <a:rPr lang="en-GB" sz="1600" b="1" dirty="0">
                  <a:solidFill>
                    <a:schemeClr val="lt1"/>
                  </a:solidFill>
                  <a:latin typeface="Quattrocento Sans"/>
                  <a:ea typeface="Quattrocento Sans"/>
                  <a:cs typeface="Quattrocento Sans"/>
                  <a:sym typeface="Quattrocento Sans"/>
                </a:rPr>
                <a:t>Every morning</a:t>
              </a:r>
            </a:p>
            <a:p>
              <a:pPr marL="0" marR="0" lvl="0" indent="0" algn="ctr" rtl="0">
                <a:spcBef>
                  <a:spcPts val="0"/>
                </a:spcBef>
                <a:spcAft>
                  <a:spcPts val="0"/>
                </a:spcAft>
                <a:buNone/>
              </a:pPr>
              <a:r>
                <a:rPr lang="en-GB" sz="1600" b="1" dirty="0">
                  <a:solidFill>
                    <a:schemeClr val="lt1"/>
                  </a:solidFill>
                  <a:latin typeface="Quattrocento Sans"/>
                  <a:ea typeface="Quattrocento Sans"/>
                  <a:cs typeface="Quattrocento Sans"/>
                  <a:sym typeface="Quattrocento Sans"/>
                </a:rPr>
                <a:t>8.30-8.40am</a:t>
              </a:r>
              <a:endParaRPr sz="1400" b="1" dirty="0">
                <a:solidFill>
                  <a:schemeClr val="lt1"/>
                </a:solidFill>
                <a:latin typeface="Quattrocento Sans"/>
                <a:ea typeface="Quattrocento Sans"/>
                <a:cs typeface="Quattrocento Sans"/>
                <a:sym typeface="Quattrocento Sans"/>
              </a:endParaRPr>
            </a:p>
          </p:txBody>
        </p:sp>
        <p:cxnSp>
          <p:nvCxnSpPr>
            <p:cNvPr id="191" name="Google Shape;191;p25"/>
            <p:cNvCxnSpPr>
              <a:cxnSpLocks/>
              <a:stCxn id="190" idx="1"/>
              <a:endCxn id="189" idx="2"/>
            </p:cNvCxnSpPr>
            <p:nvPr/>
          </p:nvCxnSpPr>
          <p:spPr>
            <a:xfrm flipH="1" flipV="1">
              <a:off x="2343726" y="2171391"/>
              <a:ext cx="1436187" cy="1332219"/>
            </a:xfrm>
            <a:prstGeom prst="straightConnector1">
              <a:avLst/>
            </a:prstGeom>
            <a:noFill/>
            <a:ln w="28575" cap="flat" cmpd="sng">
              <a:solidFill>
                <a:srgbClr val="7030A0"/>
              </a:solidFill>
              <a:prstDash val="solid"/>
              <a:round/>
              <a:headEnd type="none" w="sm" len="sm"/>
              <a:tailEnd type="stealth" w="med" len="med"/>
            </a:ln>
          </p:spPr>
        </p:cxnSp>
        <p:cxnSp>
          <p:nvCxnSpPr>
            <p:cNvPr id="192" name="Google Shape;192;p25"/>
            <p:cNvCxnSpPr>
              <a:cxnSpLocks/>
              <a:stCxn id="190" idx="1"/>
              <a:endCxn id="185" idx="3"/>
            </p:cNvCxnSpPr>
            <p:nvPr/>
          </p:nvCxnSpPr>
          <p:spPr>
            <a:xfrm flipH="1" flipV="1">
              <a:off x="2015637" y="3458730"/>
              <a:ext cx="1764276" cy="44881"/>
            </a:xfrm>
            <a:prstGeom prst="straightConnector1">
              <a:avLst/>
            </a:prstGeom>
            <a:noFill/>
            <a:ln w="28575" cap="flat" cmpd="sng">
              <a:solidFill>
                <a:srgbClr val="7030A0"/>
              </a:solidFill>
              <a:prstDash val="solid"/>
              <a:round/>
              <a:headEnd type="none" w="sm" len="sm"/>
              <a:tailEnd type="stealth" w="med" len="med"/>
            </a:ln>
          </p:spPr>
        </p:cxnSp>
        <p:cxnSp>
          <p:nvCxnSpPr>
            <p:cNvPr id="193" name="Google Shape;193;p25"/>
            <p:cNvCxnSpPr>
              <a:cxnSpLocks/>
              <a:stCxn id="190" idx="1"/>
              <a:endCxn id="187" idx="0"/>
            </p:cNvCxnSpPr>
            <p:nvPr/>
          </p:nvCxnSpPr>
          <p:spPr>
            <a:xfrm flipH="1">
              <a:off x="2159676" y="3503611"/>
              <a:ext cx="1620237" cy="861342"/>
            </a:xfrm>
            <a:prstGeom prst="straightConnector1">
              <a:avLst/>
            </a:prstGeom>
            <a:noFill/>
            <a:ln w="28575" cap="flat" cmpd="sng">
              <a:solidFill>
                <a:srgbClr val="7030A0"/>
              </a:solidFill>
              <a:prstDash val="solid"/>
              <a:round/>
              <a:headEnd type="none" w="sm" len="sm"/>
              <a:tailEnd type="stealth" w="med" len="med"/>
            </a:ln>
          </p:spPr>
        </p:cxnSp>
        <p:cxnSp>
          <p:nvCxnSpPr>
            <p:cNvPr id="194" name="Google Shape;194;p25"/>
            <p:cNvCxnSpPr>
              <a:cxnSpLocks/>
              <a:stCxn id="190" idx="3"/>
              <a:endCxn id="184" idx="2"/>
            </p:cNvCxnSpPr>
            <p:nvPr/>
          </p:nvCxnSpPr>
          <p:spPr>
            <a:xfrm flipV="1">
              <a:off x="5508212" y="2356056"/>
              <a:ext cx="1282348" cy="1147555"/>
            </a:xfrm>
            <a:prstGeom prst="straightConnector1">
              <a:avLst/>
            </a:prstGeom>
            <a:noFill/>
            <a:ln w="28575" cap="flat" cmpd="sng">
              <a:solidFill>
                <a:srgbClr val="7030A0"/>
              </a:solidFill>
              <a:prstDash val="solid"/>
              <a:round/>
              <a:headEnd type="none" w="sm" len="sm"/>
              <a:tailEnd type="stealth" w="med" len="med"/>
            </a:ln>
          </p:spPr>
        </p:cxnSp>
        <p:cxnSp>
          <p:nvCxnSpPr>
            <p:cNvPr id="195" name="Google Shape;195;p25"/>
            <p:cNvCxnSpPr>
              <a:cxnSpLocks/>
              <a:stCxn id="190" idx="3"/>
              <a:endCxn id="188" idx="1"/>
            </p:cNvCxnSpPr>
            <p:nvPr/>
          </p:nvCxnSpPr>
          <p:spPr>
            <a:xfrm flipV="1">
              <a:off x="5508212" y="3382212"/>
              <a:ext cx="1337711" cy="121398"/>
            </a:xfrm>
            <a:prstGeom prst="straightConnector1">
              <a:avLst/>
            </a:prstGeom>
            <a:noFill/>
            <a:ln w="28575" cap="flat" cmpd="sng">
              <a:solidFill>
                <a:srgbClr val="7030A0"/>
              </a:solidFill>
              <a:prstDash val="solid"/>
              <a:round/>
              <a:headEnd type="none" w="sm" len="sm"/>
              <a:tailEnd type="stealth" w="med" len="med"/>
            </a:ln>
          </p:spPr>
        </p:cxnSp>
        <p:cxnSp>
          <p:nvCxnSpPr>
            <p:cNvPr id="196" name="Google Shape;196;p25"/>
            <p:cNvCxnSpPr>
              <a:cxnSpLocks/>
              <a:stCxn id="190" idx="3"/>
              <a:endCxn id="186" idx="0"/>
            </p:cNvCxnSpPr>
            <p:nvPr/>
          </p:nvCxnSpPr>
          <p:spPr>
            <a:xfrm>
              <a:off x="5508212" y="3503611"/>
              <a:ext cx="948920" cy="1024347"/>
            </a:xfrm>
            <a:prstGeom prst="straightConnector1">
              <a:avLst/>
            </a:prstGeom>
            <a:noFill/>
            <a:ln w="28575" cap="flat" cmpd="sng">
              <a:solidFill>
                <a:srgbClr val="7030A0"/>
              </a:solidFill>
              <a:prstDash val="solid"/>
              <a:round/>
              <a:headEnd type="none" w="sm" len="sm"/>
              <a:tailEnd type="stealth" w="med" len="med"/>
            </a:ln>
          </p:spPr>
        </p:cxnSp>
        <p:sp>
          <p:nvSpPr>
            <p:cNvPr id="197" name="Google Shape;197;p25"/>
            <p:cNvSpPr txBox="1"/>
            <p:nvPr/>
          </p:nvSpPr>
          <p:spPr>
            <a:xfrm>
              <a:off x="3502226" y="5510856"/>
              <a:ext cx="2005800" cy="440100"/>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lt1"/>
                  </a:solidFill>
                  <a:latin typeface="Quattrocento Sans"/>
                  <a:ea typeface="Quattrocento Sans"/>
                  <a:cs typeface="Quattrocento Sans"/>
                  <a:sym typeface="Quattrocento Sans"/>
                </a:rPr>
                <a:t>Rewards</a:t>
              </a:r>
              <a:endParaRPr>
                <a:solidFill>
                  <a:schemeClr val="lt1"/>
                </a:solidFill>
              </a:endParaRPr>
            </a:p>
          </p:txBody>
        </p:sp>
        <p:cxnSp>
          <p:nvCxnSpPr>
            <p:cNvPr id="198" name="Google Shape;198;p25"/>
            <p:cNvCxnSpPr/>
            <p:nvPr/>
          </p:nvCxnSpPr>
          <p:spPr>
            <a:xfrm flipH="1">
              <a:off x="4355976" y="4272191"/>
              <a:ext cx="149189" cy="1293091"/>
            </a:xfrm>
            <a:prstGeom prst="straightConnector1">
              <a:avLst/>
            </a:prstGeom>
            <a:noFill/>
            <a:ln w="28575" cap="flat" cmpd="sng">
              <a:solidFill>
                <a:srgbClr val="7030A0"/>
              </a:solidFill>
              <a:prstDash val="solid"/>
              <a:round/>
              <a:headEnd type="none" w="sm" len="sm"/>
              <a:tailEnd type="stealth" w="med" len="med"/>
            </a:ln>
          </p:spPr>
        </p:cxnSp>
      </p:grpSp>
      <p:sp>
        <p:nvSpPr>
          <p:cNvPr id="199" name="Google Shape;199;p25"/>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200" name="Google Shape;200;p25"/>
          <p:cNvPicPr preferRelativeResize="0"/>
          <p:nvPr/>
        </p:nvPicPr>
        <p:blipFill>
          <a:blip r:embed="rId5">
            <a:alphaModFix/>
          </a:blip>
          <a:stretch>
            <a:fillRect/>
          </a:stretch>
        </p:blipFill>
        <p:spPr>
          <a:xfrm>
            <a:off x="0" y="0"/>
            <a:ext cx="744334" cy="875688"/>
          </a:xfrm>
          <a:prstGeom prst="rect">
            <a:avLst/>
          </a:prstGeom>
          <a:noFill/>
          <a:ln>
            <a:noFill/>
          </a:ln>
        </p:spPr>
      </p:pic>
      <p:pic>
        <p:nvPicPr>
          <p:cNvPr id="3" name="Audio 2">
            <a:hlinkClick r:id="" action="ppaction://media"/>
            <a:extLst>
              <a:ext uri="{FF2B5EF4-FFF2-40B4-BE49-F238E27FC236}">
                <a16:creationId xmlns:a16="http://schemas.microsoft.com/office/drawing/2014/main" id="{8F76A72E-4E49-45C8-9812-A8D4F4A8E9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417"/>
    </mc:Choice>
    <mc:Fallback>
      <p:transition spd="slow" advTm="7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62"/>
        <p:cNvGrpSpPr/>
        <p:nvPr/>
      </p:nvGrpSpPr>
      <p:grpSpPr>
        <a:xfrm>
          <a:off x="0" y="0"/>
          <a:ext cx="0" cy="0"/>
          <a:chOff x="0" y="0"/>
          <a:chExt cx="0" cy="0"/>
        </a:xfrm>
      </p:grpSpPr>
      <p:sp>
        <p:nvSpPr>
          <p:cNvPr id="163" name="Google Shape;163;p22"/>
          <p:cNvSpPr/>
          <p:nvPr/>
        </p:nvSpPr>
        <p:spPr>
          <a:xfrm>
            <a:off x="506025" y="332650"/>
            <a:ext cx="8043300" cy="825900"/>
          </a:xfrm>
          <a:prstGeom prst="rect">
            <a:avLst/>
          </a:prstGeom>
          <a:solidFill>
            <a:srgbClr val="538CD5"/>
          </a:solidFill>
          <a:ln w="7620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1200"/>
              </a:spcBef>
              <a:spcAft>
                <a:spcPts val="1200"/>
              </a:spcAft>
              <a:buSzPts val="1100"/>
              <a:buNone/>
            </a:pPr>
            <a:r>
              <a:rPr lang="en-GB" sz="2600" b="1">
                <a:solidFill>
                  <a:srgbClr val="2E74B5"/>
                </a:solidFill>
                <a:highlight>
                  <a:schemeClr val="lt1"/>
                </a:highlight>
                <a:latin typeface="Ribeye"/>
                <a:ea typeface="Ribeye"/>
                <a:cs typeface="Ribeye"/>
                <a:sym typeface="Ribeye"/>
              </a:rPr>
              <a:t>Oakgrove Secondary School Contact Tree</a:t>
            </a:r>
            <a:endParaRPr sz="6000">
              <a:solidFill>
                <a:schemeClr val="lt1"/>
              </a:solidFill>
              <a:highlight>
                <a:schemeClr val="lt1"/>
              </a:highlight>
              <a:latin typeface="Ribeye"/>
              <a:ea typeface="Ribeye"/>
              <a:cs typeface="Ribeye"/>
              <a:sym typeface="Ribeye"/>
            </a:endParaRPr>
          </a:p>
        </p:txBody>
      </p:sp>
      <p:pic>
        <p:nvPicPr>
          <p:cNvPr id="164" name="Google Shape;164;p22"/>
          <p:cNvPicPr preferRelativeResize="0"/>
          <p:nvPr/>
        </p:nvPicPr>
        <p:blipFill rotWithShape="1">
          <a:blip r:embed="rId5">
            <a:alphaModFix/>
          </a:blip>
          <a:srcRect l="28102" t="7384" r="28960" b="6645"/>
          <a:stretch/>
        </p:blipFill>
        <p:spPr>
          <a:xfrm>
            <a:off x="2214738" y="1333401"/>
            <a:ext cx="4714524" cy="5310049"/>
          </a:xfrm>
          <a:prstGeom prst="rect">
            <a:avLst/>
          </a:prstGeom>
          <a:noFill/>
          <a:ln>
            <a:noFill/>
          </a:ln>
        </p:spPr>
      </p:pic>
      <p:pic>
        <p:nvPicPr>
          <p:cNvPr id="2" name="Audio 1">
            <a:hlinkClick r:id="" action="ppaction://media"/>
            <a:extLst>
              <a:ext uri="{FF2B5EF4-FFF2-40B4-BE49-F238E27FC236}">
                <a16:creationId xmlns:a16="http://schemas.microsoft.com/office/drawing/2014/main" id="{ECB5A217-0AFF-42C3-9DED-C6C793806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1529"/>
    </mc:Choice>
    <mc:Fallback>
      <p:transition spd="slow" advTm="12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62"/>
        <p:cNvGrpSpPr/>
        <p:nvPr/>
      </p:nvGrpSpPr>
      <p:grpSpPr>
        <a:xfrm>
          <a:off x="0" y="0"/>
          <a:ext cx="0" cy="0"/>
          <a:chOff x="0" y="0"/>
          <a:chExt cx="0" cy="0"/>
        </a:xfrm>
      </p:grpSpPr>
      <p:sp>
        <p:nvSpPr>
          <p:cNvPr id="163" name="Google Shape;163;p22"/>
          <p:cNvSpPr/>
          <p:nvPr/>
        </p:nvSpPr>
        <p:spPr>
          <a:xfrm>
            <a:off x="506025" y="332650"/>
            <a:ext cx="8043300" cy="825900"/>
          </a:xfrm>
          <a:prstGeom prst="rect">
            <a:avLst/>
          </a:prstGeom>
          <a:solidFill>
            <a:srgbClr val="538CD5"/>
          </a:solidFill>
          <a:ln w="7620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1200"/>
              </a:spcBef>
              <a:spcAft>
                <a:spcPts val="1200"/>
              </a:spcAft>
              <a:buSzPts val="1100"/>
              <a:buNone/>
            </a:pPr>
            <a:r>
              <a:rPr lang="en-GB" sz="2600" b="1" dirty="0">
                <a:solidFill>
                  <a:srgbClr val="2E74B5"/>
                </a:solidFill>
                <a:highlight>
                  <a:schemeClr val="lt1"/>
                </a:highlight>
                <a:latin typeface="Ribeye"/>
                <a:ea typeface="Ribeye"/>
                <a:cs typeface="Ribeye"/>
                <a:sym typeface="Ribeye"/>
              </a:rPr>
              <a:t>Oakgrove Secondary School Uniform</a:t>
            </a:r>
            <a:endParaRPr sz="6000" dirty="0">
              <a:solidFill>
                <a:schemeClr val="lt1"/>
              </a:solidFill>
              <a:highlight>
                <a:schemeClr val="lt1"/>
              </a:highlight>
              <a:latin typeface="Ribeye"/>
              <a:ea typeface="Ribeye"/>
              <a:cs typeface="Ribeye"/>
              <a:sym typeface="Ribeye"/>
            </a:endParaRPr>
          </a:p>
        </p:txBody>
      </p:sp>
      <p:sp>
        <p:nvSpPr>
          <p:cNvPr id="3" name="TextBox 2">
            <a:extLst>
              <a:ext uri="{FF2B5EF4-FFF2-40B4-BE49-F238E27FC236}">
                <a16:creationId xmlns:a16="http://schemas.microsoft.com/office/drawing/2014/main" id="{2972B3F8-37C5-4CEC-BFF6-B22274F83B23}"/>
              </a:ext>
            </a:extLst>
          </p:cNvPr>
          <p:cNvSpPr txBox="1"/>
          <p:nvPr/>
        </p:nvSpPr>
        <p:spPr>
          <a:xfrm>
            <a:off x="257175" y="1523999"/>
            <a:ext cx="2886075" cy="4524315"/>
          </a:xfrm>
          <a:prstGeom prst="rect">
            <a:avLst/>
          </a:prstGeom>
          <a:noFill/>
        </p:spPr>
        <p:txBody>
          <a:bodyPr wrap="square" rtlCol="0">
            <a:spAutoFit/>
          </a:bodyPr>
          <a:lstStyle/>
          <a:p>
            <a:r>
              <a:rPr lang="en-GB" sz="1800" dirty="0">
                <a:solidFill>
                  <a:schemeClr val="bg1"/>
                </a:solidFill>
              </a:rPr>
              <a:t>Take some time later to look at the Uniform pages in your information booklets (also on the school website). Then  later make sure you speak with your parent/carers about ordering your school uniform. Try not to leave it too late ordering as this might lead to delays in September and check you are ordering the correct uniform so it doesn’t lead to any issues in September. </a:t>
            </a:r>
          </a:p>
        </p:txBody>
      </p:sp>
      <p:pic>
        <p:nvPicPr>
          <p:cNvPr id="4" name="Picture 3">
            <a:extLst>
              <a:ext uri="{FF2B5EF4-FFF2-40B4-BE49-F238E27FC236}">
                <a16:creationId xmlns:a16="http://schemas.microsoft.com/office/drawing/2014/main" id="{F6A584ED-BD28-4FBA-A889-1E871D450DCE}"/>
              </a:ext>
            </a:extLst>
          </p:cNvPr>
          <p:cNvPicPr>
            <a:picLocks noChangeAspect="1"/>
          </p:cNvPicPr>
          <p:nvPr/>
        </p:nvPicPr>
        <p:blipFill>
          <a:blip r:embed="rId5"/>
          <a:stretch>
            <a:fillRect/>
          </a:stretch>
        </p:blipFill>
        <p:spPr>
          <a:xfrm>
            <a:off x="3373148" y="1549076"/>
            <a:ext cx="5255207" cy="4499238"/>
          </a:xfrm>
          <a:prstGeom prst="rect">
            <a:avLst/>
          </a:prstGeom>
        </p:spPr>
      </p:pic>
      <p:pic>
        <p:nvPicPr>
          <p:cNvPr id="2" name="Audio 1">
            <a:hlinkClick r:id="" action="ppaction://media"/>
            <a:extLst>
              <a:ext uri="{FF2B5EF4-FFF2-40B4-BE49-F238E27FC236}">
                <a16:creationId xmlns:a16="http://schemas.microsoft.com/office/drawing/2014/main" id="{0E8E6DF2-DE35-47D0-9682-1DA1207967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9282984"/>
      </p:ext>
    </p:extLst>
  </p:cSld>
  <p:clrMapOvr>
    <a:masterClrMapping/>
  </p:clrMapOvr>
  <mc:AlternateContent xmlns:mc="http://schemas.openxmlformats.org/markup-compatibility/2006">
    <mc:Choice xmlns:p14="http://schemas.microsoft.com/office/powerpoint/2010/main" Requires="p14">
      <p:transition spd="slow" p14:dur="2000" advTm="96630"/>
    </mc:Choice>
    <mc:Fallback>
      <p:transition spd="slow" advTm="9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lin ang="5400012" scaled="0"/>
        </a:gradFill>
        <a:effectLst/>
      </p:bgPr>
    </p:bg>
    <p:spTree>
      <p:nvGrpSpPr>
        <p:cNvPr id="1" name="Shape 131"/>
        <p:cNvGrpSpPr/>
        <p:nvPr/>
      </p:nvGrpSpPr>
      <p:grpSpPr>
        <a:xfrm>
          <a:off x="0" y="0"/>
          <a:ext cx="0" cy="0"/>
          <a:chOff x="0" y="0"/>
          <a:chExt cx="0" cy="0"/>
        </a:xfrm>
      </p:grpSpPr>
      <p:sp>
        <p:nvSpPr>
          <p:cNvPr id="132" name="Google Shape;132;p18"/>
          <p:cNvSpPr/>
          <p:nvPr/>
        </p:nvSpPr>
        <p:spPr>
          <a:xfrm>
            <a:off x="1322834" y="250989"/>
            <a:ext cx="6484500" cy="19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i="0" u="none" strike="noStrike" cap="none">
                <a:solidFill>
                  <a:schemeClr val="lt1"/>
                </a:solidFill>
                <a:latin typeface="Ribeye"/>
                <a:ea typeface="Ribeye"/>
                <a:cs typeface="Ribeye"/>
                <a:sym typeface="Ribeye"/>
              </a:rPr>
              <a:t>First </a:t>
            </a:r>
            <a:endParaRPr>
              <a:solidFill>
                <a:schemeClr val="lt1"/>
              </a:solidFill>
            </a:endParaRPr>
          </a:p>
          <a:p>
            <a:pPr marL="0" marR="0" lvl="0" indent="0" algn="ctr" rtl="0">
              <a:spcBef>
                <a:spcPts val="0"/>
              </a:spcBef>
              <a:spcAft>
                <a:spcPts val="0"/>
              </a:spcAft>
              <a:buNone/>
            </a:pPr>
            <a:r>
              <a:rPr lang="en-GB" sz="6000" b="1" i="0" u="none" strike="noStrike" cap="none">
                <a:solidFill>
                  <a:schemeClr val="lt1"/>
                </a:solidFill>
                <a:latin typeface="Ribeye"/>
                <a:ea typeface="Ribeye"/>
                <a:cs typeface="Ribeye"/>
                <a:sym typeface="Ribeye"/>
              </a:rPr>
              <a:t>Impressions</a:t>
            </a:r>
            <a:endParaRPr sz="6000" b="1" i="0" u="none" strike="noStrike" cap="none">
              <a:solidFill>
                <a:schemeClr val="lt1"/>
              </a:solidFill>
              <a:latin typeface="Ribeye"/>
              <a:ea typeface="Ribeye"/>
              <a:cs typeface="Ribeye"/>
              <a:sym typeface="Ribeye"/>
            </a:endParaRPr>
          </a:p>
        </p:txBody>
      </p:sp>
      <p:pic>
        <p:nvPicPr>
          <p:cNvPr id="133" name="Google Shape;133;p18"/>
          <p:cNvPicPr preferRelativeResize="0"/>
          <p:nvPr/>
        </p:nvPicPr>
        <p:blipFill rotWithShape="1">
          <a:blip r:embed="rId3">
            <a:alphaModFix/>
          </a:blip>
          <a:srcRect/>
          <a:stretch/>
        </p:blipFill>
        <p:spPr>
          <a:xfrm>
            <a:off x="-6933" y="98122"/>
            <a:ext cx="9144000" cy="1122363"/>
          </a:xfrm>
          <a:prstGeom prst="rect">
            <a:avLst/>
          </a:prstGeom>
          <a:noFill/>
          <a:ln>
            <a:noFill/>
          </a:ln>
        </p:spPr>
      </p:pic>
      <p:pic>
        <p:nvPicPr>
          <p:cNvPr id="134" name="Google Shape;134;p18"/>
          <p:cNvPicPr preferRelativeResize="0"/>
          <p:nvPr/>
        </p:nvPicPr>
        <p:blipFill rotWithShape="1">
          <a:blip r:embed="rId4">
            <a:alphaModFix/>
          </a:blip>
          <a:srcRect/>
          <a:stretch/>
        </p:blipFill>
        <p:spPr>
          <a:xfrm>
            <a:off x="1619672" y="2189981"/>
            <a:ext cx="5618559" cy="42324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54"/>
        <p:cNvGrpSpPr/>
        <p:nvPr/>
      </p:nvGrpSpPr>
      <p:grpSpPr>
        <a:xfrm>
          <a:off x="0" y="0"/>
          <a:ext cx="0" cy="0"/>
          <a:chOff x="0" y="0"/>
          <a:chExt cx="0" cy="0"/>
        </a:xfrm>
      </p:grpSpPr>
      <p:sp>
        <p:nvSpPr>
          <p:cNvPr id="155" name="Google Shape;155;p21"/>
          <p:cNvSpPr/>
          <p:nvPr/>
        </p:nvSpPr>
        <p:spPr>
          <a:xfrm>
            <a:off x="-40513" y="875688"/>
            <a:ext cx="9225023" cy="11258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dirty="0">
                <a:solidFill>
                  <a:schemeClr val="bg1"/>
                </a:solidFill>
                <a:latin typeface="Ribeye"/>
                <a:ea typeface="Ribeye"/>
                <a:cs typeface="Ribeye"/>
                <a:sym typeface="Ribeye"/>
              </a:rPr>
              <a:t>Live Online Lessons</a:t>
            </a:r>
            <a:endParaRPr sz="6000" b="1" dirty="0">
              <a:solidFill>
                <a:schemeClr val="bg1"/>
              </a:solidFill>
              <a:latin typeface="Ribeye"/>
              <a:ea typeface="Ribeye"/>
              <a:cs typeface="Ribeye"/>
              <a:sym typeface="Ribeye"/>
            </a:endParaRPr>
          </a:p>
        </p:txBody>
      </p:sp>
      <p:sp>
        <p:nvSpPr>
          <p:cNvPr id="156" name="Google Shape;156;p21"/>
          <p:cNvSpPr txBox="1"/>
          <p:nvPr/>
        </p:nvSpPr>
        <p:spPr>
          <a:xfrm>
            <a:off x="627032" y="1866898"/>
            <a:ext cx="7982985" cy="45550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600" b="1" dirty="0">
              <a:solidFill>
                <a:schemeClr val="bg1"/>
              </a:solidFill>
              <a:latin typeface="Quattrocento Sans"/>
              <a:ea typeface="Quattrocento Sans"/>
              <a:cs typeface="Quattrocento Sans"/>
              <a:sym typeface="Quattrocento Sans"/>
            </a:endParaRPr>
          </a:p>
          <a:p>
            <a:pPr marL="0" marR="0" lvl="0" indent="0" algn="ctr" rtl="0">
              <a:spcBef>
                <a:spcPts val="0"/>
              </a:spcBef>
              <a:spcAft>
                <a:spcPts val="0"/>
              </a:spcAft>
              <a:buNone/>
            </a:pPr>
            <a:r>
              <a:rPr lang="en-GB" sz="1600" b="1" dirty="0">
                <a:solidFill>
                  <a:schemeClr val="bg1"/>
                </a:solidFill>
                <a:latin typeface="Quattrocento Sans"/>
                <a:ea typeface="Quattrocento Sans"/>
                <a:cs typeface="Quattrocento Sans"/>
                <a:sym typeface="Quattrocento Sans"/>
              </a:rPr>
              <a:t>At 11am there will be live on-line lessons starting. Unfortunately, these timings are </a:t>
            </a:r>
            <a:r>
              <a:rPr lang="en-GB" sz="1600" b="1" u="sng" dirty="0">
                <a:solidFill>
                  <a:schemeClr val="bg1"/>
                </a:solidFill>
                <a:latin typeface="Quattrocento Sans"/>
                <a:ea typeface="Quattrocento Sans"/>
                <a:cs typeface="Quattrocento Sans"/>
                <a:sym typeface="Quattrocento Sans"/>
              </a:rPr>
              <a:t>not flexible </a:t>
            </a:r>
            <a:r>
              <a:rPr lang="en-GB" sz="1600" b="1" dirty="0">
                <a:solidFill>
                  <a:schemeClr val="bg1"/>
                </a:solidFill>
                <a:latin typeface="Quattrocento Sans"/>
                <a:ea typeface="Quattrocento Sans"/>
                <a:cs typeface="Quattrocento Sans"/>
                <a:sym typeface="Quattrocento Sans"/>
              </a:rPr>
              <a:t>so please make sure you are ready with pen/pencil and some paper if you wish to take part in these lessons. </a:t>
            </a:r>
          </a:p>
          <a:p>
            <a:pPr marL="0" marR="0" lvl="0" indent="0" algn="ctr" rtl="0">
              <a:spcBef>
                <a:spcPts val="0"/>
              </a:spcBef>
              <a:spcAft>
                <a:spcPts val="0"/>
              </a:spcAft>
              <a:buNone/>
            </a:pPr>
            <a:endParaRPr lang="en-GB" sz="1600" b="1" dirty="0">
              <a:solidFill>
                <a:schemeClr val="bg1"/>
              </a:solidFill>
              <a:latin typeface="Quattrocento Sans"/>
              <a:ea typeface="Quattrocento Sans"/>
              <a:cs typeface="Quattrocento Sans"/>
              <a:sym typeface="Quattrocento Sans"/>
            </a:endParaRPr>
          </a:p>
          <a:p>
            <a:pPr marL="0" marR="0" lvl="0" indent="0" algn="ctr" rtl="0">
              <a:spcBef>
                <a:spcPts val="0"/>
              </a:spcBef>
              <a:spcAft>
                <a:spcPts val="0"/>
              </a:spcAft>
              <a:buNone/>
            </a:pPr>
            <a:r>
              <a:rPr lang="en-GB" sz="1600" b="1" dirty="0">
                <a:solidFill>
                  <a:schemeClr val="bg1"/>
                </a:solidFill>
                <a:latin typeface="Quattrocento Sans"/>
                <a:ea typeface="Quattrocento Sans"/>
                <a:cs typeface="Quattrocento Sans"/>
                <a:sym typeface="Quattrocento Sans"/>
              </a:rPr>
              <a:t>Behaviour Expectations – please remember that whether you are joining from home or school that we expect to see polite and respectful behaviour at all times. The lessons are shorter as they are in a virtual format (most of your lessons will be 1 hour at Oakgrove) but they are designed to give you a taster for learning at Oakgrove Secondary School. Please make sure you are on mute (unless specifically asked to unmute by the teacher) so you don’t disturb the teacher and learning of others, be mindful of what or who is in your background (e.g. no personal information like address or photos, try not to have people walking behind as it can be distracting for others, consider any other safeguarding issues or potential distraction's).</a:t>
            </a:r>
          </a:p>
          <a:p>
            <a:pPr marL="0" marR="0" lvl="0" indent="0" algn="ctr" rtl="0">
              <a:spcBef>
                <a:spcPts val="0"/>
              </a:spcBef>
              <a:spcAft>
                <a:spcPts val="0"/>
              </a:spcAft>
              <a:buNone/>
            </a:pPr>
            <a:endParaRPr lang="en-GB" sz="1600" b="1" dirty="0">
              <a:solidFill>
                <a:schemeClr val="bg1"/>
              </a:solidFill>
              <a:latin typeface="Quattrocento Sans"/>
              <a:ea typeface="Quattrocento Sans"/>
              <a:cs typeface="Quattrocento Sans"/>
              <a:sym typeface="Quattrocento Sans"/>
            </a:endParaRPr>
          </a:p>
          <a:p>
            <a:pPr marL="0" marR="0" lvl="0" indent="0" algn="ctr" rtl="0">
              <a:spcBef>
                <a:spcPts val="0"/>
              </a:spcBef>
              <a:spcAft>
                <a:spcPts val="0"/>
              </a:spcAft>
              <a:buNone/>
            </a:pPr>
            <a:r>
              <a:rPr lang="en-GB" sz="1600" b="1" dirty="0">
                <a:solidFill>
                  <a:schemeClr val="bg1"/>
                </a:solidFill>
                <a:latin typeface="Quattrocento Sans"/>
                <a:ea typeface="Quattrocento Sans"/>
                <a:cs typeface="Quattrocento Sans"/>
                <a:sym typeface="Quattrocento Sans"/>
              </a:rPr>
              <a:t>Remember – these lessons are an optional extra not compulsory so please don’t worry if you do miss them or you have computer issues.</a:t>
            </a:r>
            <a:endParaRPr sz="1000" dirty="0">
              <a:solidFill>
                <a:schemeClr val="bg1"/>
              </a:solidFill>
            </a:endParaRPr>
          </a:p>
          <a:p>
            <a:pPr marL="0" marR="0" lvl="0" indent="0" algn="ctr" rtl="0">
              <a:spcBef>
                <a:spcPts val="0"/>
              </a:spcBef>
              <a:spcAft>
                <a:spcPts val="0"/>
              </a:spcAft>
              <a:buNone/>
            </a:pPr>
            <a:endParaRPr sz="1800" b="1" dirty="0">
              <a:solidFill>
                <a:schemeClr val="bg1"/>
              </a:solidFill>
              <a:latin typeface="Quattrocento Sans"/>
              <a:ea typeface="Quattrocento Sans"/>
              <a:cs typeface="Quattrocento Sans"/>
              <a:sym typeface="Quattrocento Sans"/>
            </a:endParaRPr>
          </a:p>
        </p:txBody>
      </p:sp>
      <p:sp>
        <p:nvSpPr>
          <p:cNvPr id="157" name="Google Shape;157;p21"/>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dirty="0">
                <a:solidFill>
                  <a:schemeClr val="bg1"/>
                </a:solidFill>
                <a:latin typeface="Calibri"/>
                <a:ea typeface="Calibri"/>
                <a:cs typeface="Calibri"/>
                <a:sym typeface="Calibri"/>
              </a:rPr>
              <a:t>Excellence Innovation Respect</a:t>
            </a:r>
            <a:endParaRPr sz="2200" b="1" dirty="0">
              <a:solidFill>
                <a:schemeClr val="bg1"/>
              </a:solidFill>
              <a:latin typeface="Calibri"/>
              <a:ea typeface="Calibri"/>
              <a:cs typeface="Calibri"/>
              <a:sym typeface="Calibri"/>
            </a:endParaRPr>
          </a:p>
        </p:txBody>
      </p:sp>
      <p:pic>
        <p:nvPicPr>
          <p:cNvPr id="158" name="Google Shape;158;p21"/>
          <p:cNvPicPr preferRelativeResize="0"/>
          <p:nvPr/>
        </p:nvPicPr>
        <p:blipFill>
          <a:blip r:embed="rId5">
            <a:alphaModFix/>
          </a:blip>
          <a:stretch>
            <a:fillRect/>
          </a:stretch>
        </p:blipFill>
        <p:spPr>
          <a:xfrm>
            <a:off x="0" y="0"/>
            <a:ext cx="744334" cy="875688"/>
          </a:xfrm>
          <a:prstGeom prst="rect">
            <a:avLst/>
          </a:prstGeom>
          <a:noFill/>
          <a:ln>
            <a:noFill/>
          </a:ln>
        </p:spPr>
      </p:pic>
      <p:pic>
        <p:nvPicPr>
          <p:cNvPr id="2" name="Audio 1">
            <a:hlinkClick r:id="" action="ppaction://media"/>
            <a:extLst>
              <a:ext uri="{FF2B5EF4-FFF2-40B4-BE49-F238E27FC236}">
                <a16:creationId xmlns:a16="http://schemas.microsoft.com/office/drawing/2014/main" id="{8DA1FBA4-5B3B-4AA0-927F-69DA6DAAB4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4146929"/>
      </p:ext>
    </p:extLst>
  </p:cSld>
  <p:clrMapOvr>
    <a:masterClrMapping/>
  </p:clrMapOvr>
  <mc:AlternateContent xmlns:mc="http://schemas.openxmlformats.org/markup-compatibility/2006">
    <mc:Choice xmlns:p14="http://schemas.microsoft.com/office/powerpoint/2010/main" Requires="p14">
      <p:transition spd="slow" p14:dur="2000" advTm="110742"/>
    </mc:Choice>
    <mc:Fallback>
      <p:transition spd="slow" advTm="11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23"/>
        <p:cNvGrpSpPr/>
        <p:nvPr/>
      </p:nvGrpSpPr>
      <p:grpSpPr>
        <a:xfrm>
          <a:off x="0" y="0"/>
          <a:ext cx="0" cy="0"/>
          <a:chOff x="0" y="0"/>
          <a:chExt cx="0" cy="0"/>
        </a:xfrm>
      </p:grpSpPr>
      <p:sp>
        <p:nvSpPr>
          <p:cNvPr id="124" name="Google Shape;124;p17"/>
          <p:cNvSpPr/>
          <p:nvPr/>
        </p:nvSpPr>
        <p:spPr>
          <a:xfrm>
            <a:off x="1846791" y="465831"/>
            <a:ext cx="5450400" cy="1015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17365D"/>
                </a:solidFill>
                <a:effectLst/>
                <a:highlight>
                  <a:srgbClr val="FFFFFF"/>
                </a:highlight>
                <a:uLnTx/>
                <a:uFillTx/>
                <a:latin typeface="Ribeye"/>
                <a:ea typeface="Ribeye"/>
                <a:cs typeface="Ribeye"/>
                <a:sym typeface="Ribeye"/>
              </a:rPr>
              <a:t>What's next?</a:t>
            </a:r>
            <a:endParaRPr kumimoji="0" sz="5400" b="1" i="0" u="none" strike="noStrike" kern="0" cap="none" spc="0" normalizeH="0" baseline="0" noProof="0" dirty="0">
              <a:ln>
                <a:noFill/>
              </a:ln>
              <a:solidFill>
                <a:srgbClr val="17365D"/>
              </a:solidFill>
              <a:effectLst/>
              <a:highlight>
                <a:srgbClr val="FFFFFF"/>
              </a:highlight>
              <a:uLnTx/>
              <a:uFillTx/>
              <a:latin typeface="Ribeye"/>
              <a:ea typeface="Ribeye"/>
              <a:cs typeface="Ribeye"/>
              <a:sym typeface="Ribeye"/>
            </a:endParaRPr>
          </a:p>
        </p:txBody>
      </p:sp>
      <p:sp>
        <p:nvSpPr>
          <p:cNvPr id="125" name="Google Shape;125;p17"/>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alibri"/>
                <a:ea typeface="Calibri"/>
                <a:cs typeface="Calibri"/>
                <a:sym typeface="Calibri"/>
              </a:rPr>
              <a:t>Excellence Innovation Respect</a:t>
            </a:r>
            <a:endParaRPr kumimoji="0" sz="22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6" name="Google Shape;126;p17"/>
          <p:cNvPicPr preferRelativeResize="0"/>
          <p:nvPr/>
        </p:nvPicPr>
        <p:blipFill>
          <a:blip r:embed="rId5">
            <a:alphaModFix/>
          </a:blip>
          <a:stretch>
            <a:fillRect/>
          </a:stretch>
        </p:blipFill>
        <p:spPr>
          <a:xfrm>
            <a:off x="0" y="0"/>
            <a:ext cx="744334" cy="875688"/>
          </a:xfrm>
          <a:prstGeom prst="rect">
            <a:avLst/>
          </a:prstGeom>
          <a:noFill/>
          <a:ln>
            <a:noFill/>
          </a:ln>
        </p:spPr>
      </p:pic>
      <p:graphicFrame>
        <p:nvGraphicFramePr>
          <p:cNvPr id="127" name="Google Shape;127;p17"/>
          <p:cNvGraphicFramePr/>
          <p:nvPr>
            <p:extLst>
              <p:ext uri="{D42A27DB-BD31-4B8C-83A1-F6EECF244321}">
                <p14:modId xmlns:p14="http://schemas.microsoft.com/office/powerpoint/2010/main" val="2669775959"/>
              </p:ext>
            </p:extLst>
          </p:nvPr>
        </p:nvGraphicFramePr>
        <p:xfrm>
          <a:off x="344633" y="1481631"/>
          <a:ext cx="8601238" cy="2551865"/>
        </p:xfrm>
        <a:graphic>
          <a:graphicData uri="http://schemas.openxmlformats.org/drawingml/2006/table">
            <a:tbl>
              <a:tblPr>
                <a:noFill/>
                <a:tableStyleId>{473204B6-1CCC-493B-A4E8-CBDE00199BF9}</a:tableStyleId>
              </a:tblPr>
              <a:tblGrid>
                <a:gridCol w="2803296">
                  <a:extLst>
                    <a:ext uri="{9D8B030D-6E8A-4147-A177-3AD203B41FA5}">
                      <a16:colId xmlns:a16="http://schemas.microsoft.com/office/drawing/2014/main" val="20000"/>
                    </a:ext>
                  </a:extLst>
                </a:gridCol>
                <a:gridCol w="5797942">
                  <a:extLst>
                    <a:ext uri="{9D8B030D-6E8A-4147-A177-3AD203B41FA5}">
                      <a16:colId xmlns:a16="http://schemas.microsoft.com/office/drawing/2014/main" val="20001"/>
                    </a:ext>
                  </a:extLst>
                </a:gridCol>
              </a:tblGrid>
              <a:tr h="510373">
                <a:tc>
                  <a:txBody>
                    <a:bodyPr/>
                    <a:lstStyle/>
                    <a:p>
                      <a:pPr marL="0" lvl="0" indent="0" algn="l" rtl="0">
                        <a:spcBef>
                          <a:spcPts val="0"/>
                        </a:spcBef>
                        <a:spcAft>
                          <a:spcPts val="0"/>
                        </a:spcAft>
                        <a:buNone/>
                      </a:pPr>
                      <a:r>
                        <a:rPr lang="en-GB" sz="1600" b="1">
                          <a:solidFill>
                            <a:schemeClr val="lt1"/>
                          </a:solidFill>
                          <a:highlight>
                            <a:schemeClr val="dk2"/>
                          </a:highlight>
                        </a:rPr>
                        <a:t>Timings (approx)</a:t>
                      </a:r>
                      <a:endParaRPr sz="1600" b="1">
                        <a:solidFill>
                          <a:schemeClr val="lt1"/>
                        </a:solidFill>
                        <a:highlight>
                          <a:schemeClr val="dk2"/>
                        </a:highlight>
                      </a:endParaRPr>
                    </a:p>
                  </a:txBody>
                  <a:tcPr marL="91425" marR="91425" marT="91425" marB="91425"/>
                </a:tc>
                <a:tc>
                  <a:txBody>
                    <a:bodyPr/>
                    <a:lstStyle/>
                    <a:p>
                      <a:pPr marL="0" lvl="0" indent="0" algn="l" rtl="0">
                        <a:spcBef>
                          <a:spcPts val="0"/>
                        </a:spcBef>
                        <a:spcAft>
                          <a:spcPts val="0"/>
                        </a:spcAft>
                        <a:buNone/>
                      </a:pPr>
                      <a:r>
                        <a:rPr lang="en-GB" sz="1600" b="1" dirty="0">
                          <a:solidFill>
                            <a:srgbClr val="FFFF00"/>
                          </a:solidFill>
                          <a:highlight>
                            <a:schemeClr val="dk2"/>
                          </a:highlight>
                        </a:rPr>
                        <a:t>Students Joining from </a:t>
                      </a:r>
                      <a:r>
                        <a:rPr lang="en-GB" sz="1600" b="1" u="sng" dirty="0">
                          <a:solidFill>
                            <a:srgbClr val="FFFF00"/>
                          </a:solidFill>
                          <a:highlight>
                            <a:schemeClr val="dk2"/>
                          </a:highlight>
                        </a:rPr>
                        <a:t>Home/School</a:t>
                      </a:r>
                      <a:r>
                        <a:rPr lang="en-GB" sz="1600" b="1" dirty="0">
                          <a:solidFill>
                            <a:srgbClr val="FFFF00"/>
                          </a:solidFill>
                          <a:highlight>
                            <a:schemeClr val="dk2"/>
                          </a:highlight>
                        </a:rPr>
                        <a:t> Activities</a:t>
                      </a:r>
                      <a:endParaRPr sz="1600" b="1" dirty="0">
                        <a:solidFill>
                          <a:srgbClr val="FFFF00"/>
                        </a:solidFill>
                        <a:highlight>
                          <a:schemeClr val="dk2"/>
                        </a:highlight>
                      </a:endParaRPr>
                    </a:p>
                  </a:txBody>
                  <a:tcPr marL="91425" marR="91425" marT="91425" marB="91425"/>
                </a:tc>
                <a:extLst>
                  <a:ext uri="{0D108BD9-81ED-4DB2-BD59-A6C34878D82A}">
                    <a16:rowId xmlns:a16="http://schemas.microsoft.com/office/drawing/2014/main" val="10000"/>
                  </a:ext>
                </a:extLst>
              </a:tr>
              <a:tr h="510373">
                <a:tc>
                  <a:txBody>
                    <a:bodyPr/>
                    <a:lstStyle/>
                    <a:p>
                      <a:pPr marL="0" lvl="0" indent="0" algn="l" rtl="0">
                        <a:spcBef>
                          <a:spcPts val="0"/>
                        </a:spcBef>
                        <a:spcAft>
                          <a:spcPts val="0"/>
                        </a:spcAft>
                        <a:buNone/>
                      </a:pPr>
                      <a:r>
                        <a:rPr lang="en-GB" sz="1600" dirty="0">
                          <a:solidFill>
                            <a:schemeClr val="lt1"/>
                          </a:solidFill>
                        </a:rPr>
                        <a:t>9.40-10.10am (25-30 mins)</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Welcome Video and PP Assembly to watch</a:t>
                      </a:r>
                      <a:endParaRPr sz="1600" dirty="0">
                        <a:solidFill>
                          <a:schemeClr val="lt1"/>
                        </a:solidFill>
                      </a:endParaRPr>
                    </a:p>
                  </a:txBody>
                  <a:tcPr marL="91425" marR="91425" marT="91425" marB="91425"/>
                </a:tc>
                <a:extLst>
                  <a:ext uri="{0D108BD9-81ED-4DB2-BD59-A6C34878D82A}">
                    <a16:rowId xmlns:a16="http://schemas.microsoft.com/office/drawing/2014/main" val="10001"/>
                  </a:ext>
                </a:extLst>
              </a:tr>
              <a:tr h="510373">
                <a:tc>
                  <a:txBody>
                    <a:bodyPr/>
                    <a:lstStyle/>
                    <a:p>
                      <a:pPr marL="0" lvl="0" indent="0" algn="l" rtl="0">
                        <a:spcBef>
                          <a:spcPts val="0"/>
                        </a:spcBef>
                        <a:spcAft>
                          <a:spcPts val="0"/>
                        </a:spcAft>
                        <a:buNone/>
                      </a:pPr>
                      <a:r>
                        <a:rPr lang="en-GB" sz="1600" dirty="0">
                          <a:solidFill>
                            <a:schemeClr val="lt1"/>
                          </a:solidFill>
                          <a:highlight>
                            <a:srgbClr val="FF00FF"/>
                          </a:highlight>
                        </a:rPr>
                        <a:t>10 - 10.20 (10 mins)</a:t>
                      </a:r>
                      <a:endParaRPr sz="1600" dirty="0">
                        <a:solidFill>
                          <a:schemeClr val="lt1"/>
                        </a:solidFill>
                        <a:highlight>
                          <a:srgbClr val="FF00FF"/>
                        </a:highlight>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highlight>
                            <a:srgbClr val="FF00FF"/>
                          </a:highlight>
                        </a:rPr>
                        <a:t>Virtual Tour Activity (link on website)</a:t>
                      </a:r>
                      <a:endParaRPr sz="1600" dirty="0">
                        <a:solidFill>
                          <a:schemeClr val="lt1"/>
                        </a:solidFill>
                        <a:highlight>
                          <a:srgbClr val="FF00FF"/>
                        </a:highlight>
                      </a:endParaRPr>
                    </a:p>
                  </a:txBody>
                  <a:tcPr marL="91425" marR="91425" marT="91425" marB="91425"/>
                </a:tc>
                <a:extLst>
                  <a:ext uri="{0D108BD9-81ED-4DB2-BD59-A6C34878D82A}">
                    <a16:rowId xmlns:a16="http://schemas.microsoft.com/office/drawing/2014/main" val="10002"/>
                  </a:ext>
                </a:extLst>
              </a:tr>
              <a:tr h="510373">
                <a:tc>
                  <a:txBody>
                    <a:bodyPr/>
                    <a:lstStyle/>
                    <a:p>
                      <a:pPr marL="0" lvl="0" indent="0" algn="l" rtl="0">
                        <a:spcBef>
                          <a:spcPts val="0"/>
                        </a:spcBef>
                        <a:spcAft>
                          <a:spcPts val="0"/>
                        </a:spcAft>
                        <a:buNone/>
                      </a:pPr>
                      <a:r>
                        <a:rPr lang="en-GB" sz="1600" dirty="0">
                          <a:solidFill>
                            <a:schemeClr val="lt1"/>
                          </a:solidFill>
                        </a:rPr>
                        <a:t>10.20-10.40 (20 mins)</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Booklet Tasks</a:t>
                      </a:r>
                      <a:endParaRPr sz="1600" dirty="0">
                        <a:solidFill>
                          <a:schemeClr val="lt1"/>
                        </a:solidFill>
                      </a:endParaRPr>
                    </a:p>
                  </a:txBody>
                  <a:tcPr marL="91425" marR="91425" marT="91425" marB="91425"/>
                </a:tc>
                <a:extLst>
                  <a:ext uri="{0D108BD9-81ED-4DB2-BD59-A6C34878D82A}">
                    <a16:rowId xmlns:a16="http://schemas.microsoft.com/office/drawing/2014/main" val="10003"/>
                  </a:ext>
                </a:extLst>
              </a:tr>
              <a:tr h="510373">
                <a:tc>
                  <a:txBody>
                    <a:bodyPr/>
                    <a:lstStyle/>
                    <a:p>
                      <a:pPr marL="0" lvl="0" indent="0" algn="l" rtl="0">
                        <a:spcBef>
                          <a:spcPts val="0"/>
                        </a:spcBef>
                        <a:spcAft>
                          <a:spcPts val="0"/>
                        </a:spcAft>
                        <a:buNone/>
                      </a:pPr>
                      <a:r>
                        <a:rPr lang="en-GB" sz="1600" dirty="0">
                          <a:solidFill>
                            <a:schemeClr val="lt1"/>
                          </a:solidFill>
                        </a:rPr>
                        <a:t>10.40-11am (20 mins)</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Break</a:t>
                      </a:r>
                      <a:endParaRPr sz="1600" dirty="0">
                        <a:solidFill>
                          <a:schemeClr val="lt1"/>
                        </a:solidFill>
                      </a:endParaRPr>
                    </a:p>
                  </a:txBody>
                  <a:tcPr marL="91425" marR="91425" marT="91425" marB="91425"/>
                </a:tc>
                <a:extLst>
                  <a:ext uri="{0D108BD9-81ED-4DB2-BD59-A6C34878D82A}">
                    <a16:rowId xmlns:a16="http://schemas.microsoft.com/office/drawing/2014/main" val="1515343484"/>
                  </a:ext>
                </a:extLst>
              </a:tr>
            </a:tbl>
          </a:graphicData>
        </a:graphic>
      </p:graphicFrame>
      <p:sp>
        <p:nvSpPr>
          <p:cNvPr id="7" name="TextBox 6">
            <a:extLst>
              <a:ext uri="{FF2B5EF4-FFF2-40B4-BE49-F238E27FC236}">
                <a16:creationId xmlns:a16="http://schemas.microsoft.com/office/drawing/2014/main" id="{3875005C-9C74-449E-BA4B-FCF50CCA58C0}"/>
              </a:ext>
            </a:extLst>
          </p:cNvPr>
          <p:cNvSpPr txBox="1"/>
          <p:nvPr/>
        </p:nvSpPr>
        <p:spPr>
          <a:xfrm>
            <a:off x="344633" y="4299150"/>
            <a:ext cx="8601237" cy="1846659"/>
          </a:xfrm>
          <a:prstGeom prst="rect">
            <a:avLst/>
          </a:prstGeom>
          <a:solidFill>
            <a:schemeClr val="bg2">
              <a:lumMod val="40000"/>
              <a:lumOff val="60000"/>
            </a:schemeClr>
          </a:solidFill>
        </p:spPr>
        <p:txBody>
          <a:bodyPr wrap="square" rtlCol="0">
            <a:spAutoFit/>
          </a:bodyPr>
          <a:lstStyle/>
          <a:p>
            <a:pPr algn="ctr"/>
            <a:r>
              <a:rPr lang="en-GB" sz="2400" dirty="0"/>
              <a:t>Remember that all of these timings are </a:t>
            </a:r>
            <a:r>
              <a:rPr lang="en-GB" sz="2400" u="sng" dirty="0"/>
              <a:t>flexible</a:t>
            </a:r>
            <a:r>
              <a:rPr lang="en-GB" sz="2400" dirty="0"/>
              <a:t> and the only parts that can’t be changed are the live elements like the lessons which start at 11am!</a:t>
            </a:r>
          </a:p>
          <a:p>
            <a:pPr algn="ctr"/>
            <a:endParaRPr lang="en-GB" dirty="0"/>
          </a:p>
          <a:p>
            <a:pPr algn="ctr"/>
            <a:r>
              <a:rPr lang="en-GB" sz="2400" dirty="0"/>
              <a:t>Check emails for the appropriate zoom links to join.</a:t>
            </a:r>
          </a:p>
        </p:txBody>
      </p:sp>
      <p:sp>
        <p:nvSpPr>
          <p:cNvPr id="2" name="Oval 1">
            <a:extLst>
              <a:ext uri="{FF2B5EF4-FFF2-40B4-BE49-F238E27FC236}">
                <a16:creationId xmlns:a16="http://schemas.microsoft.com/office/drawing/2014/main" id="{9E0275B7-3800-48BB-8DC6-0F2D925A0FCF}"/>
              </a:ext>
            </a:extLst>
          </p:cNvPr>
          <p:cNvSpPr/>
          <p:nvPr/>
        </p:nvSpPr>
        <p:spPr>
          <a:xfrm>
            <a:off x="86766" y="2440062"/>
            <a:ext cx="7210425" cy="579101"/>
          </a:xfrm>
          <a:prstGeom prst="ellipse">
            <a:avLst/>
          </a:prstGeom>
          <a:noFill/>
          <a:ln>
            <a:solidFill>
              <a:srgbClr val="BC0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BA4CF8BB-49FD-49B2-8CAB-B29F55D8E4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2847947"/>
      </p:ext>
    </p:extLst>
  </p:cSld>
  <p:clrMapOvr>
    <a:masterClrMapping/>
  </p:clrMapOvr>
  <mc:AlternateContent xmlns:mc="http://schemas.openxmlformats.org/markup-compatibility/2006">
    <mc:Choice xmlns:p14="http://schemas.microsoft.com/office/powerpoint/2010/main" Requires="p14">
      <p:transition spd="slow" p14:dur="2000" advTm="66190"/>
    </mc:Choice>
    <mc:Fallback>
      <p:transition spd="slow" advTm="6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98"/>
        <p:cNvGrpSpPr/>
        <p:nvPr/>
      </p:nvGrpSpPr>
      <p:grpSpPr>
        <a:xfrm>
          <a:off x="0" y="0"/>
          <a:ext cx="0" cy="0"/>
          <a:chOff x="0" y="0"/>
          <a:chExt cx="0" cy="0"/>
        </a:xfrm>
      </p:grpSpPr>
      <p:sp>
        <p:nvSpPr>
          <p:cNvPr id="99" name="Google Shape;99;p14"/>
          <p:cNvSpPr/>
          <p:nvPr/>
        </p:nvSpPr>
        <p:spPr>
          <a:xfrm>
            <a:off x="475600" y="1058872"/>
            <a:ext cx="8192800" cy="121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i="0" u="none" strike="noStrike" cap="none" dirty="0">
                <a:solidFill>
                  <a:schemeClr val="lt1"/>
                </a:solidFill>
                <a:latin typeface="Ribeye"/>
                <a:ea typeface="Ribeye"/>
                <a:cs typeface="Ribeye"/>
                <a:sym typeface="Ribeye"/>
              </a:rPr>
              <a:t>Transition Day 2021</a:t>
            </a:r>
            <a:endParaRPr sz="6000" b="1" i="0" u="none" strike="noStrike" cap="none" dirty="0">
              <a:solidFill>
                <a:schemeClr val="lt1"/>
              </a:solidFill>
              <a:latin typeface="Ribeye"/>
              <a:ea typeface="Ribeye"/>
              <a:cs typeface="Ribeye"/>
              <a:sym typeface="Ribeye"/>
            </a:endParaRPr>
          </a:p>
        </p:txBody>
      </p:sp>
      <p:sp>
        <p:nvSpPr>
          <p:cNvPr id="100" name="Google Shape;100;p14"/>
          <p:cNvSpPr txBox="1"/>
          <p:nvPr/>
        </p:nvSpPr>
        <p:spPr>
          <a:xfrm>
            <a:off x="755575" y="2276872"/>
            <a:ext cx="7448100" cy="30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dirty="0">
                <a:solidFill>
                  <a:schemeClr val="lt1"/>
                </a:solidFill>
                <a:latin typeface="Quattrocento Sans"/>
                <a:ea typeface="Quattrocento Sans"/>
                <a:cs typeface="Quattrocento Sans"/>
                <a:sym typeface="Quattrocento Sans"/>
              </a:rPr>
              <a:t>Welcome to our Virtual Transition Day!</a:t>
            </a:r>
            <a:endParaRPr dirty="0">
              <a:solidFill>
                <a:schemeClr val="lt1"/>
              </a:solidFill>
            </a:endParaRPr>
          </a:p>
          <a:p>
            <a:pPr marL="0" marR="0" lvl="0" indent="0" algn="ctr" rtl="0">
              <a:spcBef>
                <a:spcPts val="0"/>
              </a:spcBef>
              <a:spcAft>
                <a:spcPts val="0"/>
              </a:spcAft>
              <a:buNone/>
            </a:pPr>
            <a:endParaRPr sz="3200" b="1" i="0" u="none" strike="noStrike" cap="none" dirty="0">
              <a:solidFill>
                <a:schemeClr val="lt1"/>
              </a:solidFill>
              <a:latin typeface="Quattrocento Sans"/>
              <a:ea typeface="Quattrocento Sans"/>
              <a:cs typeface="Quattrocento Sans"/>
              <a:sym typeface="Quattrocento Sans"/>
            </a:endParaRPr>
          </a:p>
          <a:p>
            <a:pPr marL="0" marR="0" lvl="0" indent="0" algn="ctr" rtl="0">
              <a:spcBef>
                <a:spcPts val="0"/>
              </a:spcBef>
              <a:spcAft>
                <a:spcPts val="0"/>
              </a:spcAft>
              <a:buNone/>
            </a:pPr>
            <a:r>
              <a:rPr lang="en-GB" sz="3200" b="1" i="0" u="none" strike="noStrike" cap="none" dirty="0">
                <a:solidFill>
                  <a:schemeClr val="lt1"/>
                </a:solidFill>
                <a:latin typeface="Quattrocento Sans"/>
                <a:ea typeface="Quattrocento Sans"/>
                <a:cs typeface="Quattrocento Sans"/>
                <a:sym typeface="Quattrocento Sans"/>
              </a:rPr>
              <a:t>Hopefully today will settle some of your nerves and give you some more information about what life in Oakgrove will be like in September.</a:t>
            </a:r>
            <a:endParaRPr sz="3200" b="1" i="0" u="none" strike="noStrike" cap="none" dirty="0">
              <a:solidFill>
                <a:schemeClr val="lt1"/>
              </a:solidFill>
              <a:latin typeface="Quattrocento Sans"/>
              <a:ea typeface="Quattrocento Sans"/>
              <a:cs typeface="Quattrocento Sans"/>
              <a:sym typeface="Quattrocento Sans"/>
            </a:endParaRPr>
          </a:p>
        </p:txBody>
      </p:sp>
      <p:sp>
        <p:nvSpPr>
          <p:cNvPr id="101" name="Google Shape;101;p14"/>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102" name="Google Shape;102;p14"/>
          <p:cNvPicPr preferRelativeResize="0"/>
          <p:nvPr/>
        </p:nvPicPr>
        <p:blipFill>
          <a:blip r:embed="rId5">
            <a:alphaModFix/>
          </a:blip>
          <a:stretch>
            <a:fillRect/>
          </a:stretch>
        </p:blipFill>
        <p:spPr>
          <a:xfrm>
            <a:off x="0" y="0"/>
            <a:ext cx="744334" cy="875688"/>
          </a:xfrm>
          <a:prstGeom prst="rect">
            <a:avLst/>
          </a:prstGeom>
          <a:noFill/>
          <a:ln>
            <a:noFill/>
          </a:ln>
        </p:spPr>
      </p:pic>
      <p:sp>
        <p:nvSpPr>
          <p:cNvPr id="6" name="TextBox 5">
            <a:extLst>
              <a:ext uri="{FF2B5EF4-FFF2-40B4-BE49-F238E27FC236}">
                <a16:creationId xmlns:a16="http://schemas.microsoft.com/office/drawing/2014/main" id="{E631E6F9-667A-44E5-8F7F-91E6A4EDAD81}"/>
              </a:ext>
            </a:extLst>
          </p:cNvPr>
          <p:cNvSpPr txBox="1"/>
          <p:nvPr/>
        </p:nvSpPr>
        <p:spPr>
          <a:xfrm>
            <a:off x="1084585" y="5711575"/>
            <a:ext cx="6974830" cy="830997"/>
          </a:xfrm>
          <a:prstGeom prst="rect">
            <a:avLst/>
          </a:prstGeom>
          <a:solidFill>
            <a:schemeClr val="bg2">
              <a:lumMod val="40000"/>
              <a:lumOff val="60000"/>
            </a:schemeClr>
          </a:solidFill>
        </p:spPr>
        <p:txBody>
          <a:bodyPr wrap="square" rtlCol="0">
            <a:spAutoFit/>
          </a:bodyPr>
          <a:lstStyle/>
          <a:p>
            <a:pPr algn="ctr"/>
            <a:r>
              <a:rPr lang="en-GB" sz="1600" dirty="0"/>
              <a:t>Please note that for most of these slides there are voice overs so you may wish to get headphones/speakers or turn the volume up on laptops and tablets so you can hear these.</a:t>
            </a:r>
          </a:p>
        </p:txBody>
      </p:sp>
      <p:pic>
        <p:nvPicPr>
          <p:cNvPr id="2" name="Audio 1">
            <a:hlinkClick r:id="" action="ppaction://media"/>
            <a:extLst>
              <a:ext uri="{FF2B5EF4-FFF2-40B4-BE49-F238E27FC236}">
                <a16:creationId xmlns:a16="http://schemas.microsoft.com/office/drawing/2014/main" id="{DA14E704-48B7-4B47-BB26-1371B70B9C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724"/>
    </mc:Choice>
    <mc:Fallback>
      <p:transition spd="slow" advTm="3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54"/>
        <p:cNvGrpSpPr/>
        <p:nvPr/>
      </p:nvGrpSpPr>
      <p:grpSpPr>
        <a:xfrm>
          <a:off x="0" y="0"/>
          <a:ext cx="0" cy="0"/>
          <a:chOff x="0" y="0"/>
          <a:chExt cx="0" cy="0"/>
        </a:xfrm>
      </p:grpSpPr>
      <p:sp>
        <p:nvSpPr>
          <p:cNvPr id="155" name="Google Shape;155;p21"/>
          <p:cNvSpPr/>
          <p:nvPr/>
        </p:nvSpPr>
        <p:spPr>
          <a:xfrm>
            <a:off x="-40512" y="496183"/>
            <a:ext cx="9225023" cy="112586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1" i="0" u="none" strike="noStrike" kern="0" cap="none" spc="0" normalizeH="0" baseline="0" noProof="0" dirty="0">
                <a:ln>
                  <a:noFill/>
                </a:ln>
                <a:solidFill>
                  <a:srgbClr val="FFFFFF"/>
                </a:solidFill>
                <a:effectLst/>
                <a:uLnTx/>
                <a:uFillTx/>
                <a:latin typeface="Ribeye"/>
                <a:ea typeface="Ribeye"/>
                <a:cs typeface="Ribeye"/>
                <a:sym typeface="Ribeye"/>
              </a:rPr>
              <a:t>Virtual Tour</a:t>
            </a:r>
            <a:endParaRPr kumimoji="0" sz="6000" b="1" i="0" u="none" strike="noStrike" kern="0" cap="none" spc="0" normalizeH="0" baseline="0" noProof="0" dirty="0">
              <a:ln>
                <a:noFill/>
              </a:ln>
              <a:solidFill>
                <a:srgbClr val="FFFFFF"/>
              </a:solidFill>
              <a:effectLst/>
              <a:uLnTx/>
              <a:uFillTx/>
              <a:latin typeface="Ribeye"/>
              <a:ea typeface="Ribeye"/>
              <a:cs typeface="Ribeye"/>
              <a:sym typeface="Ribeye"/>
            </a:endParaRPr>
          </a:p>
        </p:txBody>
      </p:sp>
      <p:sp>
        <p:nvSpPr>
          <p:cNvPr id="156" name="Google Shape;156;p21"/>
          <p:cNvSpPr txBox="1"/>
          <p:nvPr/>
        </p:nvSpPr>
        <p:spPr>
          <a:xfrm>
            <a:off x="46525" y="1019383"/>
            <a:ext cx="9144000" cy="61093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Click on this link (also on the website under transition): </a:t>
            </a:r>
          </a:p>
          <a:p>
            <a:pPr lvl="0" algn="ctr">
              <a:defRPr/>
            </a:pPr>
            <a:r>
              <a:rPr lang="en-GB" sz="2000" b="1" dirty="0">
                <a:solidFill>
                  <a:srgbClr val="FFFFFF"/>
                </a:solidFill>
                <a:latin typeface="Quattrocento Sans"/>
                <a:sym typeface="Quattrocento Sans"/>
                <a:hlinkClick r:id="rId5"/>
              </a:rPr>
              <a:t>https://virtualtour.oakgrove.school/transition/</a:t>
            </a:r>
            <a:r>
              <a:rPr lang="en-GB" sz="2000" b="1" dirty="0">
                <a:solidFill>
                  <a:srgbClr val="FFFFFF"/>
                </a:solidFill>
                <a:latin typeface="Quattrocento Sans"/>
                <a:sym typeface="Quattrocento Sans"/>
              </a:rPr>
              <a:t> </a:t>
            </a:r>
            <a:endParaRPr lang="en-GB" sz="2000" b="1" dirty="0">
              <a:solidFill>
                <a:srgbClr val="FFFFFF"/>
              </a:solidFill>
              <a:highlight>
                <a:srgbClr val="FF00FF"/>
              </a:highlight>
              <a:latin typeface="Quattrocento Sans"/>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1" i="0" u="none" strike="noStrike" kern="0" cap="none" spc="0" normalizeH="0" baseline="0" noProof="0" dirty="0">
              <a:ln>
                <a:noFill/>
              </a:ln>
              <a:solidFill>
                <a:srgbClr val="FFFFFF"/>
              </a:solidFill>
              <a:effectLst/>
              <a:uLnTx/>
              <a:uFillTx/>
              <a:latin typeface="Quattrocento Sans"/>
              <a:cs typeface="Arial"/>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FFFFFF"/>
                </a:solidFill>
                <a:latin typeface="Quattrocento Sans"/>
                <a:sym typeface="Quattrocento Sans"/>
              </a:rPr>
              <a:t>Use this tour to look around the school – try to take note of key parts such as reception and where you walk in via the gates, the different subject areas, canteens and outdoor spaces. If you’re in a group you might want to find one interesting facts about the following: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FFFFFF"/>
                </a:solidFill>
                <a:latin typeface="Quattrocento Sans"/>
                <a:sym typeface="Quattrocento Sans"/>
              </a:rPr>
              <a:t> - where you enter/leave the school? (grey gates)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FFFFFF"/>
                </a:solidFill>
                <a:latin typeface="Quattrocento Sans"/>
                <a:sym typeface="Quattrocento Sans"/>
              </a:rPr>
              <a:t> - somewhere you could eat?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FFFFFF"/>
                </a:solidFill>
                <a:latin typeface="Quattrocento Sans"/>
                <a:sym typeface="Quattrocento Sans"/>
              </a:rPr>
              <a:t> - somewhere you could get fresh air at break/lunch?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FFFFFF"/>
                </a:solidFill>
                <a:latin typeface="Quattrocento Sans"/>
                <a:sym typeface="Quattrocento Sans"/>
              </a:rPr>
              <a:t> - Where you could go to read a book?</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FFFFFF"/>
                </a:solidFill>
                <a:latin typeface="Quattrocento Sans"/>
                <a:sym typeface="Quattrocento Sans"/>
              </a:rPr>
              <a:t> - for your favourite subjects</a:t>
            </a:r>
            <a:r>
              <a:rPr lang="en-GB" sz="2000" b="1">
                <a:solidFill>
                  <a:srgbClr val="FFFFFF"/>
                </a:solidFill>
                <a:latin typeface="Quattrocento Sans"/>
                <a:sym typeface="Quattrocento Sans"/>
              </a:rPr>
              <a:t>, find something </a:t>
            </a:r>
            <a:r>
              <a:rPr lang="en-GB" sz="2000" b="1" dirty="0">
                <a:solidFill>
                  <a:srgbClr val="FFFFFF"/>
                </a:solidFill>
                <a:latin typeface="Quattrocento Sans"/>
                <a:sym typeface="Quattrocento Sans"/>
              </a:rPr>
              <a:t>interesting in </a:t>
            </a:r>
            <a:r>
              <a:rPr lang="en-GB" sz="2000" b="1">
                <a:solidFill>
                  <a:srgbClr val="FFFFFF"/>
                </a:solidFill>
                <a:latin typeface="Quattrocento Sans"/>
                <a:sym typeface="Quattrocento Sans"/>
              </a:rPr>
              <a:t>their classroom.</a:t>
            </a:r>
            <a:endParaRPr lang="en-GB" sz="2000" b="1" dirty="0">
              <a:solidFill>
                <a:srgbClr val="FFFFFF"/>
              </a:solidFill>
              <a:latin typeface="Quattrocento Sans"/>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1" i="0" u="none" strike="noStrike" kern="0" cap="none" spc="0" normalizeH="0" baseline="0" noProof="0" dirty="0">
              <a:ln>
                <a:noFill/>
              </a:ln>
              <a:solidFill>
                <a:srgbClr val="FFFFFF"/>
              </a:solidFill>
              <a:effectLst/>
              <a:uLnTx/>
              <a:uFillTx/>
              <a:latin typeface="Quattrocento Sans"/>
              <a:cs typeface="Arial"/>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FFFFFF"/>
                </a:solidFill>
                <a:latin typeface="Quattrocento Sans"/>
                <a:sym typeface="Quattrocento Sans"/>
              </a:rPr>
              <a:t>You only have </a:t>
            </a:r>
            <a:r>
              <a:rPr lang="en-GB" sz="2000" b="1" u="sng" dirty="0">
                <a:solidFill>
                  <a:srgbClr val="FFFFFF"/>
                </a:solidFill>
                <a:latin typeface="Quattrocento Sans"/>
                <a:sym typeface="Quattrocento Sans"/>
              </a:rPr>
              <a:t>10 minutes </a:t>
            </a:r>
            <a:r>
              <a:rPr lang="en-GB" sz="2000" b="1" dirty="0">
                <a:solidFill>
                  <a:srgbClr val="FFFFFF"/>
                </a:solidFill>
                <a:latin typeface="Quattrocento Sans"/>
                <a:sym typeface="Quattrocento Sans"/>
              </a:rPr>
              <a:t>for this but you could come back to it later in the day or at another time.</a:t>
            </a:r>
            <a:endParaRPr kumimoji="0" lang="en-GB" sz="11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000" dirty="0">
              <a:solidFill>
                <a:srgbClr val="FFFFFF"/>
              </a:solidFill>
              <a:ea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Once you’ve finished you can start looking at the information and activity booklets.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100" b="1" dirty="0">
              <a:solidFill>
                <a:srgbClr val="FFFFFF"/>
              </a:solidFill>
              <a:latin typeface="Quattrocento Sans"/>
              <a:ea typeface="Quattrocento Sans"/>
              <a:cs typeface="Quattrocento Sans"/>
              <a:sym typeface="Quattrocento Sans"/>
            </a:endParaRPr>
          </a:p>
        </p:txBody>
      </p:sp>
      <p:sp>
        <p:nvSpPr>
          <p:cNvPr id="157" name="Google Shape;157;p21"/>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alibri"/>
                <a:ea typeface="Calibri"/>
                <a:cs typeface="Calibri"/>
                <a:sym typeface="Calibri"/>
              </a:rPr>
              <a:t>Excellence Innovation Respect</a:t>
            </a:r>
            <a:endParaRPr kumimoji="0" sz="22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58" name="Google Shape;158;p21"/>
          <p:cNvPicPr preferRelativeResize="0"/>
          <p:nvPr/>
        </p:nvPicPr>
        <p:blipFill>
          <a:blip r:embed="rId6">
            <a:alphaModFix/>
          </a:blip>
          <a:stretch>
            <a:fillRect/>
          </a:stretch>
        </p:blipFill>
        <p:spPr>
          <a:xfrm>
            <a:off x="0" y="0"/>
            <a:ext cx="744334" cy="875688"/>
          </a:xfrm>
          <a:prstGeom prst="rect">
            <a:avLst/>
          </a:prstGeom>
          <a:noFill/>
          <a:ln>
            <a:noFill/>
          </a:ln>
        </p:spPr>
      </p:pic>
      <p:pic>
        <p:nvPicPr>
          <p:cNvPr id="2" name="Audio 1">
            <a:hlinkClick r:id="" action="ppaction://media"/>
            <a:extLst>
              <a:ext uri="{FF2B5EF4-FFF2-40B4-BE49-F238E27FC236}">
                <a16:creationId xmlns:a16="http://schemas.microsoft.com/office/drawing/2014/main" id="{58AA3942-7E0D-46A2-9B63-35CBEF6D74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706872"/>
      </p:ext>
    </p:extLst>
  </p:cSld>
  <p:clrMapOvr>
    <a:masterClrMapping/>
  </p:clrMapOvr>
  <mc:AlternateContent xmlns:mc="http://schemas.openxmlformats.org/markup-compatibility/2006">
    <mc:Choice xmlns:p14="http://schemas.microsoft.com/office/powerpoint/2010/main" Requires="p14">
      <p:transition spd="slow" p14:dur="2000" advTm="38691"/>
    </mc:Choice>
    <mc:Fallback>
      <p:transition spd="slow" advTm="38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272"/>
        <p:cNvGrpSpPr/>
        <p:nvPr/>
      </p:nvGrpSpPr>
      <p:grpSpPr>
        <a:xfrm>
          <a:off x="0" y="0"/>
          <a:ext cx="0" cy="0"/>
          <a:chOff x="0" y="0"/>
          <a:chExt cx="0" cy="0"/>
        </a:xfrm>
      </p:grpSpPr>
      <p:pic>
        <p:nvPicPr>
          <p:cNvPr id="273" name="Google Shape;273;p33"/>
          <p:cNvPicPr preferRelativeResize="0"/>
          <p:nvPr/>
        </p:nvPicPr>
        <p:blipFill rotWithShape="1">
          <a:blip r:embed="rId5">
            <a:alphaModFix/>
          </a:blip>
          <a:srcRect/>
          <a:stretch/>
        </p:blipFill>
        <p:spPr>
          <a:xfrm>
            <a:off x="1475656" y="332656"/>
            <a:ext cx="6048672" cy="6048672"/>
          </a:xfrm>
          <a:prstGeom prst="rect">
            <a:avLst/>
          </a:prstGeom>
          <a:noFill/>
          <a:ln w="76200" cap="flat" cmpd="sng">
            <a:solidFill>
              <a:schemeClr val="dk1"/>
            </a:solidFill>
            <a:prstDash val="solid"/>
            <a:miter lim="800000"/>
            <a:headEnd type="none" w="sm" len="sm"/>
            <a:tailEnd type="none" w="sm" len="sm"/>
          </a:ln>
        </p:spPr>
      </p:pic>
      <p:pic>
        <p:nvPicPr>
          <p:cNvPr id="2" name="Audio 1">
            <a:hlinkClick r:id="" action="ppaction://media"/>
            <a:extLst>
              <a:ext uri="{FF2B5EF4-FFF2-40B4-BE49-F238E27FC236}">
                <a16:creationId xmlns:a16="http://schemas.microsoft.com/office/drawing/2014/main" id="{184D14A2-B309-4754-A442-398CE1F140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602"/>
    </mc:Choice>
    <mc:Fallback>
      <p:transition spd="slow" advTm="3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06"/>
        <p:cNvGrpSpPr/>
        <p:nvPr/>
      </p:nvGrpSpPr>
      <p:grpSpPr>
        <a:xfrm>
          <a:off x="0" y="0"/>
          <a:ext cx="0" cy="0"/>
          <a:chOff x="0" y="0"/>
          <a:chExt cx="0" cy="0"/>
        </a:xfrm>
      </p:grpSpPr>
      <p:sp>
        <p:nvSpPr>
          <p:cNvPr id="107" name="Google Shape;107;p15"/>
          <p:cNvSpPr/>
          <p:nvPr/>
        </p:nvSpPr>
        <p:spPr>
          <a:xfrm>
            <a:off x="519350" y="875700"/>
            <a:ext cx="8176200" cy="221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a:solidFill>
                  <a:schemeClr val="lt1"/>
                </a:solidFill>
                <a:latin typeface="Ribeye"/>
                <a:ea typeface="Ribeye"/>
                <a:cs typeface="Ribeye"/>
                <a:sym typeface="Ribeye"/>
              </a:rPr>
              <a:t>Headteacher’s Welcome - Mr Tett</a:t>
            </a:r>
            <a:endParaRPr sz="6000" b="1" i="0" u="none" strike="noStrike" cap="none">
              <a:solidFill>
                <a:schemeClr val="lt1"/>
              </a:solidFill>
              <a:latin typeface="Ribeye"/>
              <a:ea typeface="Ribeye"/>
              <a:cs typeface="Ribeye"/>
              <a:sym typeface="Ribeye"/>
            </a:endParaRPr>
          </a:p>
        </p:txBody>
      </p:sp>
      <p:sp>
        <p:nvSpPr>
          <p:cNvPr id="108" name="Google Shape;108;p15"/>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109" name="Google Shape;109;p15"/>
          <p:cNvPicPr preferRelativeResize="0"/>
          <p:nvPr/>
        </p:nvPicPr>
        <p:blipFill>
          <a:blip r:embed="rId5">
            <a:alphaModFix/>
          </a:blip>
          <a:stretch>
            <a:fillRect/>
          </a:stretch>
        </p:blipFill>
        <p:spPr>
          <a:xfrm>
            <a:off x="0" y="0"/>
            <a:ext cx="744334" cy="875688"/>
          </a:xfrm>
          <a:prstGeom prst="rect">
            <a:avLst/>
          </a:prstGeom>
          <a:noFill/>
          <a:ln>
            <a:noFill/>
          </a:ln>
        </p:spPr>
      </p:pic>
      <p:pic>
        <p:nvPicPr>
          <p:cNvPr id="110" name="Google Shape;110;p15"/>
          <p:cNvPicPr preferRelativeResize="0"/>
          <p:nvPr/>
        </p:nvPicPr>
        <p:blipFill>
          <a:blip r:embed="rId6">
            <a:alphaModFix/>
          </a:blip>
          <a:stretch>
            <a:fillRect/>
          </a:stretch>
        </p:blipFill>
        <p:spPr>
          <a:xfrm>
            <a:off x="2497000" y="2893638"/>
            <a:ext cx="2373725" cy="3621625"/>
          </a:xfrm>
          <a:prstGeom prst="rect">
            <a:avLst/>
          </a:prstGeom>
          <a:noFill/>
          <a:ln>
            <a:noFill/>
          </a:ln>
        </p:spPr>
      </p:pic>
      <p:sp>
        <p:nvSpPr>
          <p:cNvPr id="2" name="Rectangle 1">
            <a:extLst>
              <a:ext uri="{FF2B5EF4-FFF2-40B4-BE49-F238E27FC236}">
                <a16:creationId xmlns:a16="http://schemas.microsoft.com/office/drawing/2014/main" id="{DB9219A5-4EC4-4647-BC07-0E462ED0B7D1}"/>
              </a:ext>
            </a:extLst>
          </p:cNvPr>
          <p:cNvSpPr/>
          <p:nvPr/>
        </p:nvSpPr>
        <p:spPr>
          <a:xfrm>
            <a:off x="5331327" y="3365622"/>
            <a:ext cx="3662202" cy="3046988"/>
          </a:xfrm>
          <a:prstGeom prst="rect">
            <a:avLst/>
          </a:prstGeom>
        </p:spPr>
        <p:txBody>
          <a:bodyPr wrap="square">
            <a:spAutoFit/>
          </a:bodyPr>
          <a:lstStyle/>
          <a:p>
            <a:pPr algn="ctr"/>
            <a:r>
              <a:rPr lang="en-GB" sz="2400" dirty="0">
                <a:solidFill>
                  <a:srgbClr val="FFFFFF"/>
                </a:solidFill>
                <a:latin typeface="Calibri" panose="020F0502020204030204" pitchFamily="34" charset="0"/>
              </a:rPr>
              <a:t>Check you’ve seen the welcome Video from Mr Tett (on transition page website: </a:t>
            </a:r>
            <a:r>
              <a:rPr lang="en-GB" sz="2400" dirty="0">
                <a:solidFill>
                  <a:srgbClr val="FFFFFF"/>
                </a:solidFill>
                <a:latin typeface="Calibri" panose="020F0502020204030204" pitchFamily="34" charset="0"/>
                <a:hlinkClick r:id="rId7"/>
              </a:rPr>
              <a:t>https://www.oakgrove.school/our-school/transition/</a:t>
            </a:r>
            <a:r>
              <a:rPr lang="en-GB" sz="2400" dirty="0">
                <a:solidFill>
                  <a:srgbClr val="FFFFFF"/>
                </a:solidFill>
                <a:latin typeface="Calibri" panose="020F0502020204030204" pitchFamily="34" charset="0"/>
              </a:rPr>
              <a:t> ).</a:t>
            </a:r>
            <a:endParaRPr lang="en-GB" sz="2400" dirty="0"/>
          </a:p>
          <a:p>
            <a:pPr algn="ctr"/>
            <a:br>
              <a:rPr lang="en-GB" sz="2400" dirty="0"/>
            </a:br>
            <a:endParaRPr lang="en-GB" sz="2400" dirty="0"/>
          </a:p>
        </p:txBody>
      </p:sp>
      <p:pic>
        <p:nvPicPr>
          <p:cNvPr id="4" name="Audio 3">
            <a:hlinkClick r:id="" action="ppaction://media"/>
            <a:extLst>
              <a:ext uri="{FF2B5EF4-FFF2-40B4-BE49-F238E27FC236}">
                <a16:creationId xmlns:a16="http://schemas.microsoft.com/office/drawing/2014/main" id="{CBC0E356-18FF-4718-A6EC-93F17A3DE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005"/>
    </mc:Choice>
    <mc:Fallback>
      <p:transition spd="slow" advTm="17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6"/>
          <p:cNvSpPr/>
          <p:nvPr/>
        </p:nvSpPr>
        <p:spPr>
          <a:xfrm>
            <a:off x="-276900" y="842460"/>
            <a:ext cx="8176200" cy="1081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dirty="0">
                <a:solidFill>
                  <a:schemeClr val="lt1"/>
                </a:solidFill>
                <a:latin typeface="Ribeye"/>
                <a:ea typeface="Ribeye"/>
                <a:cs typeface="Ribeye"/>
                <a:sym typeface="Ribeye"/>
              </a:rPr>
              <a:t>Mr Tett</a:t>
            </a:r>
            <a:endParaRPr sz="6000" b="1" i="0" u="none" strike="noStrike" cap="none" dirty="0">
              <a:solidFill>
                <a:schemeClr val="lt1"/>
              </a:solidFill>
              <a:latin typeface="Ribeye"/>
              <a:ea typeface="Ribeye"/>
              <a:cs typeface="Ribeye"/>
              <a:sym typeface="Ribeye"/>
            </a:endParaRPr>
          </a:p>
        </p:txBody>
      </p:sp>
      <p:sp>
        <p:nvSpPr>
          <p:cNvPr id="116" name="Google Shape;116;p16"/>
          <p:cNvSpPr txBox="1"/>
          <p:nvPr/>
        </p:nvSpPr>
        <p:spPr>
          <a:xfrm>
            <a:off x="372167" y="1375675"/>
            <a:ext cx="8540400" cy="6507126"/>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1200"/>
              </a:spcBef>
              <a:spcAft>
                <a:spcPts val="0"/>
              </a:spcAft>
              <a:buClr>
                <a:schemeClr val="dk1"/>
              </a:buClr>
              <a:buSzPts val="1100"/>
              <a:buFont typeface="Arial"/>
              <a:buNone/>
            </a:pPr>
            <a:endParaRPr sz="2300" dirty="0">
              <a:solidFill>
                <a:schemeClr val="lt1"/>
              </a:solidFill>
              <a:latin typeface="Ribeye"/>
              <a:ea typeface="Ribeye"/>
              <a:cs typeface="Ribeye"/>
              <a:sym typeface="Ribeye"/>
            </a:endParaRPr>
          </a:p>
          <a:p>
            <a:pPr marL="0" lvl="0" indent="0" algn="just" rtl="0">
              <a:lnSpc>
                <a:spcPct val="115000"/>
              </a:lnSpc>
              <a:spcBef>
                <a:spcPts val="1200"/>
              </a:spcBef>
              <a:spcAft>
                <a:spcPts val="0"/>
              </a:spcAft>
              <a:buClr>
                <a:schemeClr val="dk1"/>
              </a:buClr>
              <a:buSzPts val="1100"/>
              <a:buFont typeface="Arial"/>
              <a:buNone/>
            </a:pPr>
            <a:r>
              <a:rPr lang="en-GB" sz="2300" dirty="0">
                <a:solidFill>
                  <a:schemeClr val="lt1"/>
                </a:solidFill>
                <a:latin typeface="Ribeye"/>
                <a:ea typeface="Ribeye"/>
                <a:cs typeface="Ribeye"/>
                <a:sym typeface="Ribeye"/>
              </a:rPr>
              <a:t>A warm welcome to Oakgrove School and I hope that you and your families are safe and well. This year we are having to launch our transition program differently, the situation with Coronavirus means that our traditional transition cannot take place. We would love to have you visit Oakgrove, get a better understanding of the school and how we operate, however, we are confident that the support that you will get today and over the next few weeks will enable you to be fully prepared for your exciting start at Oakgrove in September.</a:t>
            </a:r>
            <a:endParaRPr sz="2300" dirty="0">
              <a:solidFill>
                <a:schemeClr val="lt1"/>
              </a:solidFill>
              <a:latin typeface="Ribeye"/>
              <a:ea typeface="Ribeye"/>
              <a:cs typeface="Ribeye"/>
              <a:sym typeface="Ribeye"/>
            </a:endParaRPr>
          </a:p>
          <a:p>
            <a:pPr marL="0" lvl="0" indent="0" algn="just" rtl="0">
              <a:lnSpc>
                <a:spcPct val="115000"/>
              </a:lnSpc>
              <a:spcBef>
                <a:spcPts val="1200"/>
              </a:spcBef>
              <a:spcAft>
                <a:spcPts val="0"/>
              </a:spcAft>
              <a:buClr>
                <a:schemeClr val="dk1"/>
              </a:buClr>
              <a:buSzPts val="1100"/>
              <a:buFont typeface="Arial"/>
              <a:buNone/>
            </a:pPr>
            <a:r>
              <a:rPr lang="en-GB" sz="2300" dirty="0">
                <a:solidFill>
                  <a:schemeClr val="lt1"/>
                </a:solidFill>
                <a:latin typeface="Ribeye"/>
                <a:ea typeface="Ribeye"/>
                <a:cs typeface="Ribeye"/>
                <a:sym typeface="Ribeye"/>
              </a:rPr>
              <a:t> </a:t>
            </a:r>
            <a:endParaRPr sz="2300" dirty="0">
              <a:solidFill>
                <a:schemeClr val="lt1"/>
              </a:solidFill>
              <a:latin typeface="Ribeye"/>
              <a:ea typeface="Ribeye"/>
              <a:cs typeface="Ribeye"/>
              <a:sym typeface="Ribeye"/>
            </a:endParaRPr>
          </a:p>
          <a:p>
            <a:pPr marL="0" marR="0" lvl="0" indent="0" algn="ctr" rtl="0">
              <a:spcBef>
                <a:spcPts val="0"/>
              </a:spcBef>
              <a:spcAft>
                <a:spcPts val="0"/>
              </a:spcAft>
              <a:buNone/>
            </a:pPr>
            <a:endParaRPr sz="4300" b="1" dirty="0">
              <a:solidFill>
                <a:schemeClr val="lt1"/>
              </a:solidFill>
              <a:latin typeface="Ribeye"/>
              <a:ea typeface="Ribeye"/>
              <a:cs typeface="Ribeye"/>
              <a:sym typeface="Ribeye"/>
            </a:endParaRPr>
          </a:p>
        </p:txBody>
      </p:sp>
      <p:sp>
        <p:nvSpPr>
          <p:cNvPr id="117" name="Google Shape;117;p16"/>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118" name="Google Shape;118;p16"/>
          <p:cNvPicPr preferRelativeResize="0"/>
          <p:nvPr/>
        </p:nvPicPr>
        <p:blipFill>
          <a:blip r:embed="rId3">
            <a:alphaModFix/>
          </a:blip>
          <a:stretch>
            <a:fillRect/>
          </a:stretch>
        </p:blipFill>
        <p:spPr>
          <a:xfrm>
            <a:off x="0" y="0"/>
            <a:ext cx="744334" cy="875688"/>
          </a:xfrm>
          <a:prstGeom prst="rect">
            <a:avLst/>
          </a:prstGeom>
          <a:noFill/>
          <a:ln>
            <a:noFill/>
          </a:ln>
        </p:spPr>
      </p:pic>
      <p:pic>
        <p:nvPicPr>
          <p:cNvPr id="119" name="Google Shape;119;p16"/>
          <p:cNvPicPr preferRelativeResize="0"/>
          <p:nvPr/>
        </p:nvPicPr>
        <p:blipFill rotWithShape="1">
          <a:blip r:embed="rId4">
            <a:alphaModFix/>
          </a:blip>
          <a:srcRect b="14908"/>
          <a:stretch/>
        </p:blipFill>
        <p:spPr>
          <a:xfrm>
            <a:off x="7257137" y="149555"/>
            <a:ext cx="1514696" cy="1919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23"/>
        <p:cNvGrpSpPr/>
        <p:nvPr/>
      </p:nvGrpSpPr>
      <p:grpSpPr>
        <a:xfrm>
          <a:off x="0" y="0"/>
          <a:ext cx="0" cy="0"/>
          <a:chOff x="0" y="0"/>
          <a:chExt cx="0" cy="0"/>
        </a:xfrm>
      </p:grpSpPr>
      <p:sp>
        <p:nvSpPr>
          <p:cNvPr id="124" name="Google Shape;124;p17"/>
          <p:cNvSpPr/>
          <p:nvPr/>
        </p:nvSpPr>
        <p:spPr>
          <a:xfrm>
            <a:off x="1846791" y="465831"/>
            <a:ext cx="54504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dirty="0">
                <a:solidFill>
                  <a:srgbClr val="17365D"/>
                </a:solidFill>
                <a:highlight>
                  <a:schemeClr val="lt1"/>
                </a:highlight>
                <a:latin typeface="Ribeye"/>
                <a:ea typeface="Ribeye"/>
                <a:cs typeface="Ribeye"/>
                <a:sym typeface="Ribeye"/>
              </a:rPr>
              <a:t>Timetable</a:t>
            </a:r>
            <a:endParaRPr sz="5400" b="1" dirty="0">
              <a:solidFill>
                <a:srgbClr val="17365D"/>
              </a:solidFill>
              <a:highlight>
                <a:schemeClr val="lt1"/>
              </a:highlight>
              <a:latin typeface="Ribeye"/>
              <a:ea typeface="Ribeye"/>
              <a:cs typeface="Ribeye"/>
              <a:sym typeface="Ribeye"/>
            </a:endParaRPr>
          </a:p>
        </p:txBody>
      </p:sp>
      <p:sp>
        <p:nvSpPr>
          <p:cNvPr id="125" name="Google Shape;125;p17"/>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126" name="Google Shape;126;p17"/>
          <p:cNvPicPr preferRelativeResize="0"/>
          <p:nvPr/>
        </p:nvPicPr>
        <p:blipFill>
          <a:blip r:embed="rId5">
            <a:alphaModFix/>
          </a:blip>
          <a:stretch>
            <a:fillRect/>
          </a:stretch>
        </p:blipFill>
        <p:spPr>
          <a:xfrm>
            <a:off x="0" y="0"/>
            <a:ext cx="744334" cy="875688"/>
          </a:xfrm>
          <a:prstGeom prst="rect">
            <a:avLst/>
          </a:prstGeom>
          <a:noFill/>
          <a:ln>
            <a:noFill/>
          </a:ln>
        </p:spPr>
      </p:pic>
      <p:graphicFrame>
        <p:nvGraphicFramePr>
          <p:cNvPr id="127" name="Google Shape;127;p17"/>
          <p:cNvGraphicFramePr/>
          <p:nvPr>
            <p:extLst>
              <p:ext uri="{D42A27DB-BD31-4B8C-83A1-F6EECF244321}">
                <p14:modId xmlns:p14="http://schemas.microsoft.com/office/powerpoint/2010/main" val="3727938834"/>
              </p:ext>
            </p:extLst>
          </p:nvPr>
        </p:nvGraphicFramePr>
        <p:xfrm>
          <a:off x="95087" y="1432450"/>
          <a:ext cx="8953825" cy="5462281"/>
        </p:xfrm>
        <a:graphic>
          <a:graphicData uri="http://schemas.openxmlformats.org/drawingml/2006/table">
            <a:tbl>
              <a:tblPr>
                <a:noFill/>
                <a:tableStyleId>{473204B6-1CCC-493B-A4E8-CBDE00199BF9}</a:tableStyleId>
              </a:tblPr>
              <a:tblGrid>
                <a:gridCol w="2918210">
                  <a:extLst>
                    <a:ext uri="{9D8B030D-6E8A-4147-A177-3AD203B41FA5}">
                      <a16:colId xmlns:a16="http://schemas.microsoft.com/office/drawing/2014/main" val="20000"/>
                    </a:ext>
                  </a:extLst>
                </a:gridCol>
                <a:gridCol w="6035615">
                  <a:extLst>
                    <a:ext uri="{9D8B030D-6E8A-4147-A177-3AD203B41FA5}">
                      <a16:colId xmlns:a16="http://schemas.microsoft.com/office/drawing/2014/main" val="20001"/>
                    </a:ext>
                  </a:extLst>
                </a:gridCol>
              </a:tblGrid>
              <a:tr h="510373">
                <a:tc>
                  <a:txBody>
                    <a:bodyPr/>
                    <a:lstStyle/>
                    <a:p>
                      <a:pPr marL="0" lvl="0" indent="0" algn="l" rtl="0">
                        <a:spcBef>
                          <a:spcPts val="0"/>
                        </a:spcBef>
                        <a:spcAft>
                          <a:spcPts val="0"/>
                        </a:spcAft>
                        <a:buNone/>
                      </a:pPr>
                      <a:r>
                        <a:rPr lang="en-GB" sz="1600" b="1">
                          <a:solidFill>
                            <a:schemeClr val="lt1"/>
                          </a:solidFill>
                          <a:highlight>
                            <a:schemeClr val="dk2"/>
                          </a:highlight>
                        </a:rPr>
                        <a:t>Timings (approx)</a:t>
                      </a:r>
                      <a:endParaRPr sz="1600" b="1">
                        <a:solidFill>
                          <a:schemeClr val="lt1"/>
                        </a:solidFill>
                        <a:highlight>
                          <a:schemeClr val="dk2"/>
                        </a:highlight>
                      </a:endParaRPr>
                    </a:p>
                  </a:txBody>
                  <a:tcPr marL="91425" marR="91425" marT="91425" marB="91425"/>
                </a:tc>
                <a:tc>
                  <a:txBody>
                    <a:bodyPr/>
                    <a:lstStyle/>
                    <a:p>
                      <a:pPr marL="0" lvl="0" indent="0" algn="l" rtl="0">
                        <a:spcBef>
                          <a:spcPts val="0"/>
                        </a:spcBef>
                        <a:spcAft>
                          <a:spcPts val="0"/>
                        </a:spcAft>
                        <a:buNone/>
                      </a:pPr>
                      <a:r>
                        <a:rPr lang="en-GB" sz="2400" b="1" dirty="0">
                          <a:solidFill>
                            <a:srgbClr val="FFFF00"/>
                          </a:solidFill>
                          <a:highlight>
                            <a:schemeClr val="dk2"/>
                          </a:highlight>
                        </a:rPr>
                        <a:t>Students Joining from </a:t>
                      </a:r>
                      <a:r>
                        <a:rPr lang="en-GB" sz="2400" b="1" u="sng" dirty="0">
                          <a:solidFill>
                            <a:srgbClr val="FFFF00"/>
                          </a:solidFill>
                          <a:highlight>
                            <a:schemeClr val="dk2"/>
                          </a:highlight>
                        </a:rPr>
                        <a:t>Home:</a:t>
                      </a:r>
                      <a:r>
                        <a:rPr lang="en-GB" sz="2400" b="1" dirty="0">
                          <a:solidFill>
                            <a:srgbClr val="FFFF00"/>
                          </a:solidFill>
                          <a:highlight>
                            <a:schemeClr val="dk2"/>
                          </a:highlight>
                        </a:rPr>
                        <a:t> Activities</a:t>
                      </a:r>
                      <a:endParaRPr sz="2400" b="1" dirty="0">
                        <a:solidFill>
                          <a:srgbClr val="FFFF00"/>
                        </a:solidFill>
                        <a:highlight>
                          <a:schemeClr val="dk2"/>
                        </a:highlight>
                      </a:endParaRPr>
                    </a:p>
                  </a:txBody>
                  <a:tcPr marL="91425" marR="91425" marT="91425" marB="91425"/>
                </a:tc>
                <a:extLst>
                  <a:ext uri="{0D108BD9-81ED-4DB2-BD59-A6C34878D82A}">
                    <a16:rowId xmlns:a16="http://schemas.microsoft.com/office/drawing/2014/main" val="10000"/>
                  </a:ext>
                </a:extLst>
              </a:tr>
              <a:tr h="510373">
                <a:tc>
                  <a:txBody>
                    <a:bodyPr/>
                    <a:lstStyle/>
                    <a:p>
                      <a:pPr marL="0" lvl="0" indent="0" algn="l" rtl="0">
                        <a:spcBef>
                          <a:spcPts val="0"/>
                        </a:spcBef>
                        <a:spcAft>
                          <a:spcPts val="0"/>
                        </a:spcAft>
                        <a:buNone/>
                      </a:pPr>
                      <a:r>
                        <a:rPr lang="en-GB" sz="1600" dirty="0">
                          <a:solidFill>
                            <a:schemeClr val="lt1"/>
                          </a:solidFill>
                        </a:rPr>
                        <a:t>9.40-10.10am (25-30 mins)</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Welcome Video and PP Assembly to watch</a:t>
                      </a:r>
                      <a:endParaRPr sz="1600" dirty="0">
                        <a:solidFill>
                          <a:schemeClr val="lt1"/>
                        </a:solidFill>
                      </a:endParaRPr>
                    </a:p>
                  </a:txBody>
                  <a:tcPr marL="91425" marR="91425" marT="91425" marB="91425"/>
                </a:tc>
                <a:extLst>
                  <a:ext uri="{0D108BD9-81ED-4DB2-BD59-A6C34878D82A}">
                    <a16:rowId xmlns:a16="http://schemas.microsoft.com/office/drawing/2014/main" val="10001"/>
                  </a:ext>
                </a:extLst>
              </a:tr>
              <a:tr h="510373">
                <a:tc>
                  <a:txBody>
                    <a:bodyPr/>
                    <a:lstStyle/>
                    <a:p>
                      <a:pPr marL="0" lvl="0" indent="0" algn="l" rtl="0">
                        <a:spcBef>
                          <a:spcPts val="0"/>
                        </a:spcBef>
                        <a:spcAft>
                          <a:spcPts val="0"/>
                        </a:spcAft>
                        <a:buNone/>
                      </a:pPr>
                      <a:r>
                        <a:rPr lang="en-GB" sz="1600" dirty="0">
                          <a:solidFill>
                            <a:schemeClr val="lt1"/>
                          </a:solidFill>
                        </a:rPr>
                        <a:t>10 - 10.20 (10 mins)</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Virtual Tour Activity (link on website)</a:t>
                      </a:r>
                      <a:endParaRPr sz="1600" dirty="0">
                        <a:solidFill>
                          <a:schemeClr val="lt1"/>
                        </a:solidFill>
                      </a:endParaRPr>
                    </a:p>
                  </a:txBody>
                  <a:tcPr marL="91425" marR="91425" marT="91425" marB="91425"/>
                </a:tc>
                <a:extLst>
                  <a:ext uri="{0D108BD9-81ED-4DB2-BD59-A6C34878D82A}">
                    <a16:rowId xmlns:a16="http://schemas.microsoft.com/office/drawing/2014/main" val="10002"/>
                  </a:ext>
                </a:extLst>
              </a:tr>
              <a:tr h="510373">
                <a:tc>
                  <a:txBody>
                    <a:bodyPr/>
                    <a:lstStyle/>
                    <a:p>
                      <a:pPr marL="0" lvl="0" indent="0" algn="l" rtl="0">
                        <a:spcBef>
                          <a:spcPts val="0"/>
                        </a:spcBef>
                        <a:spcAft>
                          <a:spcPts val="0"/>
                        </a:spcAft>
                        <a:buNone/>
                      </a:pPr>
                      <a:r>
                        <a:rPr lang="en-GB" sz="1600" dirty="0">
                          <a:solidFill>
                            <a:schemeClr val="lt1"/>
                          </a:solidFill>
                        </a:rPr>
                        <a:t>10.20-10.40 (20 mins)</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Booklet Tasks</a:t>
                      </a:r>
                      <a:endParaRPr sz="1600" dirty="0">
                        <a:solidFill>
                          <a:schemeClr val="lt1"/>
                        </a:solidFill>
                      </a:endParaRPr>
                    </a:p>
                  </a:txBody>
                  <a:tcPr marL="91425" marR="91425" marT="91425" marB="91425"/>
                </a:tc>
                <a:extLst>
                  <a:ext uri="{0D108BD9-81ED-4DB2-BD59-A6C34878D82A}">
                    <a16:rowId xmlns:a16="http://schemas.microsoft.com/office/drawing/2014/main" val="10003"/>
                  </a:ext>
                </a:extLst>
              </a:tr>
              <a:tr h="510373">
                <a:tc>
                  <a:txBody>
                    <a:bodyPr/>
                    <a:lstStyle/>
                    <a:p>
                      <a:pPr marL="0" lvl="0" indent="0" algn="l" rtl="0">
                        <a:spcBef>
                          <a:spcPts val="0"/>
                        </a:spcBef>
                        <a:spcAft>
                          <a:spcPts val="0"/>
                        </a:spcAft>
                        <a:buNone/>
                      </a:pPr>
                      <a:r>
                        <a:rPr lang="en-GB" sz="1600" dirty="0">
                          <a:solidFill>
                            <a:schemeClr val="lt1"/>
                          </a:solidFill>
                        </a:rPr>
                        <a:t>10.40-11am (20 mins)</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Break</a:t>
                      </a:r>
                      <a:endParaRPr sz="1600" dirty="0">
                        <a:solidFill>
                          <a:schemeClr val="lt1"/>
                        </a:solidFill>
                      </a:endParaRPr>
                    </a:p>
                  </a:txBody>
                  <a:tcPr marL="91425" marR="91425" marT="91425" marB="91425"/>
                </a:tc>
                <a:extLst>
                  <a:ext uri="{0D108BD9-81ED-4DB2-BD59-A6C34878D82A}">
                    <a16:rowId xmlns:a16="http://schemas.microsoft.com/office/drawing/2014/main" val="1515343484"/>
                  </a:ext>
                </a:extLst>
              </a:tr>
              <a:tr h="510373">
                <a:tc>
                  <a:txBody>
                    <a:bodyPr/>
                    <a:lstStyle/>
                    <a:p>
                      <a:pPr marL="0" lvl="0" indent="0" algn="l" rtl="0">
                        <a:spcBef>
                          <a:spcPts val="0"/>
                        </a:spcBef>
                        <a:spcAft>
                          <a:spcPts val="0"/>
                        </a:spcAft>
                        <a:buNone/>
                      </a:pPr>
                      <a:r>
                        <a:rPr lang="en-GB" sz="1600">
                          <a:solidFill>
                            <a:schemeClr val="lt1"/>
                          </a:solidFill>
                        </a:rPr>
                        <a:t>11-11.40 (40 mins)</a:t>
                      </a:r>
                      <a:endParaRPr sz="160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tx1"/>
                          </a:solidFill>
                          <a:highlight>
                            <a:srgbClr val="FFFF00"/>
                          </a:highlight>
                        </a:rPr>
                        <a:t>LIVE Online Virtual Lesson </a:t>
                      </a:r>
                      <a:r>
                        <a:rPr lang="en-GB" sz="1600" dirty="0">
                          <a:solidFill>
                            <a:schemeClr val="lt1"/>
                          </a:solidFill>
                        </a:rPr>
                        <a:t>- Geography (zoom link emailed)</a:t>
                      </a:r>
                      <a:endParaRPr sz="1600" dirty="0">
                        <a:solidFill>
                          <a:schemeClr val="lt1"/>
                        </a:solidFill>
                      </a:endParaRPr>
                    </a:p>
                  </a:txBody>
                  <a:tcPr marL="91425" marR="91425" marT="91425" marB="91425"/>
                </a:tc>
                <a:extLst>
                  <a:ext uri="{0D108BD9-81ED-4DB2-BD59-A6C34878D82A}">
                    <a16:rowId xmlns:a16="http://schemas.microsoft.com/office/drawing/2014/main" val="10004"/>
                  </a:ext>
                </a:extLst>
              </a:tr>
              <a:tr h="510373">
                <a:tc>
                  <a:txBody>
                    <a:bodyPr/>
                    <a:lstStyle/>
                    <a:p>
                      <a:pPr marL="0" lvl="0" indent="0" algn="l" rtl="0">
                        <a:spcBef>
                          <a:spcPts val="0"/>
                        </a:spcBef>
                        <a:spcAft>
                          <a:spcPts val="0"/>
                        </a:spcAft>
                        <a:buNone/>
                      </a:pPr>
                      <a:r>
                        <a:rPr lang="en-GB" sz="1600">
                          <a:solidFill>
                            <a:schemeClr val="lt1"/>
                          </a:solidFill>
                        </a:rPr>
                        <a:t>11.40 - 12 (20 mins)</a:t>
                      </a:r>
                      <a:endParaRPr sz="160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Independent Learning Task (explained in live lesson)</a:t>
                      </a:r>
                      <a:endParaRPr sz="1600" dirty="0">
                        <a:solidFill>
                          <a:schemeClr val="lt1"/>
                        </a:solidFill>
                      </a:endParaRPr>
                    </a:p>
                  </a:txBody>
                  <a:tcPr marL="91425" marR="91425" marT="91425" marB="91425"/>
                </a:tc>
                <a:extLst>
                  <a:ext uri="{0D108BD9-81ED-4DB2-BD59-A6C34878D82A}">
                    <a16:rowId xmlns:a16="http://schemas.microsoft.com/office/drawing/2014/main" val="10005"/>
                  </a:ext>
                </a:extLst>
              </a:tr>
              <a:tr h="631024">
                <a:tc>
                  <a:txBody>
                    <a:bodyPr/>
                    <a:lstStyle/>
                    <a:p>
                      <a:pPr marL="0" lvl="0" indent="0" algn="l" rtl="0">
                        <a:spcBef>
                          <a:spcPts val="0"/>
                        </a:spcBef>
                        <a:spcAft>
                          <a:spcPts val="0"/>
                        </a:spcAft>
                        <a:buNone/>
                      </a:pPr>
                      <a:r>
                        <a:rPr lang="en-GB" sz="1600">
                          <a:solidFill>
                            <a:schemeClr val="lt1"/>
                          </a:solidFill>
                        </a:rPr>
                        <a:t>12-12.15 (15 mins)</a:t>
                      </a:r>
                      <a:endParaRPr sz="160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Video link for Student Voice Representatives answering questions from primary School Student Visits &amp; PP of Q&amp;A</a:t>
                      </a:r>
                      <a:endParaRPr sz="1600" dirty="0">
                        <a:solidFill>
                          <a:schemeClr val="lt1"/>
                        </a:solidFill>
                      </a:endParaRPr>
                    </a:p>
                  </a:txBody>
                  <a:tcPr marL="91425" marR="91425" marT="91425" marB="91425"/>
                </a:tc>
                <a:extLst>
                  <a:ext uri="{0D108BD9-81ED-4DB2-BD59-A6C34878D82A}">
                    <a16:rowId xmlns:a16="http://schemas.microsoft.com/office/drawing/2014/main" val="10006"/>
                  </a:ext>
                </a:extLst>
              </a:tr>
              <a:tr h="510373">
                <a:tc>
                  <a:txBody>
                    <a:bodyPr/>
                    <a:lstStyle/>
                    <a:p>
                      <a:pPr marL="0" lvl="0" indent="0" algn="l" rtl="0">
                        <a:spcBef>
                          <a:spcPts val="0"/>
                        </a:spcBef>
                        <a:spcAft>
                          <a:spcPts val="0"/>
                        </a:spcAft>
                        <a:buNone/>
                      </a:pPr>
                      <a:r>
                        <a:rPr lang="en-GB" sz="1600">
                          <a:solidFill>
                            <a:schemeClr val="lt1"/>
                          </a:solidFill>
                        </a:rPr>
                        <a:t>12.15-12.30 (15 mins)</a:t>
                      </a:r>
                      <a:endParaRPr sz="160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Summary Assembly PP and Reflections Task</a:t>
                      </a:r>
                      <a:endParaRPr sz="1600" dirty="0">
                        <a:solidFill>
                          <a:schemeClr val="lt1"/>
                        </a:solidFill>
                      </a:endParaRPr>
                    </a:p>
                  </a:txBody>
                  <a:tcPr marL="91425" marR="91425" marT="91425" marB="91425"/>
                </a:tc>
                <a:extLst>
                  <a:ext uri="{0D108BD9-81ED-4DB2-BD59-A6C34878D82A}">
                    <a16:rowId xmlns:a16="http://schemas.microsoft.com/office/drawing/2014/main" val="10007"/>
                  </a:ext>
                </a:extLst>
              </a:tr>
              <a:tr h="631024">
                <a:tc>
                  <a:txBody>
                    <a:bodyPr/>
                    <a:lstStyle/>
                    <a:p>
                      <a:pPr marL="0" lvl="0" indent="0" algn="l" rtl="0">
                        <a:spcBef>
                          <a:spcPts val="0"/>
                        </a:spcBef>
                        <a:spcAft>
                          <a:spcPts val="0"/>
                        </a:spcAft>
                        <a:buNone/>
                      </a:pPr>
                      <a:r>
                        <a:rPr lang="en-GB" sz="1600" dirty="0">
                          <a:solidFill>
                            <a:schemeClr val="lt1"/>
                          </a:solidFill>
                        </a:rPr>
                        <a:t>12.30 (could be extended)</a:t>
                      </a:r>
                      <a:endParaRPr sz="1600" dirty="0">
                        <a:solidFill>
                          <a:schemeClr val="lt1"/>
                        </a:solidFill>
                      </a:endParaRPr>
                    </a:p>
                  </a:txBody>
                  <a:tcPr marL="91425" marR="91425" marT="91425" marB="91425"/>
                </a:tc>
                <a:tc>
                  <a:txBody>
                    <a:bodyPr/>
                    <a:lstStyle/>
                    <a:p>
                      <a:pPr marL="0" lvl="0" indent="0" algn="l" rtl="0">
                        <a:spcBef>
                          <a:spcPts val="0"/>
                        </a:spcBef>
                        <a:spcAft>
                          <a:spcPts val="0"/>
                        </a:spcAft>
                        <a:buNone/>
                      </a:pPr>
                      <a:r>
                        <a:rPr lang="en-GB" sz="1600" dirty="0">
                          <a:solidFill>
                            <a:schemeClr val="lt1"/>
                          </a:solidFill>
                        </a:rPr>
                        <a:t>Finish or Option to continue work on the booklet tasks or finish these at a later point</a:t>
                      </a:r>
                      <a:endParaRPr sz="1600" dirty="0">
                        <a:solidFill>
                          <a:schemeClr val="lt1"/>
                        </a:solidFill>
                      </a:endParaRPr>
                    </a:p>
                  </a:txBody>
                  <a:tcPr marL="91425" marR="91425" marT="91425" marB="91425"/>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51B3174B-7955-4E4A-9603-A4E13AA5BF59}"/>
              </a:ext>
            </a:extLst>
          </p:cNvPr>
          <p:cNvSpPr txBox="1"/>
          <p:nvPr/>
        </p:nvSpPr>
        <p:spPr>
          <a:xfrm>
            <a:off x="6553200" y="261600"/>
            <a:ext cx="2286000" cy="1077218"/>
          </a:xfrm>
          <a:prstGeom prst="rect">
            <a:avLst/>
          </a:prstGeom>
          <a:solidFill>
            <a:schemeClr val="bg2">
              <a:lumMod val="40000"/>
              <a:lumOff val="60000"/>
            </a:schemeClr>
          </a:solidFill>
        </p:spPr>
        <p:txBody>
          <a:bodyPr wrap="square" rtlCol="0">
            <a:spAutoFit/>
          </a:bodyPr>
          <a:lstStyle/>
          <a:p>
            <a:pPr algn="ctr"/>
            <a:r>
              <a:rPr lang="en-GB" sz="1600" dirty="0"/>
              <a:t>Please note all timings are flexible except for the </a:t>
            </a:r>
            <a:r>
              <a:rPr lang="en-GB" sz="1600" dirty="0">
                <a:highlight>
                  <a:srgbClr val="FFFF00"/>
                </a:highlight>
              </a:rPr>
              <a:t>live aspect </a:t>
            </a:r>
            <a:r>
              <a:rPr lang="en-GB" sz="1600" dirty="0"/>
              <a:t>highlighted in yellow.</a:t>
            </a:r>
          </a:p>
        </p:txBody>
      </p:sp>
      <p:pic>
        <p:nvPicPr>
          <p:cNvPr id="2" name="Audio 1">
            <a:hlinkClick r:id="" action="ppaction://media"/>
            <a:extLst>
              <a:ext uri="{FF2B5EF4-FFF2-40B4-BE49-F238E27FC236}">
                <a16:creationId xmlns:a16="http://schemas.microsoft.com/office/drawing/2014/main" id="{159D8AFD-3D8C-44DB-AE9E-1B629E2954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243"/>
    </mc:Choice>
    <mc:Fallback>
      <p:transition spd="slow" advTm="10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23"/>
        <p:cNvGrpSpPr/>
        <p:nvPr/>
      </p:nvGrpSpPr>
      <p:grpSpPr>
        <a:xfrm>
          <a:off x="0" y="0"/>
          <a:ext cx="0" cy="0"/>
          <a:chOff x="0" y="0"/>
          <a:chExt cx="0" cy="0"/>
        </a:xfrm>
      </p:grpSpPr>
      <p:sp>
        <p:nvSpPr>
          <p:cNvPr id="124" name="Google Shape;124;p17"/>
          <p:cNvSpPr/>
          <p:nvPr/>
        </p:nvSpPr>
        <p:spPr>
          <a:xfrm>
            <a:off x="1846791" y="523199"/>
            <a:ext cx="5450400" cy="9584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dirty="0">
                <a:solidFill>
                  <a:srgbClr val="17365D"/>
                </a:solidFill>
                <a:highlight>
                  <a:schemeClr val="lt1"/>
                </a:highlight>
                <a:latin typeface="Ribeye"/>
                <a:ea typeface="Ribeye"/>
                <a:cs typeface="Ribeye"/>
                <a:sym typeface="Ribeye"/>
              </a:rPr>
              <a:t>Timetable</a:t>
            </a:r>
            <a:endParaRPr sz="5400" b="1" dirty="0">
              <a:solidFill>
                <a:srgbClr val="17365D"/>
              </a:solidFill>
              <a:highlight>
                <a:schemeClr val="lt1"/>
              </a:highlight>
              <a:latin typeface="Ribeye"/>
              <a:ea typeface="Ribeye"/>
              <a:cs typeface="Ribeye"/>
              <a:sym typeface="Ribeye"/>
            </a:endParaRPr>
          </a:p>
        </p:txBody>
      </p:sp>
      <p:sp>
        <p:nvSpPr>
          <p:cNvPr id="125" name="Google Shape;125;p17"/>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126" name="Google Shape;126;p17"/>
          <p:cNvPicPr preferRelativeResize="0"/>
          <p:nvPr/>
        </p:nvPicPr>
        <p:blipFill>
          <a:blip r:embed="rId5">
            <a:alphaModFix/>
          </a:blip>
          <a:stretch>
            <a:fillRect/>
          </a:stretch>
        </p:blipFill>
        <p:spPr>
          <a:xfrm>
            <a:off x="0" y="0"/>
            <a:ext cx="744334" cy="875688"/>
          </a:xfrm>
          <a:prstGeom prst="rect">
            <a:avLst/>
          </a:prstGeom>
          <a:noFill/>
          <a:ln>
            <a:noFill/>
          </a:ln>
        </p:spPr>
      </p:pic>
      <p:graphicFrame>
        <p:nvGraphicFramePr>
          <p:cNvPr id="2" name="Table 1">
            <a:extLst>
              <a:ext uri="{FF2B5EF4-FFF2-40B4-BE49-F238E27FC236}">
                <a16:creationId xmlns:a16="http://schemas.microsoft.com/office/drawing/2014/main" id="{405D238A-677B-4736-93BF-946BBF3B848A}"/>
              </a:ext>
            </a:extLst>
          </p:cNvPr>
          <p:cNvGraphicFramePr>
            <a:graphicFrameLocks noGrp="1"/>
          </p:cNvGraphicFramePr>
          <p:nvPr>
            <p:extLst>
              <p:ext uri="{D42A27DB-BD31-4B8C-83A1-F6EECF244321}">
                <p14:modId xmlns:p14="http://schemas.microsoft.com/office/powerpoint/2010/main" val="909767230"/>
              </p:ext>
            </p:extLst>
          </p:nvPr>
        </p:nvGraphicFramePr>
        <p:xfrm>
          <a:off x="180975" y="1481630"/>
          <a:ext cx="8134350" cy="5234838"/>
        </p:xfrm>
        <a:graphic>
          <a:graphicData uri="http://schemas.openxmlformats.org/drawingml/2006/table">
            <a:tbl>
              <a:tblPr firstRow="1" firstCol="1" bandRow="1">
                <a:tableStyleId>{473204B6-1CCC-493B-A4E8-CBDE00199BF9}</a:tableStyleId>
              </a:tblPr>
              <a:tblGrid>
                <a:gridCol w="1882951">
                  <a:extLst>
                    <a:ext uri="{9D8B030D-6E8A-4147-A177-3AD203B41FA5}">
                      <a16:colId xmlns:a16="http://schemas.microsoft.com/office/drawing/2014/main" val="3457307727"/>
                    </a:ext>
                  </a:extLst>
                </a:gridCol>
                <a:gridCol w="6251399">
                  <a:extLst>
                    <a:ext uri="{9D8B030D-6E8A-4147-A177-3AD203B41FA5}">
                      <a16:colId xmlns:a16="http://schemas.microsoft.com/office/drawing/2014/main" val="747327503"/>
                    </a:ext>
                  </a:extLst>
                </a:gridCol>
              </a:tblGrid>
              <a:tr h="537739">
                <a:tc>
                  <a:txBody>
                    <a:bodyPr/>
                    <a:lstStyle/>
                    <a:p>
                      <a:pPr marL="0" lvl="0" indent="0" algn="l" rtl="0">
                        <a:spcBef>
                          <a:spcPts val="0"/>
                        </a:spcBef>
                        <a:spcAft>
                          <a:spcPts val="0"/>
                        </a:spcAft>
                        <a:buNone/>
                      </a:pPr>
                      <a:r>
                        <a:rPr lang="en-GB" sz="1600" b="1" dirty="0">
                          <a:solidFill>
                            <a:schemeClr val="lt1"/>
                          </a:solidFill>
                          <a:highlight>
                            <a:schemeClr val="dk2"/>
                          </a:highlight>
                          <a:latin typeface="+mn-lt"/>
                        </a:rPr>
                        <a:t>Timings (</a:t>
                      </a:r>
                      <a:r>
                        <a:rPr lang="en-GB" sz="1600" b="1" dirty="0" err="1">
                          <a:solidFill>
                            <a:schemeClr val="lt1"/>
                          </a:solidFill>
                          <a:highlight>
                            <a:schemeClr val="dk2"/>
                          </a:highlight>
                          <a:latin typeface="+mn-lt"/>
                        </a:rPr>
                        <a:t>approx</a:t>
                      </a:r>
                      <a:r>
                        <a:rPr lang="en-GB" sz="1600" b="1" dirty="0">
                          <a:solidFill>
                            <a:schemeClr val="lt1"/>
                          </a:solidFill>
                          <a:highlight>
                            <a:schemeClr val="dk2"/>
                          </a:highlight>
                          <a:latin typeface="+mn-lt"/>
                        </a:rPr>
                        <a:t>)</a:t>
                      </a:r>
                      <a:endParaRPr sz="1600" b="1" dirty="0">
                        <a:solidFill>
                          <a:schemeClr val="lt1"/>
                        </a:solidFill>
                        <a:highlight>
                          <a:schemeClr val="dk2"/>
                        </a:highlight>
                        <a:latin typeface="+mn-lt"/>
                      </a:endParaRPr>
                    </a:p>
                  </a:txBody>
                  <a:tcPr marL="91425" marR="91425" marT="91425" marB="91425"/>
                </a:tc>
                <a:tc>
                  <a:txBody>
                    <a:bodyPr/>
                    <a:lstStyle/>
                    <a:p>
                      <a:pPr marL="0" lvl="0" indent="0" algn="l" rtl="0">
                        <a:spcBef>
                          <a:spcPts val="0"/>
                        </a:spcBef>
                        <a:spcAft>
                          <a:spcPts val="0"/>
                        </a:spcAft>
                        <a:buNone/>
                      </a:pPr>
                      <a:r>
                        <a:rPr lang="en-GB" sz="2400" b="1" dirty="0">
                          <a:solidFill>
                            <a:srgbClr val="FFFF00"/>
                          </a:solidFill>
                          <a:highlight>
                            <a:schemeClr val="dk2"/>
                          </a:highlight>
                          <a:latin typeface="+mn-lt"/>
                        </a:rPr>
                        <a:t>Students Joining from </a:t>
                      </a:r>
                      <a:r>
                        <a:rPr lang="en-GB" sz="2400" b="1" u="sng" dirty="0">
                          <a:solidFill>
                            <a:srgbClr val="FFFF00"/>
                          </a:solidFill>
                          <a:highlight>
                            <a:schemeClr val="dk2"/>
                          </a:highlight>
                          <a:latin typeface="+mn-lt"/>
                        </a:rPr>
                        <a:t>School:</a:t>
                      </a:r>
                      <a:r>
                        <a:rPr lang="en-GB" sz="2400" b="1" dirty="0">
                          <a:solidFill>
                            <a:srgbClr val="FFFF00"/>
                          </a:solidFill>
                          <a:highlight>
                            <a:schemeClr val="dk2"/>
                          </a:highlight>
                          <a:latin typeface="+mn-lt"/>
                        </a:rPr>
                        <a:t> Activities</a:t>
                      </a:r>
                      <a:endParaRPr sz="2400" b="1" dirty="0">
                        <a:solidFill>
                          <a:srgbClr val="FFFF00"/>
                        </a:solidFill>
                        <a:highlight>
                          <a:schemeClr val="dk2"/>
                        </a:highlight>
                        <a:latin typeface="+mn-lt"/>
                      </a:endParaRPr>
                    </a:p>
                  </a:txBody>
                  <a:tcPr marL="91425" marR="91425" marT="91425" marB="91425"/>
                </a:tc>
                <a:extLst>
                  <a:ext uri="{0D108BD9-81ED-4DB2-BD59-A6C34878D82A}">
                    <a16:rowId xmlns:a16="http://schemas.microsoft.com/office/drawing/2014/main" val="2360400355"/>
                  </a:ext>
                </a:extLst>
              </a:tr>
              <a:tr h="307301">
                <a:tc>
                  <a:txBody>
                    <a:bodyPr/>
                    <a:lstStyle/>
                    <a:p>
                      <a:pPr algn="l">
                        <a:spcAft>
                          <a:spcPts val="0"/>
                        </a:spcAft>
                      </a:pPr>
                      <a:r>
                        <a:rPr lang="en-GB" sz="1600" dirty="0">
                          <a:solidFill>
                            <a:schemeClr val="bg1">
                              <a:lumMod val="95000"/>
                            </a:schemeClr>
                          </a:solidFill>
                          <a:effectLst/>
                          <a:latin typeface="+mn-lt"/>
                        </a:rPr>
                        <a:t>9:40 – 10:10</a:t>
                      </a:r>
                      <a:endParaRPr lang="en-GB" sz="1600" dirty="0">
                        <a:solidFill>
                          <a:schemeClr val="bg1">
                            <a:lumMod val="95000"/>
                          </a:schemeClr>
                        </a:solidFill>
                        <a:effectLst/>
                        <a:latin typeface="+mn-lt"/>
                        <a:ea typeface="Calibri" panose="020F0502020204030204" pitchFamily="34" charset="0"/>
                      </a:endParaRPr>
                    </a:p>
                  </a:txBody>
                  <a:tcPr marL="68580" marR="68580" marT="0" marB="0"/>
                </a:tc>
                <a:tc>
                  <a:txBody>
                    <a:bodyPr/>
                    <a:lstStyle/>
                    <a:p>
                      <a:pPr algn="l">
                        <a:spcAft>
                          <a:spcPts val="0"/>
                        </a:spcAft>
                      </a:pPr>
                      <a:r>
                        <a:rPr lang="en-GB" sz="1600" dirty="0">
                          <a:solidFill>
                            <a:schemeClr val="bg1">
                              <a:lumMod val="95000"/>
                            </a:schemeClr>
                          </a:solidFill>
                          <a:effectLst/>
                          <a:latin typeface="+mn-lt"/>
                        </a:rPr>
                        <a:t>Welcome Video and PP Assembly to watch</a:t>
                      </a:r>
                    </a:p>
                  </a:txBody>
                  <a:tcPr marL="68580" marR="68580" marT="0" marB="0"/>
                </a:tc>
                <a:extLst>
                  <a:ext uri="{0D108BD9-81ED-4DB2-BD59-A6C34878D82A}">
                    <a16:rowId xmlns:a16="http://schemas.microsoft.com/office/drawing/2014/main" val="2078942762"/>
                  </a:ext>
                </a:extLst>
              </a:tr>
              <a:tr h="537739">
                <a:tc>
                  <a:txBody>
                    <a:bodyPr/>
                    <a:lstStyle/>
                    <a:p>
                      <a:pPr algn="l">
                        <a:spcAft>
                          <a:spcPts val="0"/>
                        </a:spcAft>
                      </a:pPr>
                      <a:r>
                        <a:rPr lang="en-GB" sz="1600" dirty="0">
                          <a:solidFill>
                            <a:schemeClr val="bg1">
                              <a:lumMod val="95000"/>
                            </a:schemeClr>
                          </a:solidFill>
                          <a:effectLst/>
                          <a:latin typeface="+mn-lt"/>
                        </a:rPr>
                        <a:t>10:10 – 10.20</a:t>
                      </a:r>
                      <a:endParaRPr lang="en-GB" sz="1600" dirty="0">
                        <a:solidFill>
                          <a:schemeClr val="bg1">
                            <a:lumMod val="95000"/>
                          </a:schemeClr>
                        </a:solidFill>
                        <a:effectLst/>
                        <a:latin typeface="+mn-lt"/>
                        <a:ea typeface="Calibri" panose="020F0502020204030204" pitchFamily="34" charset="0"/>
                      </a:endParaRPr>
                    </a:p>
                  </a:txBody>
                  <a:tcPr marL="68580" marR="68580" marT="0" marB="0"/>
                </a:tc>
                <a:tc>
                  <a:txBody>
                    <a:bodyPr/>
                    <a:lstStyle/>
                    <a:p>
                      <a:pPr marL="0" lvl="0" indent="0" algn="l" rtl="0">
                        <a:spcBef>
                          <a:spcPts val="0"/>
                        </a:spcBef>
                        <a:spcAft>
                          <a:spcPts val="0"/>
                        </a:spcAft>
                        <a:buNone/>
                      </a:pPr>
                      <a:r>
                        <a:rPr lang="en-GB" sz="1600" dirty="0">
                          <a:solidFill>
                            <a:schemeClr val="lt1"/>
                          </a:solidFill>
                          <a:latin typeface="+mn-lt"/>
                        </a:rPr>
                        <a:t>Virtual Tour (link on website)</a:t>
                      </a:r>
                      <a:endParaRPr sz="1600" dirty="0">
                        <a:solidFill>
                          <a:schemeClr val="lt1"/>
                        </a:solidFill>
                        <a:latin typeface="+mn-lt"/>
                      </a:endParaRPr>
                    </a:p>
                  </a:txBody>
                  <a:tcPr marL="91425" marR="91425" marT="91425" marB="91425"/>
                </a:tc>
                <a:extLst>
                  <a:ext uri="{0D108BD9-81ED-4DB2-BD59-A6C34878D82A}">
                    <a16:rowId xmlns:a16="http://schemas.microsoft.com/office/drawing/2014/main" val="4201604632"/>
                  </a:ext>
                </a:extLst>
              </a:tr>
              <a:tr h="537739">
                <a:tc>
                  <a:txBody>
                    <a:bodyPr/>
                    <a:lstStyle/>
                    <a:p>
                      <a:pPr algn="l">
                        <a:spcAft>
                          <a:spcPts val="0"/>
                        </a:spcAft>
                      </a:pPr>
                      <a:r>
                        <a:rPr lang="en-GB" sz="1600" dirty="0">
                          <a:solidFill>
                            <a:schemeClr val="bg1">
                              <a:lumMod val="95000"/>
                            </a:schemeClr>
                          </a:solidFill>
                          <a:effectLst/>
                          <a:latin typeface="+mn-lt"/>
                        </a:rPr>
                        <a:t>10:20 – 10:40 </a:t>
                      </a:r>
                      <a:endParaRPr lang="en-GB" sz="1600" dirty="0">
                        <a:solidFill>
                          <a:schemeClr val="bg1">
                            <a:lumMod val="95000"/>
                          </a:schemeClr>
                        </a:solidFill>
                        <a:effectLst/>
                        <a:latin typeface="+mn-lt"/>
                        <a:ea typeface="Calibri" panose="020F0502020204030204" pitchFamily="34" charset="0"/>
                      </a:endParaRPr>
                    </a:p>
                  </a:txBody>
                  <a:tcPr marL="68580" marR="68580" marT="0" marB="0"/>
                </a:tc>
                <a:tc>
                  <a:txBody>
                    <a:bodyPr/>
                    <a:lstStyle/>
                    <a:p>
                      <a:pPr marL="0" lvl="0" indent="0" algn="l" rtl="0">
                        <a:spcBef>
                          <a:spcPts val="0"/>
                        </a:spcBef>
                        <a:spcAft>
                          <a:spcPts val="0"/>
                        </a:spcAft>
                        <a:buNone/>
                      </a:pPr>
                      <a:r>
                        <a:rPr lang="en-GB" sz="1600" dirty="0">
                          <a:solidFill>
                            <a:schemeClr val="lt1"/>
                          </a:solidFill>
                          <a:latin typeface="+mn-lt"/>
                        </a:rPr>
                        <a:t>Booklet Tasks</a:t>
                      </a:r>
                      <a:endParaRPr sz="1600" dirty="0">
                        <a:solidFill>
                          <a:schemeClr val="lt1"/>
                        </a:solidFill>
                        <a:latin typeface="+mn-lt"/>
                      </a:endParaRPr>
                    </a:p>
                  </a:txBody>
                  <a:tcPr marL="91425" marR="91425" marT="91425" marB="91425"/>
                </a:tc>
                <a:extLst>
                  <a:ext uri="{0D108BD9-81ED-4DB2-BD59-A6C34878D82A}">
                    <a16:rowId xmlns:a16="http://schemas.microsoft.com/office/drawing/2014/main" val="3122707507"/>
                  </a:ext>
                </a:extLst>
              </a:tr>
              <a:tr h="537739">
                <a:tc>
                  <a:txBody>
                    <a:bodyPr/>
                    <a:lstStyle/>
                    <a:p>
                      <a:pPr algn="l">
                        <a:spcAft>
                          <a:spcPts val="0"/>
                        </a:spcAft>
                      </a:pPr>
                      <a:r>
                        <a:rPr lang="en-GB" sz="1600" dirty="0">
                          <a:solidFill>
                            <a:schemeClr val="bg1">
                              <a:lumMod val="95000"/>
                            </a:schemeClr>
                          </a:solidFill>
                          <a:effectLst/>
                          <a:latin typeface="+mn-lt"/>
                        </a:rPr>
                        <a:t>10.40 - 11.00</a:t>
                      </a:r>
                      <a:endParaRPr lang="en-GB" sz="1600" dirty="0">
                        <a:solidFill>
                          <a:schemeClr val="bg1">
                            <a:lumMod val="95000"/>
                          </a:schemeClr>
                        </a:solidFill>
                        <a:effectLst/>
                        <a:latin typeface="+mn-lt"/>
                        <a:ea typeface="Calibri" panose="020F0502020204030204" pitchFamily="34" charset="0"/>
                      </a:endParaRPr>
                    </a:p>
                  </a:txBody>
                  <a:tcPr marL="68580" marR="68580" marT="0" marB="0"/>
                </a:tc>
                <a:tc>
                  <a:txBody>
                    <a:bodyPr/>
                    <a:lstStyle/>
                    <a:p>
                      <a:pPr marL="0" lvl="0" indent="0" algn="l" rtl="0">
                        <a:spcBef>
                          <a:spcPts val="0"/>
                        </a:spcBef>
                        <a:spcAft>
                          <a:spcPts val="0"/>
                        </a:spcAft>
                        <a:buNone/>
                      </a:pPr>
                      <a:r>
                        <a:rPr lang="en-GB" sz="1600" dirty="0">
                          <a:solidFill>
                            <a:schemeClr val="lt1"/>
                          </a:solidFill>
                          <a:latin typeface="+mn-lt"/>
                        </a:rPr>
                        <a:t>Break</a:t>
                      </a:r>
                      <a:endParaRPr sz="1600" dirty="0">
                        <a:solidFill>
                          <a:schemeClr val="lt1"/>
                        </a:solidFill>
                        <a:latin typeface="+mn-lt"/>
                      </a:endParaRPr>
                    </a:p>
                  </a:txBody>
                  <a:tcPr marL="91425" marR="91425" marT="91425" marB="91425"/>
                </a:tc>
                <a:extLst>
                  <a:ext uri="{0D108BD9-81ED-4DB2-BD59-A6C34878D82A}">
                    <a16:rowId xmlns:a16="http://schemas.microsoft.com/office/drawing/2014/main" val="2051863329"/>
                  </a:ext>
                </a:extLst>
              </a:tr>
              <a:tr h="307301">
                <a:tc>
                  <a:txBody>
                    <a:bodyPr/>
                    <a:lstStyle/>
                    <a:p>
                      <a:pPr algn="l">
                        <a:spcAft>
                          <a:spcPts val="0"/>
                        </a:spcAft>
                      </a:pPr>
                      <a:r>
                        <a:rPr lang="en-GB" sz="1600" dirty="0">
                          <a:solidFill>
                            <a:schemeClr val="bg1">
                              <a:lumMod val="95000"/>
                            </a:schemeClr>
                          </a:solidFill>
                          <a:effectLst/>
                          <a:latin typeface="+mn-lt"/>
                        </a:rPr>
                        <a:t>11.00 - 11.30</a:t>
                      </a:r>
                      <a:endParaRPr lang="en-GB" sz="1600" dirty="0">
                        <a:solidFill>
                          <a:schemeClr val="bg1">
                            <a:lumMod val="95000"/>
                          </a:schemeClr>
                        </a:solidFill>
                        <a:effectLst/>
                        <a:latin typeface="+mn-lt"/>
                        <a:ea typeface="Calibri" panose="020F0502020204030204" pitchFamily="34" charset="0"/>
                      </a:endParaRPr>
                    </a:p>
                  </a:txBody>
                  <a:tcPr marL="68580" marR="68580" marT="0" marB="0"/>
                </a:tc>
                <a:tc>
                  <a:txBody>
                    <a:bodyPr/>
                    <a:lstStyle/>
                    <a:p>
                      <a:pPr algn="l">
                        <a:spcAft>
                          <a:spcPts val="0"/>
                        </a:spcAft>
                      </a:pPr>
                      <a:r>
                        <a:rPr lang="en-GB" sz="1600" dirty="0">
                          <a:solidFill>
                            <a:schemeClr val="tx1"/>
                          </a:solidFill>
                          <a:effectLst/>
                          <a:highlight>
                            <a:srgbClr val="FFFF00"/>
                          </a:highlight>
                          <a:latin typeface="+mn-lt"/>
                        </a:rPr>
                        <a:t>Live Online Lesson 1</a:t>
                      </a:r>
                      <a:endParaRPr lang="en-GB" sz="1600" dirty="0">
                        <a:solidFill>
                          <a:schemeClr val="tx1"/>
                        </a:solidFill>
                        <a:effectLst/>
                        <a:latin typeface="+mn-lt"/>
                      </a:endParaRPr>
                    </a:p>
                  </a:txBody>
                  <a:tcPr marL="68580" marR="68580" marT="0" marB="0"/>
                </a:tc>
                <a:extLst>
                  <a:ext uri="{0D108BD9-81ED-4DB2-BD59-A6C34878D82A}">
                    <a16:rowId xmlns:a16="http://schemas.microsoft.com/office/drawing/2014/main" val="411888540"/>
                  </a:ext>
                </a:extLst>
              </a:tr>
              <a:tr h="307301">
                <a:tc>
                  <a:txBody>
                    <a:bodyPr/>
                    <a:lstStyle/>
                    <a:p>
                      <a:pPr algn="l">
                        <a:spcAft>
                          <a:spcPts val="0"/>
                        </a:spcAft>
                      </a:pPr>
                      <a:r>
                        <a:rPr lang="en-GB" sz="1600" dirty="0">
                          <a:solidFill>
                            <a:schemeClr val="bg1">
                              <a:lumMod val="95000"/>
                            </a:schemeClr>
                          </a:solidFill>
                          <a:effectLst/>
                          <a:latin typeface="+mn-lt"/>
                        </a:rPr>
                        <a:t>11:30 – 12:00</a:t>
                      </a:r>
                      <a:endParaRPr lang="en-GB" sz="1600" dirty="0">
                        <a:solidFill>
                          <a:schemeClr val="bg1">
                            <a:lumMod val="95000"/>
                          </a:schemeClr>
                        </a:solidFill>
                        <a:effectLst/>
                        <a:latin typeface="+mn-lt"/>
                        <a:ea typeface="Calibri" panose="020F0502020204030204" pitchFamily="34" charset="0"/>
                      </a:endParaRPr>
                    </a:p>
                  </a:txBody>
                  <a:tcPr marL="68580" marR="68580" marT="0" marB="0"/>
                </a:tc>
                <a:tc>
                  <a:txBody>
                    <a:bodyPr/>
                    <a:lstStyle/>
                    <a:p>
                      <a:pPr algn="l">
                        <a:spcAft>
                          <a:spcPts val="0"/>
                        </a:spcAft>
                      </a:pPr>
                      <a:r>
                        <a:rPr lang="en-GB" sz="1600" dirty="0">
                          <a:solidFill>
                            <a:schemeClr val="tx1"/>
                          </a:solidFill>
                          <a:effectLst/>
                          <a:highlight>
                            <a:srgbClr val="FFFF00"/>
                          </a:highlight>
                          <a:latin typeface="+mn-lt"/>
                          <a:ea typeface="Calibri" panose="020F0502020204030204" pitchFamily="34" charset="0"/>
                        </a:rPr>
                        <a:t>Live Online Lesson 2</a:t>
                      </a:r>
                    </a:p>
                  </a:txBody>
                  <a:tcPr marL="68580" marR="68580" marT="0" marB="0"/>
                </a:tc>
                <a:extLst>
                  <a:ext uri="{0D108BD9-81ED-4DB2-BD59-A6C34878D82A}">
                    <a16:rowId xmlns:a16="http://schemas.microsoft.com/office/drawing/2014/main" val="982207559"/>
                  </a:ext>
                </a:extLst>
              </a:tr>
              <a:tr h="921904">
                <a:tc>
                  <a:txBody>
                    <a:bodyPr/>
                    <a:lstStyle/>
                    <a:p>
                      <a:pPr algn="l">
                        <a:spcAft>
                          <a:spcPts val="0"/>
                        </a:spcAft>
                      </a:pPr>
                      <a:r>
                        <a:rPr lang="en-GB" sz="1600" dirty="0">
                          <a:solidFill>
                            <a:schemeClr val="bg1">
                              <a:lumMod val="95000"/>
                            </a:schemeClr>
                          </a:solidFill>
                          <a:effectLst/>
                          <a:latin typeface="+mn-lt"/>
                        </a:rPr>
                        <a:t>12:00 – 12:05</a:t>
                      </a:r>
                    </a:p>
                    <a:p>
                      <a:pPr algn="l">
                        <a:spcAft>
                          <a:spcPts val="0"/>
                        </a:spcAft>
                      </a:pPr>
                      <a:endParaRPr lang="en-GB" sz="1600" dirty="0">
                        <a:solidFill>
                          <a:schemeClr val="bg1">
                            <a:lumMod val="95000"/>
                          </a:schemeClr>
                        </a:solidFill>
                        <a:effectLst/>
                        <a:latin typeface="+mn-lt"/>
                        <a:ea typeface="Calibri" panose="020F0502020204030204" pitchFamily="34" charset="0"/>
                      </a:endParaRPr>
                    </a:p>
                    <a:p>
                      <a:pPr algn="l">
                        <a:spcAft>
                          <a:spcPts val="0"/>
                        </a:spcAft>
                      </a:pPr>
                      <a:r>
                        <a:rPr lang="en-GB" sz="1600" dirty="0">
                          <a:solidFill>
                            <a:schemeClr val="bg1">
                              <a:lumMod val="95000"/>
                            </a:schemeClr>
                          </a:solidFill>
                          <a:effectLst/>
                          <a:latin typeface="+mn-lt"/>
                          <a:ea typeface="Calibri" panose="020F0502020204030204" pitchFamily="34" charset="0"/>
                        </a:rPr>
                        <a:t>12.05- 12.10</a:t>
                      </a:r>
                    </a:p>
                  </a:txBody>
                  <a:tcPr marL="68580" marR="68580" marT="0" marB="0"/>
                </a:tc>
                <a:tc>
                  <a:txBody>
                    <a:bodyPr/>
                    <a:lstStyle/>
                    <a:p>
                      <a:pPr algn="l">
                        <a:spcAft>
                          <a:spcPts val="0"/>
                        </a:spcAft>
                      </a:pPr>
                      <a:r>
                        <a:rPr lang="en-GB" sz="1600" dirty="0">
                          <a:solidFill>
                            <a:schemeClr val="bg1">
                              <a:lumMod val="95000"/>
                            </a:schemeClr>
                          </a:solidFill>
                          <a:effectLst/>
                          <a:latin typeface="+mn-lt"/>
                        </a:rPr>
                        <a:t>Student Voice Representatives </a:t>
                      </a:r>
                    </a:p>
                    <a:p>
                      <a:pPr algn="l">
                        <a:spcAft>
                          <a:spcPts val="0"/>
                        </a:spcAft>
                      </a:pPr>
                      <a:r>
                        <a:rPr lang="en-GB" sz="1600" dirty="0">
                          <a:solidFill>
                            <a:schemeClr val="bg1">
                              <a:lumMod val="95000"/>
                            </a:schemeClr>
                          </a:solidFill>
                          <a:effectLst/>
                          <a:latin typeface="+mn-lt"/>
                        </a:rPr>
                        <a:t>Pre-recorded video link for question and PP Q&amp;A</a:t>
                      </a:r>
                    </a:p>
                    <a:p>
                      <a:pPr algn="l">
                        <a:spcAft>
                          <a:spcPts val="0"/>
                        </a:spcAft>
                      </a:pPr>
                      <a:r>
                        <a:rPr lang="en-GB" sz="1600" dirty="0">
                          <a:solidFill>
                            <a:schemeClr val="tx1"/>
                          </a:solidFill>
                          <a:effectLst/>
                          <a:highlight>
                            <a:srgbClr val="FFFF00"/>
                          </a:highlight>
                          <a:latin typeface="+mn-lt"/>
                        </a:rPr>
                        <a:t>Live Q&amp;A </a:t>
                      </a:r>
                      <a:r>
                        <a:rPr lang="en-GB" sz="1600" dirty="0">
                          <a:solidFill>
                            <a:schemeClr val="bg1">
                              <a:lumMod val="95000"/>
                            </a:schemeClr>
                          </a:solidFill>
                          <a:effectLst/>
                          <a:latin typeface="+mn-lt"/>
                        </a:rPr>
                        <a:t>session with Student Voice Representatives</a:t>
                      </a:r>
                      <a:endParaRPr lang="en-GB" sz="1600" dirty="0">
                        <a:solidFill>
                          <a:schemeClr val="bg1">
                            <a:lumMod val="95000"/>
                          </a:schemeClr>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60034131"/>
                  </a:ext>
                </a:extLst>
              </a:tr>
              <a:tr h="614602">
                <a:tc>
                  <a:txBody>
                    <a:bodyPr/>
                    <a:lstStyle/>
                    <a:p>
                      <a:pPr algn="l">
                        <a:spcAft>
                          <a:spcPts val="0"/>
                        </a:spcAft>
                      </a:pPr>
                      <a:r>
                        <a:rPr lang="en-GB" sz="1600">
                          <a:solidFill>
                            <a:schemeClr val="bg1">
                              <a:lumMod val="95000"/>
                            </a:schemeClr>
                          </a:solidFill>
                          <a:effectLst/>
                          <a:latin typeface="+mn-lt"/>
                        </a:rPr>
                        <a:t>12.15 12.30</a:t>
                      </a:r>
                      <a:endParaRPr lang="en-GB" sz="1600">
                        <a:solidFill>
                          <a:schemeClr val="bg1">
                            <a:lumMod val="95000"/>
                          </a:schemeClr>
                        </a:solidFill>
                        <a:effectLst/>
                        <a:latin typeface="+mn-lt"/>
                        <a:ea typeface="Calibri" panose="020F0502020204030204" pitchFamily="34" charset="0"/>
                      </a:endParaRPr>
                    </a:p>
                  </a:txBody>
                  <a:tcPr marL="68580" marR="68580" marT="0" marB="0"/>
                </a:tc>
                <a:tc>
                  <a:txBody>
                    <a:bodyPr/>
                    <a:lstStyle/>
                    <a:p>
                      <a:pPr algn="l">
                        <a:spcAft>
                          <a:spcPts val="0"/>
                        </a:spcAft>
                      </a:pPr>
                      <a:r>
                        <a:rPr lang="en-GB" sz="1600" dirty="0">
                          <a:solidFill>
                            <a:schemeClr val="bg1">
                              <a:lumMod val="95000"/>
                            </a:schemeClr>
                          </a:solidFill>
                          <a:effectLst/>
                          <a:latin typeface="+mn-lt"/>
                        </a:rPr>
                        <a:t>Summary Assembly PP &amp; Reflections of the day</a:t>
                      </a:r>
                    </a:p>
                    <a:p>
                      <a:pPr algn="l">
                        <a:spcAft>
                          <a:spcPts val="0"/>
                        </a:spcAft>
                      </a:pPr>
                      <a:r>
                        <a:rPr lang="en-GB" sz="1600" dirty="0">
                          <a:solidFill>
                            <a:schemeClr val="bg1">
                              <a:lumMod val="95000"/>
                            </a:schemeClr>
                          </a:solidFill>
                          <a:effectLst/>
                          <a:latin typeface="+mn-lt"/>
                        </a:rPr>
                        <a:t>(on website from Monday)</a:t>
                      </a:r>
                      <a:endParaRPr lang="en-GB" sz="1600" dirty="0">
                        <a:solidFill>
                          <a:schemeClr val="bg1">
                            <a:lumMod val="95000"/>
                          </a:schemeClr>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244496359"/>
                  </a:ext>
                </a:extLst>
              </a:tr>
              <a:tr h="614602">
                <a:tc>
                  <a:txBody>
                    <a:bodyPr/>
                    <a:lstStyle/>
                    <a:p>
                      <a:pPr algn="l">
                        <a:spcAft>
                          <a:spcPts val="0"/>
                        </a:spcAft>
                      </a:pPr>
                      <a:r>
                        <a:rPr lang="en-GB" sz="1600">
                          <a:solidFill>
                            <a:schemeClr val="bg1">
                              <a:lumMod val="95000"/>
                            </a:schemeClr>
                          </a:solidFill>
                          <a:effectLst/>
                          <a:latin typeface="+mn-lt"/>
                        </a:rPr>
                        <a:t>12.30</a:t>
                      </a:r>
                      <a:endParaRPr lang="en-GB" sz="1600">
                        <a:solidFill>
                          <a:schemeClr val="bg1">
                            <a:lumMod val="95000"/>
                          </a:schemeClr>
                        </a:solidFill>
                        <a:effectLst/>
                        <a:latin typeface="+mn-lt"/>
                        <a:ea typeface="Calibri" panose="020F0502020204030204" pitchFamily="34" charset="0"/>
                      </a:endParaRPr>
                    </a:p>
                  </a:txBody>
                  <a:tcPr marL="68580" marR="68580" marT="0" marB="0"/>
                </a:tc>
                <a:tc>
                  <a:txBody>
                    <a:bodyPr/>
                    <a:lstStyle/>
                    <a:p>
                      <a:pPr algn="l">
                        <a:spcAft>
                          <a:spcPts val="0"/>
                        </a:spcAft>
                      </a:pPr>
                      <a:r>
                        <a:rPr lang="en-GB" sz="1600" dirty="0">
                          <a:solidFill>
                            <a:schemeClr val="bg1">
                              <a:lumMod val="95000"/>
                            </a:schemeClr>
                          </a:solidFill>
                          <a:effectLst/>
                          <a:latin typeface="+mn-lt"/>
                        </a:rPr>
                        <a:t>Finish (option to continue with booklet tasks or complete at later point)</a:t>
                      </a:r>
                      <a:endParaRPr lang="en-GB" sz="1600" dirty="0">
                        <a:solidFill>
                          <a:schemeClr val="bg1">
                            <a:lumMod val="95000"/>
                          </a:schemeClr>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2644793411"/>
                  </a:ext>
                </a:extLst>
              </a:tr>
            </a:tbl>
          </a:graphicData>
        </a:graphic>
      </p:graphicFrame>
      <p:sp>
        <p:nvSpPr>
          <p:cNvPr id="3" name="TextBox 2">
            <a:extLst>
              <a:ext uri="{FF2B5EF4-FFF2-40B4-BE49-F238E27FC236}">
                <a16:creationId xmlns:a16="http://schemas.microsoft.com/office/drawing/2014/main" id="{1E24B1F0-18B8-4F1F-8564-DCC7EB6F9434}"/>
              </a:ext>
            </a:extLst>
          </p:cNvPr>
          <p:cNvSpPr txBox="1"/>
          <p:nvPr/>
        </p:nvSpPr>
        <p:spPr>
          <a:xfrm>
            <a:off x="6553200" y="261600"/>
            <a:ext cx="2286000" cy="1077218"/>
          </a:xfrm>
          <a:prstGeom prst="rect">
            <a:avLst/>
          </a:prstGeom>
          <a:solidFill>
            <a:schemeClr val="bg2">
              <a:lumMod val="40000"/>
              <a:lumOff val="60000"/>
            </a:schemeClr>
          </a:solidFill>
        </p:spPr>
        <p:txBody>
          <a:bodyPr wrap="square" rtlCol="0">
            <a:spAutoFit/>
          </a:bodyPr>
          <a:lstStyle/>
          <a:p>
            <a:pPr algn="ctr"/>
            <a:r>
              <a:rPr lang="en-GB" sz="1600" dirty="0"/>
              <a:t>Please note all timings are flexible except for the </a:t>
            </a:r>
            <a:r>
              <a:rPr lang="en-GB" sz="1600" dirty="0">
                <a:highlight>
                  <a:srgbClr val="FFFF00"/>
                </a:highlight>
              </a:rPr>
              <a:t>live aspects </a:t>
            </a:r>
            <a:r>
              <a:rPr lang="en-GB" sz="1600" dirty="0"/>
              <a:t>highlighted in yellow.</a:t>
            </a:r>
          </a:p>
        </p:txBody>
      </p:sp>
      <p:pic>
        <p:nvPicPr>
          <p:cNvPr id="4" name="Audio 3">
            <a:hlinkClick r:id="" action="ppaction://media"/>
            <a:extLst>
              <a:ext uri="{FF2B5EF4-FFF2-40B4-BE49-F238E27FC236}">
                <a16:creationId xmlns:a16="http://schemas.microsoft.com/office/drawing/2014/main" id="{69D0E1C9-9A6B-46E9-B305-4636D9943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2008570"/>
      </p:ext>
    </p:extLst>
  </p:cSld>
  <p:clrMapOvr>
    <a:masterClrMapping/>
  </p:clrMapOvr>
  <mc:AlternateContent xmlns:mc="http://schemas.openxmlformats.org/markup-compatibility/2006">
    <mc:Choice xmlns:p14="http://schemas.microsoft.com/office/powerpoint/2010/main" Requires="p14">
      <p:transition spd="slow" p14:dur="2000" advTm="104294"/>
    </mc:Choice>
    <mc:Fallback>
      <p:transition spd="slow" advTm="10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88"/>
        <p:cNvGrpSpPr/>
        <p:nvPr/>
      </p:nvGrpSpPr>
      <p:grpSpPr>
        <a:xfrm>
          <a:off x="0" y="0"/>
          <a:ext cx="0" cy="0"/>
          <a:chOff x="0" y="0"/>
          <a:chExt cx="0" cy="0"/>
        </a:xfrm>
      </p:grpSpPr>
      <p:sp>
        <p:nvSpPr>
          <p:cNvPr id="91" name="Google Shape;91;p13"/>
          <p:cNvSpPr txBox="1"/>
          <p:nvPr/>
        </p:nvSpPr>
        <p:spPr>
          <a:xfrm>
            <a:off x="502300" y="343192"/>
            <a:ext cx="8641700" cy="163118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700" dirty="0">
                <a:solidFill>
                  <a:schemeClr val="lt1"/>
                </a:solidFill>
                <a:latin typeface="Ribeye"/>
                <a:ea typeface="Ribeye"/>
                <a:cs typeface="Ribeye"/>
                <a:sym typeface="Ribeye"/>
              </a:rPr>
              <a:t>Oakgrove School’s Values and Ethos</a:t>
            </a:r>
            <a:endParaRPr sz="4700" dirty="0">
              <a:solidFill>
                <a:schemeClr val="lt1"/>
              </a:solidFill>
              <a:latin typeface="Ribeye"/>
              <a:ea typeface="Ribeye"/>
              <a:cs typeface="Ribeye"/>
              <a:sym typeface="Ribeye"/>
            </a:endParaRPr>
          </a:p>
        </p:txBody>
      </p:sp>
      <p:grpSp>
        <p:nvGrpSpPr>
          <p:cNvPr id="92" name="Google Shape;92;p13"/>
          <p:cNvGrpSpPr/>
          <p:nvPr/>
        </p:nvGrpSpPr>
        <p:grpSpPr>
          <a:xfrm>
            <a:off x="0" y="0"/>
            <a:ext cx="4618525" cy="875688"/>
            <a:chOff x="0" y="0"/>
            <a:chExt cx="4618525" cy="875688"/>
          </a:xfrm>
        </p:grpSpPr>
        <p:sp>
          <p:nvSpPr>
            <p:cNvPr id="93" name="Google Shape;93;p13"/>
            <p:cNvSpPr txBox="1"/>
            <p:nvPr/>
          </p:nvSpPr>
          <p:spPr>
            <a:xfrm>
              <a:off x="744325" y="0"/>
              <a:ext cx="3874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latin typeface="Calibri"/>
                  <a:ea typeface="Calibri"/>
                  <a:cs typeface="Calibri"/>
                  <a:sym typeface="Calibri"/>
                </a:rPr>
                <a:t>Excellence Innovation Respect</a:t>
              </a:r>
              <a:endParaRPr sz="2200" b="1">
                <a:solidFill>
                  <a:schemeClr val="lt1"/>
                </a:solidFill>
                <a:latin typeface="Calibri"/>
                <a:ea typeface="Calibri"/>
                <a:cs typeface="Calibri"/>
                <a:sym typeface="Calibri"/>
              </a:endParaRPr>
            </a:p>
          </p:txBody>
        </p:sp>
        <p:pic>
          <p:nvPicPr>
            <p:cNvPr id="94" name="Google Shape;94;p13"/>
            <p:cNvPicPr preferRelativeResize="0"/>
            <p:nvPr/>
          </p:nvPicPr>
          <p:blipFill>
            <a:blip r:embed="rId5">
              <a:alphaModFix/>
            </a:blip>
            <a:stretch>
              <a:fillRect/>
            </a:stretch>
          </p:blipFill>
          <p:spPr>
            <a:xfrm>
              <a:off x="0" y="0"/>
              <a:ext cx="744334" cy="875688"/>
            </a:xfrm>
            <a:prstGeom prst="rect">
              <a:avLst/>
            </a:prstGeom>
            <a:noFill/>
            <a:ln>
              <a:noFill/>
            </a:ln>
          </p:spPr>
        </p:pic>
      </p:grpSp>
      <p:sp>
        <p:nvSpPr>
          <p:cNvPr id="2" name="TextBox 1">
            <a:extLst>
              <a:ext uri="{FF2B5EF4-FFF2-40B4-BE49-F238E27FC236}">
                <a16:creationId xmlns:a16="http://schemas.microsoft.com/office/drawing/2014/main" id="{88890A38-D95B-4601-8FC4-094EB22B89D9}"/>
              </a:ext>
            </a:extLst>
          </p:cNvPr>
          <p:cNvSpPr txBox="1"/>
          <p:nvPr/>
        </p:nvSpPr>
        <p:spPr>
          <a:xfrm>
            <a:off x="22579" y="1786690"/>
            <a:ext cx="5497686" cy="5016758"/>
          </a:xfrm>
          <a:prstGeom prst="rect">
            <a:avLst/>
          </a:prstGeom>
          <a:noFill/>
        </p:spPr>
        <p:txBody>
          <a:bodyPr wrap="square" rtlCol="0">
            <a:spAutoFit/>
          </a:bodyPr>
          <a:lstStyle/>
          <a:p>
            <a:r>
              <a:rPr lang="en-GB" sz="1600" dirty="0">
                <a:solidFill>
                  <a:schemeClr val="bg1"/>
                </a:solidFill>
              </a:rPr>
              <a:t>Oakgrove School was established in 2005 and the school built its ethos around its core values of ‘Excellence, Innovation and Respect’. This has been at the heart of everything the school has achieved ever since.</a:t>
            </a:r>
          </a:p>
          <a:p>
            <a:endParaRPr lang="en-GB" sz="1600" dirty="0">
              <a:solidFill>
                <a:schemeClr val="bg1"/>
              </a:solidFill>
            </a:endParaRPr>
          </a:p>
          <a:p>
            <a:r>
              <a:rPr lang="en-GB" sz="1600" dirty="0">
                <a:solidFill>
                  <a:schemeClr val="bg1"/>
                </a:solidFill>
              </a:rPr>
              <a:t>The school has grown significantly since it opened, partly through the Milton Keynes’ Expanding the Best’ program, but also through the construction of our fantastic Primary &amp; Nursery site to become an ‘all-through’ school. Oakgrove is now a 3 – 19 education provider, supporting over 2100 pupils.</a:t>
            </a:r>
          </a:p>
          <a:p>
            <a:endParaRPr lang="en-GB" sz="1600" dirty="0">
              <a:solidFill>
                <a:schemeClr val="bg1"/>
              </a:solidFill>
            </a:endParaRPr>
          </a:p>
          <a:p>
            <a:r>
              <a:rPr lang="en-GB" sz="1600" dirty="0">
                <a:solidFill>
                  <a:schemeClr val="bg1"/>
                </a:solidFill>
              </a:rPr>
              <a:t>Oakgrove’s track record of producing many of the highest grades in Milton Keynes and wider area is maintained year after year. It is this very track record of high achievement and success that all those associated with the school are proud of. Our students have moved on into the top universities in the country and have gained fantastic apprenticeships and careers following their time at Oakgrove.</a:t>
            </a:r>
          </a:p>
        </p:txBody>
      </p:sp>
      <p:sp>
        <p:nvSpPr>
          <p:cNvPr id="4" name="TextBox 3">
            <a:extLst>
              <a:ext uri="{FF2B5EF4-FFF2-40B4-BE49-F238E27FC236}">
                <a16:creationId xmlns:a16="http://schemas.microsoft.com/office/drawing/2014/main" id="{7F526DA6-2325-4F2C-BD43-6D4020CC9100}"/>
              </a:ext>
            </a:extLst>
          </p:cNvPr>
          <p:cNvSpPr txBox="1"/>
          <p:nvPr/>
        </p:nvSpPr>
        <p:spPr>
          <a:xfrm>
            <a:off x="5475109" y="1974377"/>
            <a:ext cx="3544709" cy="1015663"/>
          </a:xfrm>
          <a:prstGeom prst="rect">
            <a:avLst/>
          </a:prstGeom>
          <a:solidFill>
            <a:srgbClr val="FFC000"/>
          </a:solidFill>
        </p:spPr>
        <p:txBody>
          <a:bodyPr wrap="square" rtlCol="0">
            <a:spAutoFit/>
          </a:bodyPr>
          <a:lstStyle/>
          <a:p>
            <a:pPr algn="ctr"/>
            <a:r>
              <a:rPr lang="en-GB" sz="2000" b="1" u="sng" dirty="0">
                <a:solidFill>
                  <a:schemeClr val="bg1"/>
                </a:solidFill>
              </a:rPr>
              <a:t>Excellence</a:t>
            </a:r>
            <a:r>
              <a:rPr lang="en-GB" sz="2000" b="1" dirty="0">
                <a:solidFill>
                  <a:schemeClr val="bg1"/>
                </a:solidFill>
              </a:rPr>
              <a:t> in all that we do – its not a skill but an attitude!</a:t>
            </a:r>
          </a:p>
        </p:txBody>
      </p:sp>
      <p:sp>
        <p:nvSpPr>
          <p:cNvPr id="10" name="TextBox 9">
            <a:extLst>
              <a:ext uri="{FF2B5EF4-FFF2-40B4-BE49-F238E27FC236}">
                <a16:creationId xmlns:a16="http://schemas.microsoft.com/office/drawing/2014/main" id="{6404F768-9179-4E8B-8A8B-FABC2DAD45F2}"/>
              </a:ext>
            </a:extLst>
          </p:cNvPr>
          <p:cNvSpPr txBox="1"/>
          <p:nvPr/>
        </p:nvSpPr>
        <p:spPr>
          <a:xfrm>
            <a:off x="5475109" y="3245211"/>
            <a:ext cx="3544709" cy="1015663"/>
          </a:xfrm>
          <a:prstGeom prst="rect">
            <a:avLst/>
          </a:prstGeom>
          <a:solidFill>
            <a:srgbClr val="00B0F0"/>
          </a:solidFill>
        </p:spPr>
        <p:txBody>
          <a:bodyPr wrap="square" rtlCol="0">
            <a:spAutoFit/>
          </a:bodyPr>
          <a:lstStyle/>
          <a:p>
            <a:pPr algn="ctr"/>
            <a:r>
              <a:rPr lang="en-GB" sz="2000" b="1" u="sng" dirty="0">
                <a:solidFill>
                  <a:schemeClr val="bg1"/>
                </a:solidFill>
              </a:rPr>
              <a:t>Innovation</a:t>
            </a:r>
            <a:r>
              <a:rPr lang="en-GB" sz="2000" b="1" dirty="0">
                <a:solidFill>
                  <a:schemeClr val="bg1"/>
                </a:solidFill>
              </a:rPr>
              <a:t> – turning an idea or issue into a solution!</a:t>
            </a:r>
          </a:p>
        </p:txBody>
      </p:sp>
      <p:sp>
        <p:nvSpPr>
          <p:cNvPr id="11" name="TextBox 10">
            <a:extLst>
              <a:ext uri="{FF2B5EF4-FFF2-40B4-BE49-F238E27FC236}">
                <a16:creationId xmlns:a16="http://schemas.microsoft.com/office/drawing/2014/main" id="{E6C41B45-56F1-480E-A10D-A37D43A6994A}"/>
              </a:ext>
            </a:extLst>
          </p:cNvPr>
          <p:cNvSpPr txBox="1"/>
          <p:nvPr/>
        </p:nvSpPr>
        <p:spPr>
          <a:xfrm>
            <a:off x="5497686" y="4507411"/>
            <a:ext cx="3544711" cy="1938992"/>
          </a:xfrm>
          <a:prstGeom prst="rect">
            <a:avLst/>
          </a:prstGeom>
          <a:solidFill>
            <a:srgbClr val="002060"/>
          </a:solidFill>
        </p:spPr>
        <p:txBody>
          <a:bodyPr wrap="square" rtlCol="0">
            <a:spAutoFit/>
          </a:bodyPr>
          <a:lstStyle/>
          <a:p>
            <a:pPr algn="ctr"/>
            <a:r>
              <a:rPr lang="en-GB" sz="2000" b="1" u="sng" dirty="0">
                <a:solidFill>
                  <a:schemeClr val="bg1"/>
                </a:solidFill>
              </a:rPr>
              <a:t>Respect</a:t>
            </a:r>
            <a:r>
              <a:rPr lang="en-GB" sz="2000" b="1" dirty="0">
                <a:solidFill>
                  <a:schemeClr val="bg1"/>
                </a:solidFill>
              </a:rPr>
              <a:t> – to show respect for others, the environment and yourself by being considerate of people’s feelings, rights, traditions and differences.</a:t>
            </a:r>
          </a:p>
        </p:txBody>
      </p:sp>
      <p:pic>
        <p:nvPicPr>
          <p:cNvPr id="3" name="Audio 2">
            <a:hlinkClick r:id="" action="ppaction://media"/>
            <a:extLst>
              <a:ext uri="{FF2B5EF4-FFF2-40B4-BE49-F238E27FC236}">
                <a16:creationId xmlns:a16="http://schemas.microsoft.com/office/drawing/2014/main" id="{16FCD6D1-44AC-4B37-94F8-2EBE28D32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1215359"/>
      </p:ext>
    </p:extLst>
  </p:cSld>
  <p:clrMapOvr>
    <a:masterClrMapping/>
  </p:clrMapOvr>
  <mc:AlternateContent xmlns:mc="http://schemas.openxmlformats.org/markup-compatibility/2006">
    <mc:Choice xmlns:p14="http://schemas.microsoft.com/office/powerpoint/2010/main" Requires="p14">
      <p:transition spd="slow" p14:dur="2000" advTm="76788"/>
    </mc:Choice>
    <mc:Fallback>
      <p:transition spd="slow" advTm="76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62"/>
        <p:cNvGrpSpPr/>
        <p:nvPr/>
      </p:nvGrpSpPr>
      <p:grpSpPr>
        <a:xfrm>
          <a:off x="0" y="0"/>
          <a:ext cx="0" cy="0"/>
          <a:chOff x="0" y="0"/>
          <a:chExt cx="0" cy="0"/>
        </a:xfrm>
      </p:grpSpPr>
      <p:sp>
        <p:nvSpPr>
          <p:cNvPr id="163" name="Google Shape;163;p22"/>
          <p:cNvSpPr/>
          <p:nvPr/>
        </p:nvSpPr>
        <p:spPr>
          <a:xfrm>
            <a:off x="506025" y="332650"/>
            <a:ext cx="8043300" cy="825900"/>
          </a:xfrm>
          <a:prstGeom prst="rect">
            <a:avLst/>
          </a:prstGeom>
          <a:solidFill>
            <a:srgbClr val="538CD5"/>
          </a:solidFill>
          <a:ln w="7620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1200"/>
              </a:spcBef>
              <a:spcAft>
                <a:spcPts val="1200"/>
              </a:spcAft>
              <a:buSzPts val="1100"/>
              <a:buNone/>
            </a:pPr>
            <a:r>
              <a:rPr lang="en-GB" sz="2600" b="1" dirty="0">
                <a:solidFill>
                  <a:srgbClr val="2E74B5"/>
                </a:solidFill>
                <a:highlight>
                  <a:schemeClr val="lt1"/>
                </a:highlight>
                <a:latin typeface="Ribeye"/>
                <a:ea typeface="Ribeye"/>
                <a:cs typeface="Ribeye"/>
                <a:sym typeface="Ribeye"/>
              </a:rPr>
              <a:t>Transition Information Booklet</a:t>
            </a:r>
            <a:endParaRPr sz="6000" dirty="0">
              <a:solidFill>
                <a:schemeClr val="lt1"/>
              </a:solidFill>
              <a:highlight>
                <a:schemeClr val="lt1"/>
              </a:highlight>
              <a:latin typeface="Ribeye"/>
              <a:ea typeface="Ribeye"/>
              <a:cs typeface="Ribeye"/>
              <a:sym typeface="Ribeye"/>
            </a:endParaRPr>
          </a:p>
        </p:txBody>
      </p:sp>
      <p:sp>
        <p:nvSpPr>
          <p:cNvPr id="3" name="TextBox 2">
            <a:extLst>
              <a:ext uri="{FF2B5EF4-FFF2-40B4-BE49-F238E27FC236}">
                <a16:creationId xmlns:a16="http://schemas.microsoft.com/office/drawing/2014/main" id="{2972B3F8-37C5-4CEC-BFF6-B22274F83B23}"/>
              </a:ext>
            </a:extLst>
          </p:cNvPr>
          <p:cNvSpPr txBox="1"/>
          <p:nvPr/>
        </p:nvSpPr>
        <p:spPr>
          <a:xfrm>
            <a:off x="257175" y="1523999"/>
            <a:ext cx="2886075" cy="5078313"/>
          </a:xfrm>
          <a:prstGeom prst="rect">
            <a:avLst/>
          </a:prstGeom>
          <a:noFill/>
        </p:spPr>
        <p:txBody>
          <a:bodyPr wrap="square" rtlCol="0">
            <a:spAutoFit/>
          </a:bodyPr>
          <a:lstStyle/>
          <a:p>
            <a:r>
              <a:rPr lang="en-GB" sz="1800" dirty="0">
                <a:solidFill>
                  <a:schemeClr val="bg1"/>
                </a:solidFill>
              </a:rPr>
              <a:t>Please make sure you look at the Oakgrove School Information Booklet – this is full of lots of useful tips and key information on school policies which will help your have a smooth start in September. </a:t>
            </a:r>
          </a:p>
          <a:p>
            <a:endParaRPr lang="en-GB" sz="1800" dirty="0">
              <a:solidFill>
                <a:schemeClr val="bg1"/>
              </a:solidFill>
            </a:endParaRPr>
          </a:p>
          <a:p>
            <a:r>
              <a:rPr lang="en-GB" sz="1800" dirty="0">
                <a:solidFill>
                  <a:schemeClr val="bg1"/>
                </a:solidFill>
              </a:rPr>
              <a:t>Copies have been emailed to schools/parents/carers and they are also available to down load from the school website: </a:t>
            </a:r>
            <a:r>
              <a:rPr lang="en-GB" sz="1800" dirty="0">
                <a:solidFill>
                  <a:schemeClr val="bg1"/>
                </a:solidFill>
                <a:hlinkClick r:id="rId5"/>
              </a:rPr>
              <a:t>https://www.oakgrove.school/our-school/transition/</a:t>
            </a:r>
            <a:r>
              <a:rPr lang="en-GB" sz="1800" dirty="0">
                <a:solidFill>
                  <a:schemeClr val="bg1"/>
                </a:solidFill>
              </a:rPr>
              <a:t>   </a:t>
            </a:r>
          </a:p>
        </p:txBody>
      </p:sp>
      <p:pic>
        <p:nvPicPr>
          <p:cNvPr id="6" name="Picture 5">
            <a:extLst>
              <a:ext uri="{FF2B5EF4-FFF2-40B4-BE49-F238E27FC236}">
                <a16:creationId xmlns:a16="http://schemas.microsoft.com/office/drawing/2014/main" id="{7170F1E3-A64C-407B-912B-AE5E3269C1A3}"/>
              </a:ext>
            </a:extLst>
          </p:cNvPr>
          <p:cNvPicPr>
            <a:picLocks noChangeAspect="1"/>
          </p:cNvPicPr>
          <p:nvPr/>
        </p:nvPicPr>
        <p:blipFill>
          <a:blip r:embed="rId6"/>
          <a:stretch>
            <a:fillRect/>
          </a:stretch>
        </p:blipFill>
        <p:spPr>
          <a:xfrm>
            <a:off x="3267343" y="1729196"/>
            <a:ext cx="2609314" cy="3761558"/>
          </a:xfrm>
          <a:prstGeom prst="rect">
            <a:avLst/>
          </a:prstGeom>
        </p:spPr>
      </p:pic>
      <p:pic>
        <p:nvPicPr>
          <p:cNvPr id="7" name="Picture 6">
            <a:extLst>
              <a:ext uri="{FF2B5EF4-FFF2-40B4-BE49-F238E27FC236}">
                <a16:creationId xmlns:a16="http://schemas.microsoft.com/office/drawing/2014/main" id="{A4F0263F-4686-4F8E-B721-D12652A213B4}"/>
              </a:ext>
            </a:extLst>
          </p:cNvPr>
          <p:cNvPicPr>
            <a:picLocks noChangeAspect="1"/>
          </p:cNvPicPr>
          <p:nvPr/>
        </p:nvPicPr>
        <p:blipFill>
          <a:blip r:embed="rId7"/>
          <a:stretch>
            <a:fillRect/>
          </a:stretch>
        </p:blipFill>
        <p:spPr>
          <a:xfrm>
            <a:off x="6165362" y="1424396"/>
            <a:ext cx="1756752" cy="2571751"/>
          </a:xfrm>
          <a:prstGeom prst="rect">
            <a:avLst/>
          </a:prstGeom>
        </p:spPr>
      </p:pic>
      <p:pic>
        <p:nvPicPr>
          <p:cNvPr id="9" name="Picture 8">
            <a:extLst>
              <a:ext uri="{FF2B5EF4-FFF2-40B4-BE49-F238E27FC236}">
                <a16:creationId xmlns:a16="http://schemas.microsoft.com/office/drawing/2014/main" id="{427E0825-1431-4998-B703-C9BA7B606C66}"/>
              </a:ext>
            </a:extLst>
          </p:cNvPr>
          <p:cNvPicPr>
            <a:picLocks noChangeAspect="1"/>
          </p:cNvPicPr>
          <p:nvPr/>
        </p:nvPicPr>
        <p:blipFill>
          <a:blip r:embed="rId8"/>
          <a:stretch>
            <a:fillRect/>
          </a:stretch>
        </p:blipFill>
        <p:spPr>
          <a:xfrm>
            <a:off x="6165362" y="4193589"/>
            <a:ext cx="2548349" cy="1804572"/>
          </a:xfrm>
          <a:prstGeom prst="rect">
            <a:avLst/>
          </a:prstGeom>
        </p:spPr>
      </p:pic>
      <p:sp>
        <p:nvSpPr>
          <p:cNvPr id="11" name="TextBox 10">
            <a:extLst>
              <a:ext uri="{FF2B5EF4-FFF2-40B4-BE49-F238E27FC236}">
                <a16:creationId xmlns:a16="http://schemas.microsoft.com/office/drawing/2014/main" id="{A6C0F538-7042-4280-B0BB-9CCFAB8025B4}"/>
              </a:ext>
            </a:extLst>
          </p:cNvPr>
          <p:cNvSpPr txBox="1"/>
          <p:nvPr/>
        </p:nvSpPr>
        <p:spPr>
          <a:xfrm>
            <a:off x="3267343" y="5643225"/>
            <a:ext cx="2609314" cy="1077218"/>
          </a:xfrm>
          <a:prstGeom prst="rect">
            <a:avLst/>
          </a:prstGeom>
          <a:solidFill>
            <a:schemeClr val="bg2">
              <a:lumMod val="40000"/>
              <a:lumOff val="60000"/>
            </a:schemeClr>
          </a:solidFill>
        </p:spPr>
        <p:txBody>
          <a:bodyPr wrap="square" rtlCol="0">
            <a:spAutoFit/>
          </a:bodyPr>
          <a:lstStyle/>
          <a:p>
            <a:pPr algn="ctr"/>
            <a:r>
              <a:rPr lang="en-GB" sz="1600" dirty="0"/>
              <a:t>If you have a hard copy of this take a moment to look through it now and write your name on it ….</a:t>
            </a:r>
          </a:p>
        </p:txBody>
      </p:sp>
      <p:pic>
        <p:nvPicPr>
          <p:cNvPr id="2" name="Audio 1">
            <a:hlinkClick r:id="" action="ppaction://media"/>
            <a:extLst>
              <a:ext uri="{FF2B5EF4-FFF2-40B4-BE49-F238E27FC236}">
                <a16:creationId xmlns:a16="http://schemas.microsoft.com/office/drawing/2014/main" id="{6681ED85-EC77-46EA-B482-A1182A3F99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542495"/>
      </p:ext>
    </p:extLst>
  </p:cSld>
  <p:clrMapOvr>
    <a:masterClrMapping/>
  </p:clrMapOvr>
  <mc:AlternateContent xmlns:mc="http://schemas.openxmlformats.org/markup-compatibility/2006">
    <mc:Choice xmlns:p14="http://schemas.microsoft.com/office/powerpoint/2010/main" Requires="p14">
      <p:transition spd="slow" p14:dur="2000" advTm="39501"/>
    </mc:Choice>
    <mc:Fallback>
      <p:transition spd="slow" advTm="3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C68B2"/>
            </a:gs>
            <a:gs pos="100000">
              <a:srgbClr val="162B46"/>
            </a:gs>
          </a:gsLst>
          <a:path path="circle">
            <a:fillToRect l="50000" t="50000" r="50000" b="50000"/>
          </a:path>
          <a:tileRect/>
        </a:gradFill>
        <a:effectLst/>
      </p:bgPr>
    </p:bg>
    <p:spTree>
      <p:nvGrpSpPr>
        <p:cNvPr id="1" name="Shape 162"/>
        <p:cNvGrpSpPr/>
        <p:nvPr/>
      </p:nvGrpSpPr>
      <p:grpSpPr>
        <a:xfrm>
          <a:off x="0" y="0"/>
          <a:ext cx="0" cy="0"/>
          <a:chOff x="0" y="0"/>
          <a:chExt cx="0" cy="0"/>
        </a:xfrm>
      </p:grpSpPr>
      <p:sp>
        <p:nvSpPr>
          <p:cNvPr id="163" name="Google Shape;163;p22"/>
          <p:cNvSpPr/>
          <p:nvPr/>
        </p:nvSpPr>
        <p:spPr>
          <a:xfrm>
            <a:off x="506025" y="332650"/>
            <a:ext cx="8043300" cy="825900"/>
          </a:xfrm>
          <a:prstGeom prst="rect">
            <a:avLst/>
          </a:prstGeom>
          <a:solidFill>
            <a:srgbClr val="538CD5"/>
          </a:solidFill>
          <a:ln w="7620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1200"/>
              </a:spcBef>
              <a:spcAft>
                <a:spcPts val="1200"/>
              </a:spcAft>
              <a:buSzPts val="1100"/>
              <a:buNone/>
            </a:pPr>
            <a:r>
              <a:rPr lang="en-GB" sz="2600" b="1" dirty="0">
                <a:solidFill>
                  <a:srgbClr val="2E74B5"/>
                </a:solidFill>
                <a:highlight>
                  <a:schemeClr val="lt1"/>
                </a:highlight>
                <a:latin typeface="Ribeye"/>
                <a:ea typeface="Ribeye"/>
                <a:cs typeface="Ribeye"/>
                <a:sym typeface="Ribeye"/>
              </a:rPr>
              <a:t>Transition Activity Booklet</a:t>
            </a:r>
            <a:endParaRPr sz="6000" dirty="0">
              <a:solidFill>
                <a:schemeClr val="lt1"/>
              </a:solidFill>
              <a:highlight>
                <a:schemeClr val="lt1"/>
              </a:highlight>
              <a:latin typeface="Ribeye"/>
              <a:ea typeface="Ribeye"/>
              <a:cs typeface="Ribeye"/>
              <a:sym typeface="Ribeye"/>
            </a:endParaRPr>
          </a:p>
        </p:txBody>
      </p:sp>
      <p:sp>
        <p:nvSpPr>
          <p:cNvPr id="3" name="TextBox 2">
            <a:extLst>
              <a:ext uri="{FF2B5EF4-FFF2-40B4-BE49-F238E27FC236}">
                <a16:creationId xmlns:a16="http://schemas.microsoft.com/office/drawing/2014/main" id="{2972B3F8-37C5-4CEC-BFF6-B22274F83B23}"/>
              </a:ext>
            </a:extLst>
          </p:cNvPr>
          <p:cNvSpPr txBox="1"/>
          <p:nvPr/>
        </p:nvSpPr>
        <p:spPr>
          <a:xfrm>
            <a:off x="257175" y="1344505"/>
            <a:ext cx="3548184" cy="4524315"/>
          </a:xfrm>
          <a:prstGeom prst="rect">
            <a:avLst/>
          </a:prstGeom>
          <a:noFill/>
        </p:spPr>
        <p:txBody>
          <a:bodyPr wrap="square" rtlCol="0">
            <a:spAutoFit/>
          </a:bodyPr>
          <a:lstStyle/>
          <a:p>
            <a:r>
              <a:rPr lang="en-GB" sz="1800" dirty="0">
                <a:solidFill>
                  <a:schemeClr val="bg1"/>
                </a:solidFill>
              </a:rPr>
              <a:t>Please make sure you also complete look at and complete the Oakgrove School </a:t>
            </a:r>
            <a:r>
              <a:rPr lang="en-GB" sz="1800" b="1" dirty="0">
                <a:solidFill>
                  <a:schemeClr val="bg1"/>
                </a:solidFill>
              </a:rPr>
              <a:t>Activity Booklet</a:t>
            </a:r>
            <a:r>
              <a:rPr lang="en-GB" sz="1800" dirty="0">
                <a:solidFill>
                  <a:schemeClr val="bg1"/>
                </a:solidFill>
              </a:rPr>
              <a:t> – you might not be able to complete all of the tasks today but by September you should aim to fill in as much as you can and bring it along on your first day when you meet your tutor.</a:t>
            </a:r>
          </a:p>
          <a:p>
            <a:endParaRPr lang="en-GB" sz="1800" dirty="0">
              <a:solidFill>
                <a:schemeClr val="bg1"/>
              </a:solidFill>
            </a:endParaRPr>
          </a:p>
          <a:p>
            <a:r>
              <a:rPr lang="en-GB" sz="1800" dirty="0">
                <a:solidFill>
                  <a:schemeClr val="bg1"/>
                </a:solidFill>
              </a:rPr>
              <a:t>Copies have been emailed to schools/parents/carers and they are also available to down load from the school website: </a:t>
            </a:r>
            <a:r>
              <a:rPr lang="en-GB" sz="1800" dirty="0">
                <a:solidFill>
                  <a:schemeClr val="bg1"/>
                </a:solidFill>
                <a:hlinkClick r:id="rId5"/>
              </a:rPr>
              <a:t>https://www.oakgrove.school/our-school/transition/</a:t>
            </a:r>
            <a:r>
              <a:rPr lang="en-GB" sz="1800" dirty="0">
                <a:solidFill>
                  <a:schemeClr val="bg1"/>
                </a:solidFill>
              </a:rPr>
              <a:t>   </a:t>
            </a:r>
          </a:p>
        </p:txBody>
      </p:sp>
      <p:pic>
        <p:nvPicPr>
          <p:cNvPr id="4" name="Picture 3">
            <a:extLst>
              <a:ext uri="{FF2B5EF4-FFF2-40B4-BE49-F238E27FC236}">
                <a16:creationId xmlns:a16="http://schemas.microsoft.com/office/drawing/2014/main" id="{EBCDE546-ACE0-4ECB-892F-53128AB4D2D0}"/>
              </a:ext>
            </a:extLst>
          </p:cNvPr>
          <p:cNvPicPr>
            <a:picLocks noChangeAspect="1"/>
          </p:cNvPicPr>
          <p:nvPr/>
        </p:nvPicPr>
        <p:blipFill>
          <a:blip r:embed="rId6"/>
          <a:stretch>
            <a:fillRect/>
          </a:stretch>
        </p:blipFill>
        <p:spPr>
          <a:xfrm>
            <a:off x="4050566" y="1599801"/>
            <a:ext cx="2624016" cy="3141913"/>
          </a:xfrm>
          <a:prstGeom prst="rect">
            <a:avLst/>
          </a:prstGeom>
        </p:spPr>
      </p:pic>
      <p:pic>
        <p:nvPicPr>
          <p:cNvPr id="10" name="Picture 9">
            <a:extLst>
              <a:ext uri="{FF2B5EF4-FFF2-40B4-BE49-F238E27FC236}">
                <a16:creationId xmlns:a16="http://schemas.microsoft.com/office/drawing/2014/main" id="{F6862D51-2694-42B8-A7D7-2D2A6BCE849D}"/>
              </a:ext>
            </a:extLst>
          </p:cNvPr>
          <p:cNvPicPr>
            <a:picLocks noChangeAspect="1"/>
          </p:cNvPicPr>
          <p:nvPr/>
        </p:nvPicPr>
        <p:blipFill>
          <a:blip r:embed="rId7"/>
          <a:stretch>
            <a:fillRect/>
          </a:stretch>
        </p:blipFill>
        <p:spPr>
          <a:xfrm>
            <a:off x="7038202" y="1599801"/>
            <a:ext cx="1753822" cy="2418149"/>
          </a:xfrm>
          <a:prstGeom prst="rect">
            <a:avLst/>
          </a:prstGeom>
        </p:spPr>
      </p:pic>
      <p:pic>
        <p:nvPicPr>
          <p:cNvPr id="12" name="Picture 11">
            <a:extLst>
              <a:ext uri="{FF2B5EF4-FFF2-40B4-BE49-F238E27FC236}">
                <a16:creationId xmlns:a16="http://schemas.microsoft.com/office/drawing/2014/main" id="{20ED34C8-5338-4EE3-9872-A8C3D6BEE299}"/>
              </a:ext>
            </a:extLst>
          </p:cNvPr>
          <p:cNvPicPr>
            <a:picLocks noChangeAspect="1"/>
          </p:cNvPicPr>
          <p:nvPr/>
        </p:nvPicPr>
        <p:blipFill>
          <a:blip r:embed="rId8"/>
          <a:stretch>
            <a:fillRect/>
          </a:stretch>
        </p:blipFill>
        <p:spPr>
          <a:xfrm>
            <a:off x="5362574" y="4895278"/>
            <a:ext cx="1329959" cy="1833583"/>
          </a:xfrm>
          <a:prstGeom prst="rect">
            <a:avLst/>
          </a:prstGeom>
        </p:spPr>
      </p:pic>
      <p:pic>
        <p:nvPicPr>
          <p:cNvPr id="14" name="Picture 13">
            <a:extLst>
              <a:ext uri="{FF2B5EF4-FFF2-40B4-BE49-F238E27FC236}">
                <a16:creationId xmlns:a16="http://schemas.microsoft.com/office/drawing/2014/main" id="{ED1F1666-F21E-4CCC-ACE9-2E2C89351B25}"/>
              </a:ext>
            </a:extLst>
          </p:cNvPr>
          <p:cNvPicPr>
            <a:picLocks noChangeAspect="1"/>
          </p:cNvPicPr>
          <p:nvPr/>
        </p:nvPicPr>
        <p:blipFill>
          <a:blip r:embed="rId9"/>
          <a:stretch>
            <a:fillRect/>
          </a:stretch>
        </p:blipFill>
        <p:spPr>
          <a:xfrm>
            <a:off x="7060343" y="4210050"/>
            <a:ext cx="1731681" cy="2518811"/>
          </a:xfrm>
          <a:prstGeom prst="rect">
            <a:avLst/>
          </a:prstGeom>
        </p:spPr>
      </p:pic>
      <p:pic>
        <p:nvPicPr>
          <p:cNvPr id="15" name="Picture 14">
            <a:extLst>
              <a:ext uri="{FF2B5EF4-FFF2-40B4-BE49-F238E27FC236}">
                <a16:creationId xmlns:a16="http://schemas.microsoft.com/office/drawing/2014/main" id="{9E751721-07DB-431A-8A8D-7F081853ADBF}"/>
              </a:ext>
            </a:extLst>
          </p:cNvPr>
          <p:cNvPicPr>
            <a:picLocks noChangeAspect="1"/>
          </p:cNvPicPr>
          <p:nvPr/>
        </p:nvPicPr>
        <p:blipFill rotWithShape="1">
          <a:blip r:embed="rId10"/>
          <a:srcRect l="19062" t="8691" r="62917" b="19824"/>
          <a:stretch/>
        </p:blipFill>
        <p:spPr>
          <a:xfrm>
            <a:off x="3805359" y="4895279"/>
            <a:ext cx="1300040" cy="1833583"/>
          </a:xfrm>
          <a:prstGeom prst="rect">
            <a:avLst/>
          </a:prstGeom>
        </p:spPr>
      </p:pic>
      <p:sp>
        <p:nvSpPr>
          <p:cNvPr id="17" name="TextBox 16">
            <a:extLst>
              <a:ext uri="{FF2B5EF4-FFF2-40B4-BE49-F238E27FC236}">
                <a16:creationId xmlns:a16="http://schemas.microsoft.com/office/drawing/2014/main" id="{FA7C2DD4-ACE1-4188-9320-77D1704FDBEA}"/>
              </a:ext>
            </a:extLst>
          </p:cNvPr>
          <p:cNvSpPr txBox="1"/>
          <p:nvPr/>
        </p:nvSpPr>
        <p:spPr>
          <a:xfrm>
            <a:off x="288675" y="5908809"/>
            <a:ext cx="3429451" cy="830997"/>
          </a:xfrm>
          <a:prstGeom prst="rect">
            <a:avLst/>
          </a:prstGeom>
          <a:solidFill>
            <a:schemeClr val="bg2">
              <a:lumMod val="40000"/>
              <a:lumOff val="60000"/>
            </a:schemeClr>
          </a:solidFill>
        </p:spPr>
        <p:txBody>
          <a:bodyPr wrap="square" rtlCol="0">
            <a:spAutoFit/>
          </a:bodyPr>
          <a:lstStyle/>
          <a:p>
            <a:pPr algn="ctr"/>
            <a:r>
              <a:rPr lang="en-GB" sz="1600" dirty="0"/>
              <a:t>If you have a hard copy of this take a moment to look through it now and write your name on it ….</a:t>
            </a:r>
          </a:p>
        </p:txBody>
      </p:sp>
      <p:pic>
        <p:nvPicPr>
          <p:cNvPr id="2" name="Audio 1">
            <a:hlinkClick r:id="" action="ppaction://media"/>
            <a:extLst>
              <a:ext uri="{FF2B5EF4-FFF2-40B4-BE49-F238E27FC236}">
                <a16:creationId xmlns:a16="http://schemas.microsoft.com/office/drawing/2014/main" id="{67A570A6-ACF7-416F-8609-4B1E4D1B26D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7674138"/>
      </p:ext>
    </p:extLst>
  </p:cSld>
  <p:clrMapOvr>
    <a:masterClrMapping/>
  </p:clrMapOvr>
  <mc:AlternateContent xmlns:mc="http://schemas.openxmlformats.org/markup-compatibility/2006">
    <mc:Choice xmlns:p14="http://schemas.microsoft.com/office/powerpoint/2010/main" Requires="p14">
      <p:transition spd="slow" p14:dur="2000" advTm="55215"/>
    </mc:Choice>
    <mc:Fallback>
      <p:transition spd="slow" advTm="5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1756</Words>
  <Application>Microsoft Office PowerPoint</Application>
  <PresentationFormat>On-screen Show (4:3)</PresentationFormat>
  <Paragraphs>191</Paragraphs>
  <Slides>21</Slides>
  <Notes>18</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Ribeye</vt:lpstr>
      <vt:lpstr>Tahoma</vt:lpstr>
      <vt:lpstr>Arial</vt:lpstr>
      <vt:lpstr>Calibri</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vt:lpstr>
      <vt:lpstr>Who’s who in leadership?</vt:lpstr>
      <vt:lpstr>Year 7 September 2021: Tutors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Coleridge Smith</dc:creator>
  <cp:lastModifiedBy>S Coleridge Smith</cp:lastModifiedBy>
  <cp:revision>27</cp:revision>
  <dcterms:modified xsi:type="dcterms:W3CDTF">2021-06-25T15:10:36Z</dcterms:modified>
</cp:coreProperties>
</file>