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61" r:id="rId4"/>
    <p:sldId id="262" r:id="rId5"/>
    <p:sldId id="263" r:id="rId6"/>
    <p:sldId id="256" r:id="rId7"/>
    <p:sldId id="268" r:id="rId8"/>
    <p:sldId id="285" r:id="rId9"/>
    <p:sldId id="269" r:id="rId10"/>
    <p:sldId id="270" r:id="rId11"/>
    <p:sldId id="271" r:id="rId12"/>
    <p:sldId id="272" r:id="rId13"/>
    <p:sldId id="273" r:id="rId14"/>
    <p:sldId id="264" r:id="rId15"/>
    <p:sldId id="265" r:id="rId16"/>
    <p:sldId id="274" r:id="rId17"/>
    <p:sldId id="275"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114"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12/05/2022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solidFill>
                  <a:srgbClr val="002060"/>
                </a:solidFill>
                <a:latin typeface="+mn-lt"/>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solidFill>
                  <a:srgbClr val="00206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C151F8-BD6A-4D26-839B-B351422B3AE5}"/>
              </a:ext>
            </a:extLst>
          </p:cNvPr>
          <p:cNvSpPr>
            <a:spLocks noGrp="1"/>
          </p:cNvSpPr>
          <p:nvPr>
            <p:ph type="dt" sz="half" idx="10"/>
          </p:nvPr>
        </p:nvSpPr>
        <p:spPr/>
        <p:txBody>
          <a:bodyPr/>
          <a:lstStyle>
            <a:lvl1pPr>
              <a:defRPr>
                <a:solidFill>
                  <a:srgbClr val="002060"/>
                </a:solidFill>
                <a:latin typeface="+mn-lt"/>
              </a:defRPr>
            </a:lvl1pPr>
          </a:lstStyle>
          <a:p>
            <a:fld id="{C2DC5B41-456F-4A1F-9E33-96018B176A14}" type="datetimeFigureOut">
              <a:rPr lang="en-GB" smtClean="0"/>
              <a:pPr/>
              <a:t>12/05/2022</a:t>
            </a:fld>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lvl1pPr>
              <a:defRPr>
                <a:solidFill>
                  <a:srgbClr val="002060"/>
                </a:solidFill>
                <a:latin typeface="+mn-lt"/>
              </a:defRPr>
            </a:lvl1p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lvl1pPr>
              <a:defRPr>
                <a:solidFill>
                  <a:srgbClr val="002060"/>
                </a:solidFill>
                <a:latin typeface="+mn-lt"/>
              </a:defRPr>
            </a:lvl1pPr>
          </a:lstStyle>
          <a:p>
            <a:fld id="{F92FD390-17D8-4489-B1CB-6C17869ECD83}" type="slidenum">
              <a:rPr lang="en-GB" smtClean="0"/>
              <a:pPr/>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0023-A2F2-43C6-A15F-E391D364E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12/05/2022</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02060"/>
                </a:solidFill>
                <a:latin typeface="+mn-lt"/>
              </a:defRPr>
            </a:lvl1pPr>
          </a:lstStyle>
          <a:p>
            <a:fld id="{C2DC5B41-456F-4A1F-9E33-96018B176A14}" type="datetimeFigureOut">
              <a:rPr lang="en-GB" smtClean="0"/>
              <a:pPr/>
              <a:t>12/05/2022</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02060"/>
                </a:solidFill>
                <a:latin typeface="+mn-lt"/>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060"/>
                </a:solidFill>
                <a:latin typeface="+mn-lt"/>
              </a:defRPr>
            </a:lvl1pPr>
          </a:lstStyle>
          <a:p>
            <a:fld id="{F92FD390-17D8-4489-B1CB-6C17869ECD83}" type="slidenum">
              <a:rPr lang="en-GB" smtClean="0"/>
              <a:pPr/>
              <a:t>‹#›</a:t>
            </a:fld>
            <a:endParaRPr lang="en-GB"/>
          </a:p>
        </p:txBody>
      </p:sp>
      <p:grpSp>
        <p:nvGrpSpPr>
          <p:cNvPr id="7" name="Group 6">
            <a:extLst>
              <a:ext uri="{FF2B5EF4-FFF2-40B4-BE49-F238E27FC236}">
                <a16:creationId xmlns:a16="http://schemas.microsoft.com/office/drawing/2014/main" id="{0C10E387-1286-42C0-809D-7E0B712F6D73}"/>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p:nvPicPr>
          <p:blipFill rotWithShape="1">
            <a:blip r:embed="rId14">
              <a:alphaModFix amt="26000"/>
            </a:blip>
            <a:srcRect/>
            <a:stretch/>
          </p:blipFill>
          <p:spPr>
            <a:xfrm rot="-134414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latin typeface="+mn-lt"/>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n-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2060"/>
                  </a:solidFill>
                  <a:latin typeface="+mn-lt"/>
                </a:rPr>
                <a:pPr algn="r"/>
                <a:t>Thursday, 12 May 2022</a:t>
              </a:fld>
              <a:endParaRPr lang="en-GB" dirty="0">
                <a:solidFill>
                  <a:srgbClr val="002060"/>
                </a:solidFill>
                <a:latin typeface="+mn-lt"/>
              </a:endParaRPr>
            </a:p>
          </p:txBody>
        </p:sp>
      </p:gr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Xrp0zJZu0a4"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hyperlink" Target="https://www.samaritans.org/about-samaritans/" TargetMode="External"/><Relationship Id="rId14" Type="http://schemas.openxmlformats.org/officeDocument/2006/relationships/hyperlink" Target="https://www.kooth.com/"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tel:+44-808-801-0811" TargetMode="External"/><Relationship Id="rId3" Type="http://schemas.openxmlformats.org/officeDocument/2006/relationships/hyperlink" Target="https://www.actionforchildren.org.uk/" TargetMode="External"/><Relationship Id="rId7" Type="http://schemas.openxmlformats.org/officeDocument/2006/relationships/hyperlink" Target="tel:+44-808-801-0711" TargetMode="External"/><Relationship Id="rId12" Type="http://schemas.openxmlformats.org/officeDocument/2006/relationships/hyperlink" Target="tel:+44-808-800-066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nxietyuk.org.uk/" TargetMode="External"/><Relationship Id="rId11" Type="http://schemas.openxmlformats.org/officeDocument/2006/relationships/hyperlink" Target="https://www.thecalmzone.net/" TargetMode="External"/><Relationship Id="rId5" Type="http://schemas.openxmlformats.org/officeDocument/2006/relationships/hyperlink" Target="sms:+44-7537-416-905" TargetMode="External"/><Relationship Id="rId10" Type="http://schemas.openxmlformats.org/officeDocument/2006/relationships/hyperlink" Target="tel:+44-800-58-58-58" TargetMode="External"/><Relationship Id="rId4" Type="http://schemas.openxmlformats.org/officeDocument/2006/relationships/hyperlink" Target="tel:+44-3444-775-774" TargetMode="External"/><Relationship Id="rId9" Type="http://schemas.openxmlformats.org/officeDocument/2006/relationships/hyperlink" Target="https://www.beateatingdisorders.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9zKfF40jeCA"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youtube.com/watch?v=uXpJrLkv4S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6380" y="1161037"/>
            <a:ext cx="8138615" cy="1292663"/>
          </a:xfrm>
        </p:spPr>
        <p:txBody>
          <a:bodyPr>
            <a:noAutofit/>
          </a:bodyPr>
          <a:lstStyle/>
          <a:p>
            <a:pPr algn="ctr"/>
            <a:r>
              <a:rPr lang="en-GB" sz="6600" dirty="0">
                <a:cs typeface="Arial" panose="020B0604020202020204" pitchFamily="34" charset="0"/>
              </a:rPr>
              <a:t>The “ideal body” through history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1966347" y="3388640"/>
            <a:ext cx="7922746" cy="769441"/>
          </a:xfrm>
          <a:prstGeom prst="rect">
            <a:avLst/>
          </a:prstGeom>
          <a:noFill/>
        </p:spPr>
        <p:txBody>
          <a:bodyPr wrap="none" rtlCol="0">
            <a:spAutoFit/>
          </a:bodyPr>
          <a:lstStyle/>
          <a:p>
            <a:r>
              <a:rPr lang="en-GB" sz="2200" dirty="0">
                <a:solidFill>
                  <a:srgbClr val="002060"/>
                </a:solidFill>
                <a:cs typeface="Arial" panose="020B0604020202020204" pitchFamily="34" charset="0"/>
              </a:rPr>
              <a:t>Watch this short clip </a:t>
            </a:r>
            <a:r>
              <a:rPr lang="en-GB" sz="2200" dirty="0">
                <a:solidFill>
                  <a:srgbClr val="002060"/>
                </a:solidFill>
                <a:cs typeface="Arial" panose="020B0604020202020204" pitchFamily="34" charset="0"/>
                <a:hlinkClick r:id="rId3">
                  <a:extLst>
                    <a:ext uri="{A12FA001-AC4F-418D-AE19-62706E023703}">
                      <ahyp:hlinkClr xmlns:ahyp="http://schemas.microsoft.com/office/drawing/2018/hyperlinkcolor" val="tx"/>
                    </a:ext>
                  </a:extLst>
                </a:hlinkClick>
              </a:rPr>
              <a:t>Women’s Ideal Body Types Throughout History</a:t>
            </a:r>
            <a:endParaRPr lang="en-GB" sz="2200" dirty="0">
              <a:solidFill>
                <a:srgbClr val="002060"/>
              </a:solidFill>
              <a:cs typeface="Arial" panose="020B0604020202020204" pitchFamily="34" charset="0"/>
            </a:endParaRPr>
          </a:p>
          <a:p>
            <a:endParaRPr lang="en-GB" sz="2200" dirty="0">
              <a:solidFill>
                <a:srgbClr val="002060"/>
              </a:solidFill>
              <a:cs typeface="Arial" panose="020B0604020202020204" pitchFamily="34" charset="0"/>
            </a:endParaRPr>
          </a:p>
        </p:txBody>
      </p:sp>
      <p:sp>
        <p:nvSpPr>
          <p:cNvPr id="8" name="TextBox 7"/>
          <p:cNvSpPr txBox="1"/>
          <p:nvPr/>
        </p:nvSpPr>
        <p:spPr>
          <a:xfrm>
            <a:off x="772732" y="4404301"/>
            <a:ext cx="10792495" cy="1292662"/>
          </a:xfrm>
          <a:prstGeom prst="rect">
            <a:avLst/>
          </a:prstGeom>
          <a:noFill/>
        </p:spPr>
        <p:txBody>
          <a:bodyPr wrap="square" rtlCol="0">
            <a:spAutoFit/>
          </a:bodyPr>
          <a:lstStyle/>
          <a:p>
            <a:pPr algn="ctr"/>
            <a:r>
              <a:rPr lang="en-GB" sz="2600" dirty="0">
                <a:solidFill>
                  <a:srgbClr val="002060"/>
                </a:solidFill>
                <a:cs typeface="Arial" panose="020B0604020202020204" pitchFamily="34" charset="0"/>
              </a:rPr>
              <a:t>What are the main messages to take away from this video do you think?</a:t>
            </a:r>
          </a:p>
          <a:p>
            <a:pPr algn="ctr"/>
            <a:endParaRPr lang="en-GB" sz="2600" dirty="0">
              <a:solidFill>
                <a:srgbClr val="002060"/>
              </a:solidFill>
              <a:cs typeface="Arial" panose="020B0604020202020204" pitchFamily="34" charset="0"/>
            </a:endParaRPr>
          </a:p>
          <a:p>
            <a:pPr algn="ctr"/>
            <a:r>
              <a:rPr lang="en-GB" sz="2600" dirty="0">
                <a:solidFill>
                  <a:srgbClr val="002060"/>
                </a:solidFill>
                <a:cs typeface="Arial" panose="020B0604020202020204" pitchFamily="34" charset="0"/>
              </a:rPr>
              <a:t>Why do you think we should celebrate differences in our bodies?</a:t>
            </a:r>
          </a:p>
        </p:txBody>
      </p:sp>
      <p:pic>
        <p:nvPicPr>
          <p:cNvPr id="1026" name="Picture 2" descr="Shallow Focus Photography of Hourgla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7568" y="259956"/>
            <a:ext cx="2547341" cy="1698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22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9208" y="1162843"/>
            <a:ext cx="5505787" cy="4780757"/>
          </a:xfrm>
        </p:spPr>
        <p:txBody>
          <a:bodyPr>
            <a:normAutofit/>
          </a:bodyPr>
          <a:lstStyle/>
          <a:p>
            <a:r>
              <a:rPr lang="en-GB" dirty="0">
                <a:cs typeface="Arial" panose="020B0604020202020204" pitchFamily="34" charset="0"/>
              </a:rPr>
              <a:t>What goes into taking a photograph?</a:t>
            </a:r>
            <a:br>
              <a:rPr lang="en-GB" dirty="0">
                <a:cs typeface="Arial" panose="020B0604020202020204" pitchFamily="34" charset="0"/>
              </a:rPr>
            </a:br>
            <a:br>
              <a:rPr lang="en-GB" dirty="0">
                <a:cs typeface="Arial" panose="020B0604020202020204" pitchFamily="34" charset="0"/>
              </a:rPr>
            </a:br>
            <a:r>
              <a:rPr lang="en-GB" sz="2800" dirty="0">
                <a:cs typeface="Arial" panose="020B0604020202020204" pitchFamily="34" charset="0"/>
              </a:rPr>
              <a:t>Brainstorm or mind-map all the ways you think a photo can be changed.</a:t>
            </a:r>
            <a:br>
              <a:rPr lang="en-GB" dirty="0">
                <a:cs typeface="Arial" panose="020B0604020202020204" pitchFamily="34" charset="0"/>
              </a:rPr>
            </a:br>
            <a:br>
              <a:rPr lang="en-GB" dirty="0">
                <a:cs typeface="Arial" panose="020B0604020202020204" pitchFamily="34" charset="0"/>
              </a:rPr>
            </a:br>
            <a:endParaRPr lang="en-GB" dirty="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1026" name="Picture 2" descr="Assorted Black and Gray Camera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712" y="1100127"/>
            <a:ext cx="4895288" cy="3266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8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5731"/>
            <a:ext cx="10515600" cy="1325563"/>
          </a:xfrm>
        </p:spPr>
        <p:txBody>
          <a:bodyPr>
            <a:normAutofit/>
          </a:bodyPr>
          <a:lstStyle/>
          <a:p>
            <a:pPr algn="ctr"/>
            <a:r>
              <a:rPr lang="en-GB" sz="5400" dirty="0">
                <a:cs typeface="Arial" panose="020B0604020202020204" pitchFamily="34" charset="0"/>
              </a:rPr>
              <a:t>Debate: should we use filters?</a:t>
            </a:r>
          </a:p>
        </p:txBody>
      </p:sp>
      <p:sp>
        <p:nvSpPr>
          <p:cNvPr id="3" name="Content Placeholder 2"/>
          <p:cNvSpPr>
            <a:spLocks noGrp="1"/>
          </p:cNvSpPr>
          <p:nvPr>
            <p:ph idx="1"/>
          </p:nvPr>
        </p:nvSpPr>
        <p:spPr/>
        <p:txBody>
          <a:bodyPr/>
          <a:lstStyle/>
          <a:p>
            <a:pPr marL="0" indent="0" algn="ctr">
              <a:buNone/>
            </a:pPr>
            <a:endParaRPr lang="en-GB" dirty="0">
              <a:cs typeface="Arial" panose="020B0604020202020204" pitchFamily="34" charset="0"/>
            </a:endParaRPr>
          </a:p>
          <a:p>
            <a:pPr marL="0" indent="0" algn="ctr">
              <a:buNone/>
            </a:pPr>
            <a:endParaRPr lang="en-GB" dirty="0">
              <a:cs typeface="Arial" panose="020B0604020202020204" pitchFamily="34" charset="0"/>
            </a:endParaRPr>
          </a:p>
          <a:p>
            <a:pPr marL="0" indent="0" algn="ctr">
              <a:buNone/>
            </a:pPr>
            <a:endParaRPr lang="en-GB" dirty="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13555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4126" y="2471231"/>
            <a:ext cx="4683748" cy="1915538"/>
          </a:xfrm>
          <a:prstGeom prst="rect">
            <a:avLst/>
          </a:prstGeom>
        </p:spPr>
      </p:pic>
    </p:spTree>
    <p:extLst>
      <p:ext uri="{BB962C8B-B14F-4D97-AF65-F5344CB8AC3E}">
        <p14:creationId xmlns:p14="http://schemas.microsoft.com/office/powerpoint/2010/main" val="23215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6224C9B-8678-4E75-B81E-7BCDBC7C69FD}"/>
              </a:ext>
            </a:extLst>
          </p:cNvPr>
          <p:cNvGrpSpPr/>
          <p:nvPr/>
        </p:nvGrpSpPr>
        <p:grpSpPr>
          <a:xfrm>
            <a:off x="-5871139" y="0"/>
            <a:ext cx="20049795" cy="7329320"/>
            <a:chOff x="-5871139" y="0"/>
            <a:chExt cx="20049795" cy="7329320"/>
          </a:xfrm>
        </p:grpSpPr>
        <p:pic>
          <p:nvPicPr>
            <p:cNvPr id="2" name="Google Shape;38;p4"/>
            <p:cNvPicPr preferRelativeResize="0"/>
            <p:nvPr/>
          </p:nvPicPr>
          <p:blipFill rotWithShape="1">
            <a:blip r:embed="rId2">
              <a:alphaModFix amt="26000"/>
            </a:blip>
            <a:srcRect/>
            <a:stretch/>
          </p:blipFill>
          <p:spPr>
            <a:xfrm rot="-1344145">
              <a:off x="-5871139" y="208389"/>
              <a:ext cx="20049795" cy="7120931"/>
            </a:xfrm>
            <a:prstGeom prst="rect">
              <a:avLst/>
            </a:prstGeom>
            <a:noFill/>
            <a:ln>
              <a:noFill/>
            </a:ln>
          </p:spPr>
        </p:pic>
        <p:sp>
          <p:nvSpPr>
            <p:cNvPr id="3" name="Rectangle 2">
              <a:extLst>
                <a:ext uri="{FF2B5EF4-FFF2-40B4-BE49-F238E27FC236}">
                  <a16:creationId xmlns:a16="http://schemas.microsoft.com/office/drawing/2014/main" id="{D24B3F67-5666-4238-B1F2-3F28B512796F}"/>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4" name="Rectangle 3">
              <a:extLst>
                <a:ext uri="{FF2B5EF4-FFF2-40B4-BE49-F238E27FC236}">
                  <a16:creationId xmlns:a16="http://schemas.microsoft.com/office/drawing/2014/main" id="{9D12EE8A-7743-49C3-9810-53092BD39B49}"/>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5" name="Straight Connector 4"/>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Thursday, 12 May 2022</a:t>
              </a:fld>
              <a:endParaRPr lang="en-GB" dirty="0">
                <a:solidFill>
                  <a:srgbClr val="000066"/>
                </a:solidFill>
              </a:endParaRPr>
            </a:p>
          </p:txBody>
        </p:sp>
        <p:sp>
          <p:nvSpPr>
            <p:cNvPr id="7" name="TextBox 6"/>
            <p:cNvSpPr txBox="1"/>
            <p:nvPr/>
          </p:nvSpPr>
          <p:spPr>
            <a:xfrm>
              <a:off x="1257300" y="374754"/>
              <a:ext cx="6766560" cy="646331"/>
            </a:xfrm>
            <a:prstGeom prst="rect">
              <a:avLst/>
            </a:prstGeom>
            <a:noFill/>
          </p:spPr>
          <p:txBody>
            <a:bodyPr wrap="square" rtlCol="0">
              <a:spAutoFit/>
            </a:bodyPr>
            <a:lstStyle/>
            <a:p>
              <a:r>
                <a:rPr lang="en-GB" sz="3600" dirty="0">
                  <a:solidFill>
                    <a:srgbClr val="002060"/>
                  </a:solidFill>
                </a:rPr>
                <a:t>title</a:t>
              </a:r>
            </a:p>
          </p:txBody>
        </p:sp>
      </p:grpSp>
    </p:spTree>
    <p:extLst>
      <p:ext uri="{BB962C8B-B14F-4D97-AF65-F5344CB8AC3E}">
        <p14:creationId xmlns:p14="http://schemas.microsoft.com/office/powerpoint/2010/main" val="158338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96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0008" y="372563"/>
            <a:ext cx="7505466"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7A00B8E2-AAC3-4E08-AF02-5AA00AE0EB91}"/>
              </a:ext>
            </a:extLst>
          </p:cNvPr>
          <p:cNvSpPr txBox="1"/>
          <p:nvPr/>
        </p:nvSpPr>
        <p:spPr>
          <a:xfrm>
            <a:off x="1623059" y="1691640"/>
            <a:ext cx="9625837" cy="3970318"/>
          </a:xfrm>
          <a:prstGeom prst="rect">
            <a:avLst/>
          </a:prstGeom>
          <a:noFill/>
        </p:spPr>
        <p:txBody>
          <a:bodyPr wrap="square" rtlCol="0">
            <a:spAutoFit/>
          </a:bodyPr>
          <a:lstStyle/>
          <a:p>
            <a:r>
              <a:rPr lang="en-GB" sz="3600" dirty="0">
                <a:solidFill>
                  <a:schemeClr val="bg1"/>
                </a:solidFill>
              </a:rPr>
              <a:t>With a different </a:t>
            </a:r>
            <a:r>
              <a:rPr lang="en-GB" sz="3600" dirty="0">
                <a:solidFill>
                  <a:srgbClr val="FF0000"/>
                </a:solidFill>
              </a:rPr>
              <a:t>colour </a:t>
            </a:r>
            <a:r>
              <a:rPr lang="en-GB" sz="3600" dirty="0">
                <a:solidFill>
                  <a:schemeClr val="bg1"/>
                </a:solidFill>
              </a:rPr>
              <a:t>pen go back to your answer to the first questions –would you change or add anything?</a:t>
            </a:r>
          </a:p>
          <a:p>
            <a:endParaRPr lang="en-GB" sz="3600" dirty="0">
              <a:solidFill>
                <a:schemeClr val="bg1"/>
              </a:solidFill>
            </a:endParaRPr>
          </a:p>
          <a:p>
            <a:r>
              <a:rPr lang="en-GB" sz="3600" dirty="0">
                <a:solidFill>
                  <a:schemeClr val="bg1"/>
                </a:solidFill>
              </a:rPr>
              <a:t>Where do we  get ideas about how we ‘should’ look?</a:t>
            </a:r>
          </a:p>
          <a:p>
            <a:endParaRPr lang="en-GB" sz="3600" dirty="0">
              <a:solidFill>
                <a:schemeClr val="bg1"/>
              </a:solidFill>
            </a:endParaRPr>
          </a:p>
        </p:txBody>
      </p:sp>
    </p:spTree>
    <p:extLst>
      <p:ext uri="{BB962C8B-B14F-4D97-AF65-F5344CB8AC3E}">
        <p14:creationId xmlns:p14="http://schemas.microsoft.com/office/powerpoint/2010/main" val="3710447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93955"/>
            <a:ext cx="20049795" cy="8256710"/>
            <a:chOff x="-4706103" y="393955"/>
            <a:chExt cx="20049795" cy="8256710"/>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93955"/>
              <a:ext cx="11248898" cy="6620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6801" y="0"/>
            <a:ext cx="3505200" cy="369332"/>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a:off x="766258" y="22344"/>
            <a:ext cx="4168503" cy="562685"/>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Signposting </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5B601F5C-588F-490A-8A63-4185B8C83EEE}"/>
              </a:ext>
            </a:extLst>
          </p:cNvPr>
          <p:cNvSpPr/>
          <p:nvPr/>
        </p:nvSpPr>
        <p:spPr>
          <a:xfrm>
            <a:off x="1072656" y="1121754"/>
            <a:ext cx="6096000" cy="1754326"/>
          </a:xfrm>
          <a:prstGeom prst="rect">
            <a:avLst/>
          </a:prstGeom>
        </p:spPr>
        <p:txBody>
          <a:bodyPr>
            <a:spAutoFit/>
          </a:bodyPr>
          <a:lstStyle/>
          <a:p>
            <a:r>
              <a:rPr lang="en-GB" dirty="0">
                <a:solidFill>
                  <a:schemeClr val="bg1"/>
                </a:solidFill>
              </a:rPr>
              <a:t>If you want to talk to someone about today’s lesson or find out more information about this topic the following available:</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Your Tutor</a:t>
            </a:r>
          </a:p>
          <a:p>
            <a:pPr marL="285750" indent="-285750">
              <a:buFont typeface="Arial" panose="020B0604020202020204" pitchFamily="34" charset="0"/>
              <a:buChar char="•"/>
            </a:pPr>
            <a:r>
              <a:rPr lang="en-GB" dirty="0">
                <a:solidFill>
                  <a:schemeClr val="bg1"/>
                </a:solidFill>
              </a:rPr>
              <a:t>Your Head of Year</a:t>
            </a:r>
          </a:p>
          <a:p>
            <a:pPr marL="285750" indent="-285750">
              <a:buFont typeface="Arial" panose="020B0604020202020204" pitchFamily="34" charset="0"/>
              <a:buChar char="•"/>
            </a:pPr>
            <a:r>
              <a:rPr lang="en-GB" dirty="0">
                <a:solidFill>
                  <a:schemeClr val="bg1"/>
                </a:solidFill>
              </a:rPr>
              <a:t>Any of these links/numbers</a:t>
            </a:r>
          </a:p>
        </p:txBody>
      </p:sp>
      <p:grpSp>
        <p:nvGrpSpPr>
          <p:cNvPr id="11" name="Group 10">
            <a:extLst>
              <a:ext uri="{FF2B5EF4-FFF2-40B4-BE49-F238E27FC236}">
                <a16:creationId xmlns:a16="http://schemas.microsoft.com/office/drawing/2014/main" id="{8D045741-3843-42EE-A9CD-E90FAFF2DA9A}"/>
              </a:ext>
            </a:extLst>
          </p:cNvPr>
          <p:cNvGrpSpPr/>
          <p:nvPr/>
        </p:nvGrpSpPr>
        <p:grpSpPr>
          <a:xfrm>
            <a:off x="7924670" y="1942546"/>
            <a:ext cx="3324227" cy="1099056"/>
            <a:chOff x="1466849" y="4260693"/>
            <a:chExt cx="3738565" cy="1099056"/>
          </a:xfrm>
        </p:grpSpPr>
        <p:pic>
          <p:nvPicPr>
            <p:cNvPr id="9" name="Picture 8">
              <a:extLst>
                <a:ext uri="{FF2B5EF4-FFF2-40B4-BE49-F238E27FC236}">
                  <a16:creationId xmlns:a16="http://schemas.microsoft.com/office/drawing/2014/main" id="{7A7CB99F-E11D-40B4-827F-4C97B5090A19}"/>
                </a:ext>
              </a:extLst>
            </p:cNvPr>
            <p:cNvPicPr>
              <a:picLocks noChangeAspect="1"/>
            </p:cNvPicPr>
            <p:nvPr/>
          </p:nvPicPr>
          <p:blipFill>
            <a:blip r:embed="rId3"/>
            <a:stretch>
              <a:fillRect/>
            </a:stretch>
          </p:blipFill>
          <p:spPr>
            <a:xfrm>
              <a:off x="1466849" y="4483449"/>
              <a:ext cx="3738565" cy="876300"/>
            </a:xfrm>
            <a:prstGeom prst="rect">
              <a:avLst/>
            </a:prstGeom>
          </p:spPr>
        </p:pic>
        <p:pic>
          <p:nvPicPr>
            <p:cNvPr id="10" name="Picture 9">
              <a:extLst>
                <a:ext uri="{FF2B5EF4-FFF2-40B4-BE49-F238E27FC236}">
                  <a16:creationId xmlns:a16="http://schemas.microsoft.com/office/drawing/2014/main" id="{B6FF5381-6B1F-489D-99A1-12E9CDFA1B33}"/>
                </a:ext>
              </a:extLst>
            </p:cNvPr>
            <p:cNvPicPr>
              <a:picLocks noChangeAspect="1"/>
            </p:cNvPicPr>
            <p:nvPr/>
          </p:nvPicPr>
          <p:blipFill>
            <a:blip r:embed="rId4"/>
            <a:stretch>
              <a:fillRect/>
            </a:stretch>
          </p:blipFill>
          <p:spPr>
            <a:xfrm>
              <a:off x="3567114" y="4260693"/>
              <a:ext cx="1638300" cy="295275"/>
            </a:xfrm>
            <a:prstGeom prst="rect">
              <a:avLst/>
            </a:prstGeom>
          </p:spPr>
        </p:pic>
      </p:grpSp>
      <p:grpSp>
        <p:nvGrpSpPr>
          <p:cNvPr id="20" name="Group 19">
            <a:extLst>
              <a:ext uri="{FF2B5EF4-FFF2-40B4-BE49-F238E27FC236}">
                <a16:creationId xmlns:a16="http://schemas.microsoft.com/office/drawing/2014/main" id="{EE1456D4-D24A-45EA-B14C-C548B9DEE87F}"/>
              </a:ext>
            </a:extLst>
          </p:cNvPr>
          <p:cNvGrpSpPr/>
          <p:nvPr/>
        </p:nvGrpSpPr>
        <p:grpSpPr>
          <a:xfrm>
            <a:off x="5633424" y="3814875"/>
            <a:ext cx="2700196" cy="1998346"/>
            <a:chOff x="9127274" y="3821855"/>
            <a:chExt cx="2700196" cy="1998346"/>
          </a:xfrm>
        </p:grpSpPr>
        <p:pic>
          <p:nvPicPr>
            <p:cNvPr id="16" name="Picture 15">
              <a:extLst>
                <a:ext uri="{FF2B5EF4-FFF2-40B4-BE49-F238E27FC236}">
                  <a16:creationId xmlns:a16="http://schemas.microsoft.com/office/drawing/2014/main" id="{2C58D622-AA59-4695-B9BA-B07FB6EAB968}"/>
                </a:ext>
              </a:extLst>
            </p:cNvPr>
            <p:cNvPicPr>
              <a:picLocks noChangeAspect="1"/>
            </p:cNvPicPr>
            <p:nvPr/>
          </p:nvPicPr>
          <p:blipFill>
            <a:blip r:embed="rId5"/>
            <a:stretch>
              <a:fillRect/>
            </a:stretch>
          </p:blipFill>
          <p:spPr>
            <a:xfrm>
              <a:off x="9519143" y="3821855"/>
              <a:ext cx="1647825" cy="504825"/>
            </a:xfrm>
            <a:prstGeom prst="rect">
              <a:avLst/>
            </a:prstGeom>
          </p:spPr>
        </p:pic>
        <p:pic>
          <p:nvPicPr>
            <p:cNvPr id="17" name="Picture 16">
              <a:extLst>
                <a:ext uri="{FF2B5EF4-FFF2-40B4-BE49-F238E27FC236}">
                  <a16:creationId xmlns:a16="http://schemas.microsoft.com/office/drawing/2014/main" id="{E3B340D6-BAA0-41AB-9C63-D5324C98EC3E}"/>
                </a:ext>
              </a:extLst>
            </p:cNvPr>
            <p:cNvPicPr>
              <a:picLocks noChangeAspect="1"/>
            </p:cNvPicPr>
            <p:nvPr/>
          </p:nvPicPr>
          <p:blipFill>
            <a:blip r:embed="rId6"/>
            <a:stretch>
              <a:fillRect/>
            </a:stretch>
          </p:blipFill>
          <p:spPr>
            <a:xfrm>
              <a:off x="9127274" y="4396062"/>
              <a:ext cx="2700196" cy="771525"/>
            </a:xfrm>
            <a:prstGeom prst="rect">
              <a:avLst/>
            </a:prstGeom>
          </p:spPr>
        </p:pic>
        <p:pic>
          <p:nvPicPr>
            <p:cNvPr id="18" name="Picture 17">
              <a:extLst>
                <a:ext uri="{FF2B5EF4-FFF2-40B4-BE49-F238E27FC236}">
                  <a16:creationId xmlns:a16="http://schemas.microsoft.com/office/drawing/2014/main" id="{2CA385FF-B22A-4658-A860-B3F8726AAF1E}"/>
                </a:ext>
              </a:extLst>
            </p:cNvPr>
            <p:cNvPicPr>
              <a:picLocks noChangeAspect="1"/>
            </p:cNvPicPr>
            <p:nvPr/>
          </p:nvPicPr>
          <p:blipFill>
            <a:blip r:embed="rId7"/>
            <a:stretch>
              <a:fillRect/>
            </a:stretch>
          </p:blipFill>
          <p:spPr>
            <a:xfrm>
              <a:off x="9705847" y="5467776"/>
              <a:ext cx="1543050" cy="352425"/>
            </a:xfrm>
            <a:prstGeom prst="rect">
              <a:avLst/>
            </a:prstGeom>
          </p:spPr>
        </p:pic>
        <p:sp>
          <p:nvSpPr>
            <p:cNvPr id="19" name="TextBox 18">
              <a:extLst>
                <a:ext uri="{FF2B5EF4-FFF2-40B4-BE49-F238E27FC236}">
                  <a16:creationId xmlns:a16="http://schemas.microsoft.com/office/drawing/2014/main" id="{97DCE5FC-D5F7-4F62-AA0A-14439814A946}"/>
                </a:ext>
              </a:extLst>
            </p:cNvPr>
            <p:cNvSpPr txBox="1"/>
            <p:nvPr/>
          </p:nvSpPr>
          <p:spPr>
            <a:xfrm>
              <a:off x="9729851" y="5153084"/>
              <a:ext cx="1990597" cy="369332"/>
            </a:xfrm>
            <a:prstGeom prst="rect">
              <a:avLst/>
            </a:prstGeom>
            <a:noFill/>
          </p:spPr>
          <p:txBody>
            <a:bodyPr wrap="square" rtlCol="0">
              <a:spAutoFit/>
            </a:bodyPr>
            <a:lstStyle/>
            <a:p>
              <a:r>
                <a:rPr lang="en-GB" dirty="0">
                  <a:solidFill>
                    <a:schemeClr val="bg1"/>
                  </a:solidFill>
                </a:rPr>
                <a:t>Under 18yrs</a:t>
              </a:r>
            </a:p>
          </p:txBody>
        </p:sp>
      </p:grpSp>
      <p:grpSp>
        <p:nvGrpSpPr>
          <p:cNvPr id="27" name="Group 26">
            <a:extLst>
              <a:ext uri="{FF2B5EF4-FFF2-40B4-BE49-F238E27FC236}">
                <a16:creationId xmlns:a16="http://schemas.microsoft.com/office/drawing/2014/main" id="{50A276D5-C443-4914-B00E-2FFAD34E8142}"/>
              </a:ext>
            </a:extLst>
          </p:cNvPr>
          <p:cNvGrpSpPr/>
          <p:nvPr/>
        </p:nvGrpSpPr>
        <p:grpSpPr>
          <a:xfrm>
            <a:off x="1002479" y="3411046"/>
            <a:ext cx="2482070" cy="1969018"/>
            <a:chOff x="4014789" y="2789934"/>
            <a:chExt cx="2482070" cy="1969018"/>
          </a:xfrm>
        </p:grpSpPr>
        <p:pic>
          <p:nvPicPr>
            <p:cNvPr id="24" name="Picture 23">
              <a:extLst>
                <a:ext uri="{FF2B5EF4-FFF2-40B4-BE49-F238E27FC236}">
                  <a16:creationId xmlns:a16="http://schemas.microsoft.com/office/drawing/2014/main" id="{D2B8EB17-9425-4700-9FB0-9AB1E4DAE4D8}"/>
                </a:ext>
              </a:extLst>
            </p:cNvPr>
            <p:cNvPicPr>
              <a:picLocks noChangeAspect="1"/>
            </p:cNvPicPr>
            <p:nvPr/>
          </p:nvPicPr>
          <p:blipFill>
            <a:blip r:embed="rId8"/>
            <a:stretch>
              <a:fillRect/>
            </a:stretch>
          </p:blipFill>
          <p:spPr>
            <a:xfrm>
              <a:off x="4193094" y="2789934"/>
              <a:ext cx="2028825" cy="561975"/>
            </a:xfrm>
            <a:prstGeom prst="rect">
              <a:avLst/>
            </a:prstGeom>
          </p:spPr>
        </p:pic>
        <p:sp>
          <p:nvSpPr>
            <p:cNvPr id="25" name="Rectangle 24">
              <a:extLst>
                <a:ext uri="{FF2B5EF4-FFF2-40B4-BE49-F238E27FC236}">
                  <a16:creationId xmlns:a16="http://schemas.microsoft.com/office/drawing/2014/main" id="{B40F3F06-217E-415D-A337-3AEBDD76C7E5}"/>
                </a:ext>
              </a:extLst>
            </p:cNvPr>
            <p:cNvSpPr/>
            <p:nvPr/>
          </p:nvSpPr>
          <p:spPr>
            <a:xfrm>
              <a:off x="4014789" y="3315927"/>
              <a:ext cx="2482070" cy="646331"/>
            </a:xfrm>
            <a:prstGeom prst="rect">
              <a:avLst/>
            </a:prstGeom>
          </p:spPr>
          <p:txBody>
            <a:bodyPr wrap="square">
              <a:spAutoFit/>
            </a:bodyPr>
            <a:lstStyle/>
            <a:p>
              <a:r>
                <a:rPr lang="en-GB" dirty="0">
                  <a:solidFill>
                    <a:schemeClr val="bg1"/>
                  </a:solidFill>
                  <a:hlinkClick r:id="rId9">
                    <a:extLst>
                      <a:ext uri="{A12FA001-AC4F-418D-AE19-62706E023703}">
                        <ahyp:hlinkClr xmlns:ahyp="http://schemas.microsoft.com/office/drawing/2018/hyperlinkcolor" val="tx"/>
                      </a:ext>
                    </a:extLst>
                  </a:hlinkClick>
                </a:rPr>
                <a:t>https://www.samaritans.org/about-samaritans/</a:t>
              </a:r>
              <a:r>
                <a:rPr lang="en-GB" dirty="0">
                  <a:solidFill>
                    <a:schemeClr val="bg1"/>
                  </a:solidFill>
                </a:rPr>
                <a:t> </a:t>
              </a:r>
            </a:p>
          </p:txBody>
        </p:sp>
        <p:pic>
          <p:nvPicPr>
            <p:cNvPr id="26" name="Picture 25">
              <a:extLst>
                <a:ext uri="{FF2B5EF4-FFF2-40B4-BE49-F238E27FC236}">
                  <a16:creationId xmlns:a16="http://schemas.microsoft.com/office/drawing/2014/main" id="{3A872A49-134F-4E26-B8E1-3D3AE4D76970}"/>
                </a:ext>
              </a:extLst>
            </p:cNvPr>
            <p:cNvPicPr>
              <a:picLocks noChangeAspect="1"/>
            </p:cNvPicPr>
            <p:nvPr/>
          </p:nvPicPr>
          <p:blipFill>
            <a:blip r:embed="rId10"/>
            <a:stretch>
              <a:fillRect/>
            </a:stretch>
          </p:blipFill>
          <p:spPr>
            <a:xfrm>
              <a:off x="4164462" y="3972468"/>
              <a:ext cx="2152650" cy="786484"/>
            </a:xfrm>
            <a:prstGeom prst="rect">
              <a:avLst/>
            </a:prstGeom>
          </p:spPr>
        </p:pic>
      </p:grpSp>
      <p:grpSp>
        <p:nvGrpSpPr>
          <p:cNvPr id="30" name="Group 29">
            <a:extLst>
              <a:ext uri="{FF2B5EF4-FFF2-40B4-BE49-F238E27FC236}">
                <a16:creationId xmlns:a16="http://schemas.microsoft.com/office/drawing/2014/main" id="{10BC9E28-D78B-47DF-8E49-F86ABDF0497E}"/>
              </a:ext>
            </a:extLst>
          </p:cNvPr>
          <p:cNvGrpSpPr/>
          <p:nvPr/>
        </p:nvGrpSpPr>
        <p:grpSpPr>
          <a:xfrm>
            <a:off x="3662854" y="3104225"/>
            <a:ext cx="1970570" cy="1446524"/>
            <a:chOff x="5976948" y="4142789"/>
            <a:chExt cx="1970570" cy="1446524"/>
          </a:xfrm>
        </p:grpSpPr>
        <p:pic>
          <p:nvPicPr>
            <p:cNvPr id="28" name="Picture 27">
              <a:extLst>
                <a:ext uri="{FF2B5EF4-FFF2-40B4-BE49-F238E27FC236}">
                  <a16:creationId xmlns:a16="http://schemas.microsoft.com/office/drawing/2014/main" id="{4827CA34-BD84-4923-93FA-1C1F84E11D55}"/>
                </a:ext>
              </a:extLst>
            </p:cNvPr>
            <p:cNvPicPr>
              <a:picLocks noChangeAspect="1"/>
            </p:cNvPicPr>
            <p:nvPr/>
          </p:nvPicPr>
          <p:blipFill>
            <a:blip r:embed="rId11"/>
            <a:stretch>
              <a:fillRect/>
            </a:stretch>
          </p:blipFill>
          <p:spPr>
            <a:xfrm>
              <a:off x="6151251" y="4477989"/>
              <a:ext cx="1647825" cy="1111324"/>
            </a:xfrm>
            <a:prstGeom prst="rect">
              <a:avLst/>
            </a:prstGeom>
          </p:spPr>
        </p:pic>
        <p:pic>
          <p:nvPicPr>
            <p:cNvPr id="29" name="Picture 28">
              <a:extLst>
                <a:ext uri="{FF2B5EF4-FFF2-40B4-BE49-F238E27FC236}">
                  <a16:creationId xmlns:a16="http://schemas.microsoft.com/office/drawing/2014/main" id="{0F1AC4A2-8263-4B27-B5E7-98DEC5F92112}"/>
                </a:ext>
              </a:extLst>
            </p:cNvPr>
            <p:cNvPicPr>
              <a:picLocks noChangeAspect="1"/>
            </p:cNvPicPr>
            <p:nvPr/>
          </p:nvPicPr>
          <p:blipFill>
            <a:blip r:embed="rId12"/>
            <a:stretch>
              <a:fillRect/>
            </a:stretch>
          </p:blipFill>
          <p:spPr>
            <a:xfrm>
              <a:off x="5976948" y="4142789"/>
              <a:ext cx="1970570" cy="335200"/>
            </a:xfrm>
            <a:prstGeom prst="rect">
              <a:avLst/>
            </a:prstGeom>
          </p:spPr>
        </p:pic>
      </p:grpSp>
      <p:grpSp>
        <p:nvGrpSpPr>
          <p:cNvPr id="34" name="Group 33">
            <a:extLst>
              <a:ext uri="{FF2B5EF4-FFF2-40B4-BE49-F238E27FC236}">
                <a16:creationId xmlns:a16="http://schemas.microsoft.com/office/drawing/2014/main" id="{E710EB07-9DD9-49E7-BA12-83717E21D8A4}"/>
              </a:ext>
            </a:extLst>
          </p:cNvPr>
          <p:cNvGrpSpPr/>
          <p:nvPr/>
        </p:nvGrpSpPr>
        <p:grpSpPr>
          <a:xfrm>
            <a:off x="9383163" y="4007003"/>
            <a:ext cx="2588850" cy="1081674"/>
            <a:chOff x="8658229" y="2656717"/>
            <a:chExt cx="2588850" cy="1081674"/>
          </a:xfrm>
        </p:grpSpPr>
        <p:pic>
          <p:nvPicPr>
            <p:cNvPr id="32" name="Picture 31">
              <a:extLst>
                <a:ext uri="{FF2B5EF4-FFF2-40B4-BE49-F238E27FC236}">
                  <a16:creationId xmlns:a16="http://schemas.microsoft.com/office/drawing/2014/main" id="{30ECC83F-519E-4889-99F1-C923D85F78F5}"/>
                </a:ext>
              </a:extLst>
            </p:cNvPr>
            <p:cNvPicPr>
              <a:picLocks noChangeAspect="1"/>
            </p:cNvPicPr>
            <p:nvPr/>
          </p:nvPicPr>
          <p:blipFill>
            <a:blip r:embed="rId13"/>
            <a:stretch>
              <a:fillRect/>
            </a:stretch>
          </p:blipFill>
          <p:spPr>
            <a:xfrm>
              <a:off x="9050207" y="2656717"/>
              <a:ext cx="1676400" cy="714375"/>
            </a:xfrm>
            <a:prstGeom prst="rect">
              <a:avLst/>
            </a:prstGeom>
          </p:spPr>
        </p:pic>
        <p:sp>
          <p:nvSpPr>
            <p:cNvPr id="33" name="Rectangle 32">
              <a:extLst>
                <a:ext uri="{FF2B5EF4-FFF2-40B4-BE49-F238E27FC236}">
                  <a16:creationId xmlns:a16="http://schemas.microsoft.com/office/drawing/2014/main" id="{3659CFF8-385C-45BA-A7CD-2582667DAA39}"/>
                </a:ext>
              </a:extLst>
            </p:cNvPr>
            <p:cNvSpPr/>
            <p:nvPr/>
          </p:nvSpPr>
          <p:spPr>
            <a:xfrm>
              <a:off x="8658229" y="3369059"/>
              <a:ext cx="2588850" cy="369332"/>
            </a:xfrm>
            <a:prstGeom prst="rect">
              <a:avLst/>
            </a:prstGeom>
          </p:spPr>
          <p:txBody>
            <a:bodyPr wrap="none">
              <a:spAutoFit/>
            </a:bodyPr>
            <a:lstStyle/>
            <a:p>
              <a:r>
                <a:rPr lang="en-GB" dirty="0">
                  <a:solidFill>
                    <a:schemeClr val="bg1"/>
                  </a:solidFill>
                  <a:hlinkClick r:id="rId14">
                    <a:extLst>
                      <a:ext uri="{A12FA001-AC4F-418D-AE19-62706E023703}">
                        <ahyp:hlinkClr xmlns:ahyp="http://schemas.microsoft.com/office/drawing/2018/hyperlinkcolor" val="tx"/>
                      </a:ext>
                    </a:extLst>
                  </a:hlinkClick>
                </a:rPr>
                <a:t>https://www.kooth.com/</a:t>
              </a:r>
              <a:r>
                <a:rPr lang="en-GB" dirty="0">
                  <a:solidFill>
                    <a:schemeClr val="bg1"/>
                  </a:solidFill>
                </a:rPr>
                <a:t> </a:t>
              </a:r>
            </a:p>
          </p:txBody>
        </p:sp>
      </p:grpSp>
    </p:spTree>
    <p:extLst>
      <p:ext uri="{BB962C8B-B14F-4D97-AF65-F5344CB8AC3E}">
        <p14:creationId xmlns:p14="http://schemas.microsoft.com/office/powerpoint/2010/main" val="1543419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74754"/>
            <a:ext cx="20049795" cy="8275911"/>
            <a:chOff x="-4706103" y="374754"/>
            <a:chExt cx="20049795" cy="8275911"/>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74754"/>
              <a:ext cx="11248898" cy="62537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8177" y="0"/>
            <a:ext cx="3503823"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846970" y="-5653"/>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pPr>
            <a:r>
              <a:rPr lang="en-US" sz="4000" dirty="0">
                <a:solidFill>
                  <a:schemeClr val="lt1"/>
                </a:solidFill>
                <a:latin typeface="+mn-lt"/>
                <a:ea typeface="Century Gothic"/>
                <a:cs typeface="Century Gothic"/>
                <a:sym typeface="Century Gothic"/>
              </a:rPr>
              <a:t>Signposting </a:t>
            </a:r>
            <a:r>
              <a:rPr lang="en-GB" sz="2800" dirty="0">
                <a:solidFill>
                  <a:schemeClr val="bg1"/>
                </a:solidFill>
                <a:latin typeface="MindMeridian-Display"/>
              </a:rPr>
              <a:t>Useful contacts – for young people</a:t>
            </a:r>
          </a:p>
          <a:p>
            <a:pPr>
              <a:spcBef>
                <a:spcPts val="0"/>
              </a:spcBef>
              <a:buClr>
                <a:schemeClr val="lt1"/>
              </a:buClr>
              <a:buSzPts val="4800"/>
              <a:buFont typeface="Century Gothic"/>
              <a:buNone/>
            </a:pPr>
            <a:endParaRPr lang="en-US" sz="4000" b="1" dirty="0">
              <a:solidFill>
                <a:schemeClr val="lt1"/>
              </a:solidFill>
              <a:latin typeface="Century Gothic"/>
              <a:ea typeface="Century Gothic"/>
              <a:cs typeface="Century Gothic"/>
              <a:sym typeface="Century Gothic"/>
            </a:endParaRPr>
          </a:p>
        </p:txBody>
      </p:sp>
      <p:sp>
        <p:nvSpPr>
          <p:cNvPr id="22" name="Rectangle 21">
            <a:extLst>
              <a:ext uri="{FF2B5EF4-FFF2-40B4-BE49-F238E27FC236}">
                <a16:creationId xmlns:a16="http://schemas.microsoft.com/office/drawing/2014/main" id="{8FD3A3F4-2FA5-49F2-B71F-A1D741915E6E}"/>
              </a:ext>
            </a:extLst>
          </p:cNvPr>
          <p:cNvSpPr/>
          <p:nvPr/>
        </p:nvSpPr>
        <p:spPr>
          <a:xfrm>
            <a:off x="1152590" y="1443550"/>
            <a:ext cx="5505386" cy="3693319"/>
          </a:xfrm>
          <a:prstGeom prst="rect">
            <a:avLst/>
          </a:prstGeom>
        </p:spPr>
        <p:txBody>
          <a:bodyPr wrap="square">
            <a:spAutoFit/>
          </a:bodyPr>
          <a:lstStyle/>
          <a:p>
            <a:r>
              <a:rPr lang="en-GB" dirty="0">
                <a:solidFill>
                  <a:schemeClr val="bg1"/>
                </a:solidFill>
                <a:latin typeface="MindMeridian-Regular"/>
              </a:rPr>
              <a:t>Details of places you can go if you're a young person looking for support or information. </a:t>
            </a:r>
            <a:r>
              <a:rPr lang="en-GB" dirty="0">
                <a:solidFill>
                  <a:schemeClr val="bg1"/>
                </a:solidFill>
                <a:latin typeface="MindMeridian-Display"/>
              </a:rPr>
              <a:t>Useful contacts </a:t>
            </a:r>
          </a:p>
          <a:p>
            <a:r>
              <a:rPr lang="en-GB" b="1" u="sng" dirty="0">
                <a:solidFill>
                  <a:schemeClr val="bg1"/>
                </a:solidFill>
                <a:latin typeface="MindMeridian-Display"/>
              </a:rPr>
              <a:t>Action for Children</a:t>
            </a:r>
          </a:p>
          <a:p>
            <a:r>
              <a:rPr lang="en-GB" u="sng" dirty="0">
                <a:solidFill>
                  <a:srgbClr val="1300C1"/>
                </a:solidFill>
                <a:latin typeface="MindMeridian-Regular"/>
                <a:hlinkClick r:id="rId3"/>
              </a:rPr>
              <a:t>actionforchildren.org.uk</a:t>
            </a:r>
            <a:br>
              <a:rPr lang="en-GB" dirty="0">
                <a:solidFill>
                  <a:srgbClr val="555555"/>
                </a:solidFill>
                <a:latin typeface="MindMeridian-Regular"/>
              </a:rPr>
            </a:br>
            <a:r>
              <a:rPr lang="en-GB" dirty="0">
                <a:solidFill>
                  <a:schemeClr val="bg1"/>
                </a:solidFill>
                <a:latin typeface="MindMeridian-Regular"/>
              </a:rPr>
              <a:t>Charity supporting children, young people and their families across England.</a:t>
            </a:r>
          </a:p>
          <a:p>
            <a:endParaRPr lang="en-GB" b="1" u="sng" dirty="0">
              <a:solidFill>
                <a:schemeClr val="bg1"/>
              </a:solidFill>
              <a:latin typeface="MindMeridian-Display"/>
            </a:endParaRPr>
          </a:p>
          <a:p>
            <a:r>
              <a:rPr lang="en-GB" b="1" u="sng" dirty="0">
                <a:solidFill>
                  <a:schemeClr val="bg1"/>
                </a:solidFill>
                <a:latin typeface="MindMeridian-Display"/>
              </a:rPr>
              <a:t>Anxiety UK</a:t>
            </a:r>
          </a:p>
          <a:p>
            <a:r>
              <a:rPr lang="en-GB" u="sng" dirty="0">
                <a:solidFill>
                  <a:srgbClr val="1300C1"/>
                </a:solidFill>
                <a:latin typeface="MindMeridian-Regular"/>
                <a:hlinkClick r:id="rId4"/>
              </a:rPr>
              <a:t>03444 775 774</a:t>
            </a:r>
            <a:r>
              <a:rPr lang="en-GB" dirty="0">
                <a:solidFill>
                  <a:srgbClr val="555555"/>
                </a:solidFill>
                <a:latin typeface="MindMeridian-Regular"/>
              </a:rPr>
              <a:t> </a:t>
            </a:r>
            <a:r>
              <a:rPr lang="en-GB" dirty="0">
                <a:solidFill>
                  <a:schemeClr val="bg1"/>
                </a:solidFill>
                <a:latin typeface="MindMeridian-Regular"/>
              </a:rPr>
              <a:t>(helpline) </a:t>
            </a:r>
            <a:br>
              <a:rPr lang="en-GB" dirty="0">
                <a:solidFill>
                  <a:srgbClr val="555555"/>
                </a:solidFill>
                <a:latin typeface="MindMeridian-Regular"/>
              </a:rPr>
            </a:br>
            <a:r>
              <a:rPr lang="en-GB" u="sng" dirty="0">
                <a:solidFill>
                  <a:srgbClr val="1300C1"/>
                </a:solidFill>
                <a:latin typeface="MindMeridian-Regular"/>
                <a:hlinkClick r:id="rId5"/>
              </a:rPr>
              <a:t>07537 416 905</a:t>
            </a:r>
            <a:r>
              <a:rPr lang="en-GB" dirty="0">
                <a:solidFill>
                  <a:srgbClr val="555555"/>
                </a:solidFill>
                <a:latin typeface="MindMeridian-Regular"/>
              </a:rPr>
              <a:t> </a:t>
            </a:r>
            <a:r>
              <a:rPr lang="en-GB" dirty="0">
                <a:solidFill>
                  <a:schemeClr val="bg1"/>
                </a:solidFill>
                <a:latin typeface="MindMeridian-Regular"/>
              </a:rPr>
              <a:t>(text)</a:t>
            </a:r>
            <a:br>
              <a:rPr lang="en-GB" dirty="0">
                <a:solidFill>
                  <a:srgbClr val="555555"/>
                </a:solidFill>
                <a:latin typeface="MindMeridian-Regular"/>
              </a:rPr>
            </a:br>
            <a:r>
              <a:rPr lang="en-GB" u="sng" dirty="0">
                <a:solidFill>
                  <a:srgbClr val="1300C1"/>
                </a:solidFill>
                <a:latin typeface="MindMeridian-Regular"/>
                <a:hlinkClick r:id="rId6"/>
              </a:rPr>
              <a:t>anxietyuk.org.uk</a:t>
            </a:r>
            <a:br>
              <a:rPr lang="en-GB" dirty="0">
                <a:solidFill>
                  <a:srgbClr val="555555"/>
                </a:solidFill>
                <a:latin typeface="MindMeridian-Regular"/>
              </a:rPr>
            </a:br>
            <a:r>
              <a:rPr lang="en-GB" dirty="0">
                <a:solidFill>
                  <a:schemeClr val="bg1"/>
                </a:solidFill>
                <a:latin typeface="MindMeridian-Regular"/>
              </a:rPr>
              <a:t>Advice and support for people living with anxiety.</a:t>
            </a:r>
          </a:p>
          <a:p>
            <a:endParaRPr lang="en-GB" b="1" u="sng" dirty="0">
              <a:solidFill>
                <a:schemeClr val="bg1"/>
              </a:solidFill>
              <a:latin typeface="MindMeridian-Display"/>
            </a:endParaRPr>
          </a:p>
        </p:txBody>
      </p:sp>
      <p:sp>
        <p:nvSpPr>
          <p:cNvPr id="25" name="Rectangle 24">
            <a:extLst>
              <a:ext uri="{FF2B5EF4-FFF2-40B4-BE49-F238E27FC236}">
                <a16:creationId xmlns:a16="http://schemas.microsoft.com/office/drawing/2014/main" id="{6C19E1C2-59D5-46D0-90D3-543F81415EEC}"/>
              </a:ext>
            </a:extLst>
          </p:cNvPr>
          <p:cNvSpPr/>
          <p:nvPr/>
        </p:nvSpPr>
        <p:spPr>
          <a:xfrm>
            <a:off x="7020208" y="1142037"/>
            <a:ext cx="5295900" cy="4524315"/>
          </a:xfrm>
          <a:prstGeom prst="rect">
            <a:avLst/>
          </a:prstGeom>
        </p:spPr>
        <p:txBody>
          <a:bodyPr wrap="square">
            <a:spAutoFit/>
          </a:bodyPr>
          <a:lstStyle/>
          <a:p>
            <a:r>
              <a:rPr lang="en-GB" b="1" u="sng" dirty="0">
                <a:solidFill>
                  <a:schemeClr val="bg1"/>
                </a:solidFill>
                <a:latin typeface="MindMeridian-Display"/>
              </a:rPr>
              <a:t>Beat</a:t>
            </a:r>
          </a:p>
          <a:p>
            <a:r>
              <a:rPr lang="en-GB" u="sng" dirty="0">
                <a:solidFill>
                  <a:srgbClr val="1300C1"/>
                </a:solidFill>
                <a:latin typeface="MindMeridian-Regular"/>
                <a:hlinkClick r:id="rId7"/>
              </a:rPr>
              <a:t>0808 801 0711</a:t>
            </a:r>
            <a:r>
              <a:rPr lang="en-GB" dirty="0">
                <a:solidFill>
                  <a:srgbClr val="555555"/>
                </a:solidFill>
                <a:latin typeface="MindMeridian-Regular"/>
              </a:rPr>
              <a:t> (</a:t>
            </a:r>
            <a:r>
              <a:rPr lang="en-GB" dirty="0" err="1">
                <a:solidFill>
                  <a:schemeClr val="bg1"/>
                </a:solidFill>
                <a:latin typeface="MindMeridian-Regular"/>
              </a:rPr>
              <a:t>youthline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8"/>
              </a:rPr>
              <a:t>0808 801 0811</a:t>
            </a:r>
            <a:r>
              <a:rPr lang="en-GB" dirty="0">
                <a:solidFill>
                  <a:srgbClr val="555555"/>
                </a:solidFill>
                <a:latin typeface="MindMeridian-Regular"/>
              </a:rPr>
              <a:t> (</a:t>
            </a:r>
            <a:r>
              <a:rPr lang="en-GB" dirty="0" err="1">
                <a:solidFill>
                  <a:schemeClr val="bg1"/>
                </a:solidFill>
                <a:latin typeface="MindMeridian-Regular"/>
              </a:rPr>
              <a:t>studentline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9"/>
              </a:rPr>
              <a:t>beateatingdisorders.co.uk</a:t>
            </a:r>
            <a:br>
              <a:rPr lang="en-GB" dirty="0">
                <a:solidFill>
                  <a:srgbClr val="555555"/>
                </a:solidFill>
                <a:latin typeface="MindMeridian-Regular"/>
              </a:rPr>
            </a:br>
            <a:r>
              <a:rPr lang="en-GB" dirty="0">
                <a:solidFill>
                  <a:schemeClr val="bg1"/>
                </a:solidFill>
                <a:latin typeface="MindMeridian-Regular"/>
              </a:rPr>
              <a:t>Under 18s helpline, webchat and online support groups for people with eating disorders, such as anorexia and bulimia.</a:t>
            </a:r>
          </a:p>
          <a:p>
            <a:endParaRPr lang="en-GB" b="1" u="sng" dirty="0">
              <a:solidFill>
                <a:schemeClr val="bg1"/>
              </a:solidFill>
              <a:latin typeface="MindMeridian-Display"/>
            </a:endParaRPr>
          </a:p>
          <a:p>
            <a:r>
              <a:rPr lang="en-GB" b="1" u="sng" dirty="0">
                <a:solidFill>
                  <a:schemeClr val="bg1"/>
                </a:solidFill>
                <a:latin typeface="MindMeridian-Display"/>
              </a:rPr>
              <a:t>Campaign Against Living Miserably (CALM)</a:t>
            </a:r>
          </a:p>
          <a:p>
            <a:r>
              <a:rPr lang="en-GB" u="sng" dirty="0">
                <a:solidFill>
                  <a:srgbClr val="1300C1"/>
                </a:solidFill>
                <a:latin typeface="MindMeridian-Regular"/>
                <a:hlinkClick r:id="rId10"/>
              </a:rPr>
              <a:t>0800 58 58 58</a:t>
            </a:r>
            <a:br>
              <a:rPr lang="en-GB" dirty="0">
                <a:solidFill>
                  <a:srgbClr val="555555"/>
                </a:solidFill>
                <a:latin typeface="MindMeridian-Regular"/>
              </a:rPr>
            </a:br>
            <a:r>
              <a:rPr lang="en-GB" u="sng" dirty="0">
                <a:solidFill>
                  <a:srgbClr val="1300C1"/>
                </a:solidFill>
                <a:latin typeface="MindMeridian-Regular"/>
                <a:hlinkClick r:id="rId11"/>
              </a:rPr>
              <a:t>thecalmzone.net</a:t>
            </a:r>
            <a:br>
              <a:rPr lang="en-GB" dirty="0">
                <a:solidFill>
                  <a:srgbClr val="555555"/>
                </a:solidFill>
                <a:latin typeface="MindMeridian-Regular"/>
              </a:rPr>
            </a:br>
            <a:r>
              <a:rPr lang="en-GB" dirty="0">
                <a:solidFill>
                  <a:schemeClr val="bg1"/>
                </a:solidFill>
                <a:latin typeface="MindMeridian-Regular"/>
              </a:rPr>
              <a:t>Provides listening services, information and support for anyone who needs to talk, including a web chat.</a:t>
            </a:r>
          </a:p>
          <a:p>
            <a:endParaRPr lang="en-GB" b="1" u="sng" dirty="0">
              <a:solidFill>
                <a:schemeClr val="bg1"/>
              </a:solidFill>
              <a:latin typeface="MindMeridian-Display"/>
            </a:endParaRPr>
          </a:p>
          <a:p>
            <a:r>
              <a:rPr lang="en-GB" b="1" u="sng" dirty="0">
                <a:solidFill>
                  <a:schemeClr val="bg1"/>
                </a:solidFill>
                <a:latin typeface="MindMeridian-Display"/>
              </a:rPr>
              <a:t>Centrepoint</a:t>
            </a:r>
          </a:p>
          <a:p>
            <a:r>
              <a:rPr lang="en-GB" u="sng" dirty="0">
                <a:solidFill>
                  <a:srgbClr val="1300C1"/>
                </a:solidFill>
                <a:latin typeface="MindMeridian-Regular"/>
                <a:hlinkClick r:id="rId12"/>
              </a:rPr>
              <a:t>0808 800 0661</a:t>
            </a:r>
            <a:endParaRPr lang="en-GB" dirty="0">
              <a:solidFill>
                <a:srgbClr val="555555"/>
              </a:solidFill>
              <a:latin typeface="MindMeridian-Regular"/>
            </a:endParaRPr>
          </a:p>
        </p:txBody>
      </p:sp>
    </p:spTree>
    <p:extLst>
      <p:ext uri="{BB962C8B-B14F-4D97-AF65-F5344CB8AC3E}">
        <p14:creationId xmlns:p14="http://schemas.microsoft.com/office/powerpoint/2010/main" val="30731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1446550"/>
          </a:xfrm>
          <a:prstGeom prst="rect">
            <a:avLst/>
          </a:prstGeom>
          <a:noFill/>
        </p:spPr>
        <p:txBody>
          <a:bodyPr wrap="square" rtlCol="0">
            <a:spAutoFit/>
          </a:bodyPr>
          <a:lstStyle/>
          <a:p>
            <a:r>
              <a:rPr lang="en-GB" sz="8800" b="1" dirty="0">
                <a:solidFill>
                  <a:srgbClr val="FFC000"/>
                </a:solidFill>
              </a:rPr>
              <a:t>Relationships</a:t>
            </a:r>
            <a:r>
              <a:rPr lang="en-GB" sz="7200" b="1" dirty="0">
                <a:solidFill>
                  <a:srgbClr val="92D050"/>
                </a:solidFill>
              </a:rPr>
              <a:t> </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Tree>
    <p:extLst>
      <p:ext uri="{BB962C8B-B14F-4D97-AF65-F5344CB8AC3E}">
        <p14:creationId xmlns:p14="http://schemas.microsoft.com/office/powerpoint/2010/main" val="1185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665160"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7FFB9DA3-7CA8-433A-B635-C13C3234D44F}"/>
              </a:ext>
            </a:extLst>
          </p:cNvPr>
          <p:cNvSpPr txBox="1">
            <a:spLocks/>
          </p:cNvSpPr>
          <p:nvPr/>
        </p:nvSpPr>
        <p:spPr>
          <a:xfrm>
            <a:off x="902160" y="1409051"/>
            <a:ext cx="10515600" cy="1325563"/>
          </a:xfrm>
          <a:prstGeom prst="rect">
            <a:avLst/>
          </a:prstGeom>
        </p:spPr>
        <p:txBody>
          <a:bodyPr/>
          <a:lst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a:lstStyle>
          <a:p>
            <a:pPr algn="ctr"/>
            <a:r>
              <a:rPr lang="en-GB" dirty="0">
                <a:solidFill>
                  <a:schemeClr val="bg1"/>
                </a:solidFill>
                <a:latin typeface="Arial" panose="020B0604020202020204" pitchFamily="34" charset="0"/>
                <a:cs typeface="Arial" panose="020B0604020202020204" pitchFamily="34" charset="0"/>
              </a:rPr>
              <a:t>What should you expect in this lesson?</a:t>
            </a:r>
          </a:p>
        </p:txBody>
      </p:sp>
      <p:sp>
        <p:nvSpPr>
          <p:cNvPr id="17" name="Content Placeholder 2">
            <a:extLst>
              <a:ext uri="{FF2B5EF4-FFF2-40B4-BE49-F238E27FC236}">
                <a16:creationId xmlns:a16="http://schemas.microsoft.com/office/drawing/2014/main" id="{720B6FA7-4DC6-41FF-85D5-42C5A55BD162}"/>
              </a:ext>
            </a:extLst>
          </p:cNvPr>
          <p:cNvSpPr txBox="1">
            <a:spLocks/>
          </p:cNvSpPr>
          <p:nvPr/>
        </p:nvSpPr>
        <p:spPr>
          <a:xfrm>
            <a:off x="1129352" y="2371995"/>
            <a:ext cx="11103591" cy="33909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solidFill>
                <a:latin typeface="Arial" panose="020B0604020202020204" pitchFamily="34" charset="0"/>
                <a:cs typeface="Arial" panose="020B0604020202020204" pitchFamily="34" charset="0"/>
              </a:rPr>
              <a:t>The aim of this lesson is to think about what we mean by a “normal” or “ideal” body type and how this is portrayed in media</a:t>
            </a:r>
          </a:p>
          <a:p>
            <a:pPr marL="0" indent="0">
              <a:buFont typeface="Arial" panose="020B0604020202020204" pitchFamily="34" charset="0"/>
              <a:buNone/>
            </a:pPr>
            <a:r>
              <a:rPr lang="en-GB" dirty="0">
                <a:solidFill>
                  <a:schemeClr val="bg1"/>
                </a:solidFill>
                <a:latin typeface="Arial" panose="020B0604020202020204" pitchFamily="34" charset="0"/>
                <a:cs typeface="Arial" panose="020B0604020202020204" pitchFamily="34" charset="0"/>
              </a:rPr>
              <a:t>We will:</a:t>
            </a:r>
          </a:p>
          <a:p>
            <a:r>
              <a:rPr lang="en-GB" dirty="0">
                <a:solidFill>
                  <a:schemeClr val="bg1"/>
                </a:solidFill>
                <a:latin typeface="Arial" panose="020B0604020202020204" pitchFamily="34" charset="0"/>
                <a:cs typeface="Arial" panose="020B0604020202020204" pitchFamily="34" charset="0"/>
              </a:rPr>
              <a:t>Think about where we get our ideas on how we “should” look</a:t>
            </a:r>
          </a:p>
          <a:p>
            <a:r>
              <a:rPr lang="en-GB" dirty="0">
                <a:solidFill>
                  <a:schemeClr val="bg1"/>
                </a:solidFill>
                <a:latin typeface="Arial" panose="020B0604020202020204" pitchFamily="34" charset="0"/>
                <a:cs typeface="Arial" panose="020B0604020202020204" pitchFamily="34" charset="0"/>
              </a:rPr>
              <a:t>Look at how the “ideal” body type has changed over time</a:t>
            </a:r>
          </a:p>
          <a:p>
            <a:r>
              <a:rPr lang="en-GB" dirty="0">
                <a:solidFill>
                  <a:schemeClr val="bg1"/>
                </a:solidFill>
                <a:latin typeface="Arial" panose="020B0604020202020204" pitchFamily="34" charset="0"/>
                <a:cs typeface="Arial" panose="020B0604020202020204" pitchFamily="34" charset="0"/>
              </a:rPr>
              <a:t>Develop our skills in challenging the images we see in the media</a:t>
            </a:r>
          </a:p>
          <a:p>
            <a:r>
              <a:rPr lang="en-GB" dirty="0">
                <a:solidFill>
                  <a:schemeClr val="bg1"/>
                </a:solidFill>
                <a:latin typeface="Arial" panose="020B0604020202020204" pitchFamily="34" charset="0"/>
                <a:cs typeface="Arial" panose="020B0604020202020204" pitchFamily="34" charset="0"/>
              </a:rPr>
              <a:t>Reflect on the importance of celebrating difference in our bodies</a:t>
            </a:r>
          </a:p>
        </p:txBody>
      </p:sp>
    </p:spTree>
    <p:extLst>
      <p:ext uri="{BB962C8B-B14F-4D97-AF65-F5344CB8AC3E}">
        <p14:creationId xmlns:p14="http://schemas.microsoft.com/office/powerpoint/2010/main" val="6125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12 May 2022</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
        <p:nvSpPr>
          <p:cNvPr id="4" name="TextBox 3">
            <a:extLst>
              <a:ext uri="{FF2B5EF4-FFF2-40B4-BE49-F238E27FC236}">
                <a16:creationId xmlns:a16="http://schemas.microsoft.com/office/drawing/2014/main" id="{BD0EB59A-D4D4-4B54-8B71-8D6ED09757FC}"/>
              </a:ext>
            </a:extLst>
          </p:cNvPr>
          <p:cNvSpPr txBox="1"/>
          <p:nvPr/>
        </p:nvSpPr>
        <p:spPr>
          <a:xfrm>
            <a:off x="2697480" y="1691640"/>
            <a:ext cx="7863840" cy="1754326"/>
          </a:xfrm>
          <a:prstGeom prst="rect">
            <a:avLst/>
          </a:prstGeom>
          <a:noFill/>
        </p:spPr>
        <p:txBody>
          <a:bodyPr wrap="square" rtlCol="0">
            <a:spAutoFit/>
          </a:bodyPr>
          <a:lstStyle/>
          <a:p>
            <a:r>
              <a:rPr lang="en-GB" sz="3600" dirty="0">
                <a:solidFill>
                  <a:schemeClr val="bg1"/>
                </a:solidFill>
              </a:rPr>
              <a:t>Where do we  get ideas about how we ‘should’ look?</a:t>
            </a:r>
          </a:p>
          <a:p>
            <a:endParaRPr lang="en-GB" sz="3600" dirty="0">
              <a:solidFill>
                <a:schemeClr val="bg1"/>
              </a:solidFill>
            </a:endParaRPr>
          </a:p>
        </p:txBody>
      </p:sp>
    </p:spTree>
    <p:extLst>
      <p:ext uri="{BB962C8B-B14F-4D97-AF65-F5344CB8AC3E}">
        <p14:creationId xmlns:p14="http://schemas.microsoft.com/office/powerpoint/2010/main" val="264018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7451" y="1043189"/>
            <a:ext cx="6999454" cy="2862605"/>
          </a:xfrm>
          <a:prstGeom prst="rect">
            <a:avLst/>
          </a:prstGeom>
        </p:spPr>
      </p:pic>
      <p:sp>
        <p:nvSpPr>
          <p:cNvPr id="5" name="Title 4"/>
          <p:cNvSpPr>
            <a:spLocks noGrp="1"/>
          </p:cNvSpPr>
          <p:nvPr>
            <p:ph type="ctrTitle"/>
          </p:nvPr>
        </p:nvSpPr>
        <p:spPr>
          <a:xfrm>
            <a:off x="3033477" y="3755669"/>
            <a:ext cx="5607402" cy="707149"/>
          </a:xfrm>
        </p:spPr>
        <p:txBody>
          <a:bodyPr>
            <a:normAutofit fontScale="90000"/>
          </a:bodyPr>
          <a:lstStyle/>
          <a:p>
            <a:r>
              <a:rPr lang="en-GB" sz="8000" b="1" dirty="0">
                <a:solidFill>
                  <a:srgbClr val="002060"/>
                </a:solidFill>
                <a:latin typeface="+mn-lt"/>
                <a:cs typeface="Arial" panose="020B0604020202020204" pitchFamily="34" charset="0"/>
              </a:rPr>
              <a:t>Body Image</a:t>
            </a:r>
          </a:p>
        </p:txBody>
      </p:sp>
    </p:spTree>
    <p:extLst>
      <p:ext uri="{BB962C8B-B14F-4D97-AF65-F5344CB8AC3E}">
        <p14:creationId xmlns:p14="http://schemas.microsoft.com/office/powerpoint/2010/main" val="284892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 y="-228244"/>
            <a:ext cx="10515600" cy="1325563"/>
          </a:xfrm>
        </p:spPr>
        <p:txBody>
          <a:bodyPr/>
          <a:lstStyle/>
          <a:p>
            <a:pPr algn="ctr"/>
            <a:r>
              <a:rPr lang="en-GB" dirty="0">
                <a:cs typeface="Arial" panose="020B0604020202020204" pitchFamily="34" charset="0"/>
              </a:rPr>
              <a:t>Body image and the media</a:t>
            </a:r>
          </a:p>
        </p:txBody>
      </p:sp>
      <p:sp>
        <p:nvSpPr>
          <p:cNvPr id="3" name="Content Placeholder 2"/>
          <p:cNvSpPr>
            <a:spLocks noGrp="1"/>
          </p:cNvSpPr>
          <p:nvPr>
            <p:ph idx="1"/>
          </p:nvPr>
        </p:nvSpPr>
        <p:spPr/>
        <p:txBody>
          <a:bodyPr/>
          <a:lstStyle/>
          <a:p>
            <a:pPr marL="0" indent="0" algn="ctr">
              <a:buNone/>
            </a:pPr>
            <a:endParaRPr lang="en-GB" dirty="0">
              <a:cs typeface="Arial" panose="020B0604020202020204" pitchFamily="34" charset="0"/>
            </a:endParaRPr>
          </a:p>
          <a:p>
            <a:pPr marL="0" indent="0" algn="ctr">
              <a:buNone/>
            </a:pPr>
            <a:endParaRPr lang="en-GB" dirty="0">
              <a:cs typeface="Arial" panose="020B0604020202020204" pitchFamily="34" charset="0"/>
            </a:endParaRPr>
          </a:p>
          <a:p>
            <a:pPr marL="0" indent="0" algn="ctr">
              <a:buNone/>
            </a:pPr>
            <a:endParaRPr lang="en-GB" dirty="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838200" y="1825625"/>
            <a:ext cx="10392177" cy="4647426"/>
          </a:xfrm>
          <a:prstGeom prst="rect">
            <a:avLst/>
          </a:prstGeom>
          <a:noFill/>
        </p:spPr>
        <p:txBody>
          <a:bodyPr wrap="square" rtlCol="0">
            <a:spAutoFit/>
          </a:bodyPr>
          <a:lstStyle/>
          <a:p>
            <a:r>
              <a:rPr lang="en-GB" sz="3200" dirty="0">
                <a:solidFill>
                  <a:srgbClr val="002060"/>
                </a:solidFill>
                <a:cs typeface="Arial" panose="020B0604020202020204" pitchFamily="34" charset="0"/>
              </a:rPr>
              <a:t>Watch these two short clips</a:t>
            </a:r>
          </a:p>
          <a:p>
            <a:endParaRPr lang="en-GB" sz="2600" dirty="0">
              <a:solidFill>
                <a:srgbClr val="002060"/>
              </a:solidFill>
              <a:cs typeface="Arial" panose="020B0604020202020204" pitchFamily="34" charset="0"/>
            </a:endParaRPr>
          </a:p>
          <a:p>
            <a:r>
              <a:rPr lang="en-GB" sz="2600" dirty="0">
                <a:solidFill>
                  <a:srgbClr val="002060"/>
                </a:solidFill>
                <a:cs typeface="Arial" panose="020B0604020202020204" pitchFamily="34" charset="0"/>
                <a:hlinkClick r:id="rId3">
                  <a:extLst>
                    <a:ext uri="{A12FA001-AC4F-418D-AE19-62706E023703}">
                      <ahyp:hlinkClr xmlns:ahyp="http://schemas.microsoft.com/office/drawing/2018/hyperlinkcolor" val="tx"/>
                    </a:ext>
                  </a:extLst>
                </a:hlinkClick>
              </a:rPr>
              <a:t>Dove – Onslaught</a:t>
            </a:r>
            <a:endParaRPr lang="en-GB" sz="2600" dirty="0">
              <a:solidFill>
                <a:srgbClr val="002060"/>
              </a:solidFill>
              <a:cs typeface="Arial" panose="020B0604020202020204" pitchFamily="34" charset="0"/>
            </a:endParaRPr>
          </a:p>
          <a:p>
            <a:endParaRPr lang="en-GB" sz="2600" dirty="0">
              <a:solidFill>
                <a:srgbClr val="002060"/>
              </a:solidFill>
              <a:cs typeface="Arial" panose="020B0604020202020204" pitchFamily="34" charset="0"/>
            </a:endParaRPr>
          </a:p>
          <a:p>
            <a:r>
              <a:rPr lang="en-GB" sz="2600" dirty="0">
                <a:solidFill>
                  <a:srgbClr val="002060"/>
                </a:solidFill>
                <a:cs typeface="Arial" panose="020B0604020202020204" pitchFamily="34" charset="0"/>
                <a:hlinkClick r:id="rId4">
                  <a:extLst>
                    <a:ext uri="{A12FA001-AC4F-418D-AE19-62706E023703}">
                      <ahyp:hlinkClr xmlns:ahyp="http://schemas.microsoft.com/office/drawing/2018/hyperlinkcolor" val="tx"/>
                    </a:ext>
                  </a:extLst>
                </a:hlinkClick>
              </a:rPr>
              <a:t>Onslaught for Men – A Dove Tribute</a:t>
            </a:r>
            <a:endParaRPr lang="en-GB" sz="2600" dirty="0">
              <a:solidFill>
                <a:srgbClr val="002060"/>
              </a:solidFill>
              <a:cs typeface="Arial" panose="020B0604020202020204" pitchFamily="34" charset="0"/>
            </a:endParaRPr>
          </a:p>
          <a:p>
            <a:endParaRPr lang="en-GB" sz="3200" dirty="0">
              <a:solidFill>
                <a:srgbClr val="002060"/>
              </a:solidFill>
              <a:cs typeface="Arial" panose="020B0604020202020204" pitchFamily="34" charset="0"/>
            </a:endParaRPr>
          </a:p>
          <a:p>
            <a:r>
              <a:rPr lang="en-GB" sz="3200" dirty="0">
                <a:solidFill>
                  <a:srgbClr val="002060"/>
                </a:solidFill>
                <a:cs typeface="Arial" panose="020B0604020202020204" pitchFamily="34" charset="0"/>
              </a:rPr>
              <a:t>In pairs, have a chat about what we’re seeing in these films, in terms of body image, and also what we’re NOT seeing...</a:t>
            </a:r>
          </a:p>
          <a:p>
            <a:endParaRPr lang="en-GB" sz="3200" dirty="0">
              <a:solidFill>
                <a:srgbClr val="002060"/>
              </a:solidFill>
              <a:cs typeface="Arial" panose="020B0604020202020204" pitchFamily="34" charset="0"/>
            </a:endParaRPr>
          </a:p>
          <a:p>
            <a:r>
              <a:rPr lang="en-GB" sz="3200" dirty="0">
                <a:solidFill>
                  <a:srgbClr val="002060"/>
                </a:solidFill>
                <a:cs typeface="Arial" panose="020B0604020202020204" pitchFamily="34" charset="0"/>
              </a:rPr>
              <a:t>Feedback to the group</a:t>
            </a:r>
          </a:p>
        </p:txBody>
      </p:sp>
      <p:pic>
        <p:nvPicPr>
          <p:cNvPr id="2050" name="Picture 2" descr="Vogue Rihanna magazine beside magazin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8147588" y="1629271"/>
            <a:ext cx="3267923" cy="2179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10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1E77-EE75-48FF-B907-CBCC7B72564C}"/>
              </a:ext>
            </a:extLst>
          </p:cNvPr>
          <p:cNvSpPr txBox="1">
            <a:spLocks/>
          </p:cNvSpPr>
          <p:nvPr/>
        </p:nvSpPr>
        <p:spPr>
          <a:xfrm>
            <a:off x="0" y="0"/>
            <a:ext cx="8191500" cy="1234084"/>
          </a:xfrm>
          <a:prstGeom prst="rect">
            <a:avLst/>
          </a:prstGeom>
        </p:spPr>
        <p:txBody>
          <a:bodyPr/>
          <a:lst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a:lstStyle>
          <a:p>
            <a:pPr algn="ctr"/>
            <a:r>
              <a:rPr lang="en-GB">
                <a:cs typeface="Arial" panose="020B0604020202020204" pitchFamily="34" charset="0"/>
              </a:rPr>
              <a:t>Body image and the media</a:t>
            </a:r>
            <a:endParaRPr lang="en-GB" dirty="0">
              <a:cs typeface="Arial" panose="020B0604020202020204" pitchFamily="34" charset="0"/>
            </a:endParaRPr>
          </a:p>
        </p:txBody>
      </p:sp>
      <p:sp>
        <p:nvSpPr>
          <p:cNvPr id="3" name="TextBox 2">
            <a:extLst>
              <a:ext uri="{FF2B5EF4-FFF2-40B4-BE49-F238E27FC236}">
                <a16:creationId xmlns:a16="http://schemas.microsoft.com/office/drawing/2014/main" id="{65AACFD2-E177-4CCB-9CD0-42DDD9617FDC}"/>
              </a:ext>
            </a:extLst>
          </p:cNvPr>
          <p:cNvSpPr txBox="1"/>
          <p:nvPr/>
        </p:nvSpPr>
        <p:spPr>
          <a:xfrm>
            <a:off x="1577340" y="1394460"/>
            <a:ext cx="10287000" cy="2554545"/>
          </a:xfrm>
          <a:prstGeom prst="rect">
            <a:avLst/>
          </a:prstGeom>
          <a:noFill/>
        </p:spPr>
        <p:txBody>
          <a:bodyPr wrap="square" rtlCol="0">
            <a:spAutoFit/>
          </a:bodyPr>
          <a:lstStyle/>
          <a:p>
            <a:r>
              <a:rPr lang="en-GB" sz="3200" dirty="0">
                <a:solidFill>
                  <a:srgbClr val="002060"/>
                </a:solidFill>
              </a:rPr>
              <a:t>Further discussion points:</a:t>
            </a:r>
          </a:p>
          <a:p>
            <a:endParaRPr lang="en-GB" sz="3200" dirty="0">
              <a:solidFill>
                <a:srgbClr val="002060"/>
              </a:solidFill>
            </a:endParaRPr>
          </a:p>
          <a:p>
            <a:r>
              <a:rPr lang="en-GB" sz="3200" dirty="0">
                <a:solidFill>
                  <a:srgbClr val="002060"/>
                </a:solidFill>
              </a:rPr>
              <a:t>Are the messages we get about how we should look reliable?</a:t>
            </a:r>
          </a:p>
          <a:p>
            <a:r>
              <a:rPr lang="en-GB" sz="3200" dirty="0">
                <a:solidFill>
                  <a:srgbClr val="002060"/>
                </a:solidFill>
              </a:rPr>
              <a:t>When do we start getting these messages?</a:t>
            </a:r>
          </a:p>
          <a:p>
            <a:r>
              <a:rPr lang="en-GB" sz="3200" dirty="0">
                <a:solidFill>
                  <a:srgbClr val="002060"/>
                </a:solidFill>
              </a:rPr>
              <a:t>What lifestyle are we being sold? </a:t>
            </a:r>
          </a:p>
        </p:txBody>
      </p:sp>
    </p:spTree>
    <p:extLst>
      <p:ext uri="{BB962C8B-B14F-4D97-AF65-F5344CB8AC3E}">
        <p14:creationId xmlns:p14="http://schemas.microsoft.com/office/powerpoint/2010/main" val="396614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34" y="-266616"/>
            <a:ext cx="10515600" cy="1325563"/>
          </a:xfrm>
        </p:spPr>
        <p:txBody>
          <a:bodyPr>
            <a:normAutofit/>
          </a:bodyPr>
          <a:lstStyle/>
          <a:p>
            <a:pPr algn="ctr"/>
            <a:r>
              <a:rPr lang="en-GB" sz="4000" dirty="0">
                <a:cs typeface="Arial" panose="020B0604020202020204" pitchFamily="34" charset="0"/>
              </a:rPr>
              <a:t>Is there such a thing as an “ideal body”?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1076460" y="1424765"/>
            <a:ext cx="10277340" cy="1569660"/>
          </a:xfrm>
          <a:prstGeom prst="rect">
            <a:avLst/>
          </a:prstGeom>
          <a:noFill/>
        </p:spPr>
        <p:txBody>
          <a:bodyPr wrap="square" rtlCol="0">
            <a:spAutoFit/>
          </a:bodyPr>
          <a:lstStyle/>
          <a:p>
            <a:pPr algn="ctr"/>
            <a:r>
              <a:rPr lang="en-GB" sz="2400" dirty="0">
                <a:solidFill>
                  <a:srgbClr val="002060"/>
                </a:solidFill>
                <a:cs typeface="Arial" panose="020B0604020202020204" pitchFamily="34" charset="0"/>
              </a:rPr>
              <a:t>What would make the “perfect body”?</a:t>
            </a:r>
          </a:p>
          <a:p>
            <a:pPr algn="ctr"/>
            <a:endParaRPr lang="en-GB" sz="2400" dirty="0">
              <a:solidFill>
                <a:srgbClr val="002060"/>
              </a:solidFill>
              <a:cs typeface="Arial" panose="020B0604020202020204" pitchFamily="34" charset="0"/>
            </a:endParaRPr>
          </a:p>
          <a:p>
            <a:pPr algn="ctr"/>
            <a:r>
              <a:rPr lang="en-GB" sz="2400" dirty="0">
                <a:solidFill>
                  <a:srgbClr val="002060"/>
                </a:solidFill>
                <a:cs typeface="Arial" panose="020B0604020202020204" pitchFamily="34" charset="0"/>
              </a:rPr>
              <a:t>Have a chat in your groups about the features and characteristics of the “perfect body”...</a:t>
            </a:r>
          </a:p>
        </p:txBody>
      </p:sp>
      <p:sp>
        <p:nvSpPr>
          <p:cNvPr id="6" name="TextBox 5"/>
          <p:cNvSpPr txBox="1"/>
          <p:nvPr/>
        </p:nvSpPr>
        <p:spPr>
          <a:xfrm>
            <a:off x="1089338" y="3429000"/>
            <a:ext cx="10264462" cy="1200329"/>
          </a:xfrm>
          <a:prstGeom prst="rect">
            <a:avLst/>
          </a:prstGeom>
          <a:noFill/>
        </p:spPr>
        <p:txBody>
          <a:bodyPr wrap="square" rtlCol="0">
            <a:spAutoFit/>
          </a:bodyPr>
          <a:lstStyle/>
          <a:p>
            <a:pPr algn="ctr"/>
            <a:r>
              <a:rPr lang="en-GB" sz="2400" dirty="0">
                <a:solidFill>
                  <a:srgbClr val="002060"/>
                </a:solidFill>
                <a:cs typeface="Arial" panose="020B0604020202020204" pitchFamily="34" charset="0"/>
              </a:rPr>
              <a:t>Looking at what you’ve come up with: would that body ever exist in reality?</a:t>
            </a:r>
          </a:p>
          <a:p>
            <a:pPr algn="ctr"/>
            <a:endParaRPr lang="en-GB" sz="2400" dirty="0">
              <a:solidFill>
                <a:srgbClr val="002060"/>
              </a:solidFill>
              <a:cs typeface="Arial" panose="020B0604020202020204" pitchFamily="34" charset="0"/>
            </a:endParaRPr>
          </a:p>
          <a:p>
            <a:pPr algn="ctr"/>
            <a:r>
              <a:rPr lang="en-GB" sz="2400" dirty="0">
                <a:solidFill>
                  <a:srgbClr val="002060"/>
                </a:solidFill>
                <a:cs typeface="Arial" panose="020B0604020202020204" pitchFamily="34" charset="0"/>
              </a:rPr>
              <a:t>Do the features you’ve chosen differ from your neighbours’?</a:t>
            </a:r>
          </a:p>
        </p:txBody>
      </p:sp>
    </p:spTree>
    <p:extLst>
      <p:ext uri="{BB962C8B-B14F-4D97-AF65-F5344CB8AC3E}">
        <p14:creationId xmlns:p14="http://schemas.microsoft.com/office/powerpoint/2010/main" val="193762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EEC653-0C03-45F5-9F0E-78671FDCC5AE}" vid="{3CBA0519-14BD-40C9-9B6D-0A3D41BE6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relationships</Template>
  <TotalTime>22</TotalTime>
  <Words>816</Words>
  <Application>Microsoft Office PowerPoint</Application>
  <PresentationFormat>Widescreen</PresentationFormat>
  <Paragraphs>107</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Yu Gothic Light</vt:lpstr>
      <vt:lpstr>Arial</vt:lpstr>
      <vt:lpstr>Calibri</vt:lpstr>
      <vt:lpstr>Calibri Light</vt:lpstr>
      <vt:lpstr>Century Gothic</vt:lpstr>
      <vt:lpstr>MindMeridian-Display</vt:lpstr>
      <vt:lpstr>MindMeridian-Regular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Body Image</vt:lpstr>
      <vt:lpstr>Body image and the media</vt:lpstr>
      <vt:lpstr>PowerPoint Presentation</vt:lpstr>
      <vt:lpstr>Is there such a thing as an “ideal body”?</vt:lpstr>
      <vt:lpstr>The “ideal body” through history</vt:lpstr>
      <vt:lpstr>What goes into taking a photograph?  Brainstorm or mind-map all the ways you think a photo can be changed.  </vt:lpstr>
      <vt:lpstr>Debate: should we use filters?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RWilliams</dc:creator>
  <cp:lastModifiedBy>RWilliams</cp:lastModifiedBy>
  <cp:revision>4</cp:revision>
  <dcterms:created xsi:type="dcterms:W3CDTF">2022-05-11T13:44:37Z</dcterms:created>
  <dcterms:modified xsi:type="dcterms:W3CDTF">2022-05-12T08:37:42Z</dcterms:modified>
</cp:coreProperties>
</file>