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61" r:id="rId4"/>
    <p:sldId id="285" r:id="rId5"/>
    <p:sldId id="262" r:id="rId6"/>
    <p:sldId id="292" r:id="rId7"/>
    <p:sldId id="263" r:id="rId8"/>
    <p:sldId id="266" r:id="rId9"/>
    <p:sldId id="287" r:id="rId10"/>
    <p:sldId id="288" r:id="rId11"/>
    <p:sldId id="268" r:id="rId12"/>
    <p:sldId id="269" r:id="rId13"/>
    <p:sldId id="289" r:id="rId14"/>
    <p:sldId id="290" r:id="rId15"/>
    <p:sldId id="270" r:id="rId16"/>
    <p:sldId id="271" r:id="rId17"/>
    <p:sldId id="291" r:id="rId18"/>
    <p:sldId id="272" r:id="rId19"/>
    <p:sldId id="274" r:id="rId20"/>
    <p:sldId id="279" r:id="rId21"/>
    <p:sldId id="267" r:id="rId22"/>
    <p:sldId id="284" r:id="rId23"/>
    <p:sldId id="264" r:id="rId24"/>
    <p:sldId id="26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296" autoAdjust="0"/>
  </p:normalViewPr>
  <p:slideViewPr>
    <p:cSldViewPr snapToGrid="0">
      <p:cViewPr varScale="1">
        <p:scale>
          <a:sx n="51" d="100"/>
          <a:sy n="51" d="100"/>
        </p:scale>
        <p:origin x="21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1383A-06DC-4BC7-86A6-2F62E129BB32}" type="datetimeFigureOut">
              <a:rPr lang="en-GB" smtClean="0"/>
              <a:t>07/07/2022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280A2-8F6C-4705-B410-33A1821EB0C3}" type="slidenum">
              <a:rPr lang="en-GB" smtClean="0"/>
              <a:t>‹#›</a:t>
            </a:fld>
            <a:endParaRPr lang="en-GB"/>
          </a:p>
        </p:txBody>
      </p:sp>
    </p:spTree>
    <p:extLst>
      <p:ext uri="{BB962C8B-B14F-4D97-AF65-F5344CB8AC3E}">
        <p14:creationId xmlns:p14="http://schemas.microsoft.com/office/powerpoint/2010/main" val="241133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02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15</a:t>
            </a:fld>
            <a:endParaRPr lang="en-GB"/>
          </a:p>
        </p:txBody>
      </p:sp>
    </p:spTree>
    <p:extLst>
      <p:ext uri="{BB962C8B-B14F-4D97-AF65-F5344CB8AC3E}">
        <p14:creationId xmlns:p14="http://schemas.microsoft.com/office/powerpoint/2010/main" val="81041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600"/>
              </a:spcAft>
              <a:buClrTx/>
              <a:buSzTx/>
              <a:buFontTx/>
              <a:buNone/>
              <a:tabLst/>
              <a:defRPr/>
            </a:pPr>
            <a:br>
              <a:rPr lang="en-GB" dirty="0"/>
            </a:br>
            <a:r>
              <a:rPr lang="en-GB" sz="1200" b="1" i="0" kern="1200" dirty="0">
                <a:solidFill>
                  <a:schemeClr val="tx1"/>
                </a:solidFill>
                <a:effectLst/>
                <a:latin typeface="+mn-lt"/>
                <a:ea typeface="+mn-ea"/>
                <a:cs typeface="+mn-cs"/>
              </a:rPr>
              <a:t>Puberty and family life 15 mins</a:t>
            </a:r>
            <a:br>
              <a:rPr lang="en-GB" sz="1200" b="1"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Explain to students that managing relationships during puberty can take some work. Divide the class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into groups and ask them to pick a scenario from </a:t>
            </a:r>
            <a:r>
              <a:rPr lang="en-GB" sz="1200" b="1" i="0" kern="1200" dirty="0">
                <a:solidFill>
                  <a:schemeClr val="tx1"/>
                </a:solidFill>
                <a:effectLst/>
                <a:latin typeface="+mn-lt"/>
                <a:ea typeface="+mn-ea"/>
                <a:cs typeface="+mn-cs"/>
              </a:rPr>
              <a:t>Resource 3: Family scenarios</a:t>
            </a:r>
            <a:r>
              <a:rPr lang="en-GB" sz="1200" b="0" i="0" kern="1200" dirty="0">
                <a:solidFill>
                  <a:schemeClr val="tx1"/>
                </a:solidFill>
                <a:effectLst/>
                <a:latin typeface="+mn-lt"/>
                <a:ea typeface="+mn-ea"/>
                <a:cs typeface="+mn-cs"/>
              </a:rPr>
              <a:t>. Ask them to give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advice to the character about what they should do next to resolve the concern. Be sensitive to any</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students whose home situation may make this activity more challenging.</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Invite class feedback. If students do not identify these strategies themselves, draw out key</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suggestions, such as: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It’s good to talk and be open and honest with family, even if this can feel embarrassing or</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awkward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Writing a bullet point list to take into a conversation or writing a letter can help if someone is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worried about what to say</a:t>
            </a:r>
            <a:br>
              <a:rPr lang="en-GB" dirty="0"/>
            </a:br>
            <a:r>
              <a:rPr lang="en-GB" sz="1200" b="0" i="0" kern="1200" dirty="0">
                <a:solidFill>
                  <a:schemeClr val="tx1"/>
                </a:solidFill>
                <a:effectLst/>
                <a:latin typeface="+mn-lt"/>
                <a:ea typeface="+mn-ea"/>
                <a:cs typeface="+mn-cs"/>
              </a:rPr>
              <a:t>© Medway council 2021 | 5</a:t>
            </a:r>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Baseline assessment</a:t>
            </a:r>
            <a:r>
              <a:rPr lang="en-GB" sz="1200" b="0" i="0" kern="1200" dirty="0">
                <a:solidFill>
                  <a:schemeClr val="tx1"/>
                </a:solidFill>
                <a:effectLst/>
                <a:latin typeface="+mn-lt"/>
                <a:ea typeface="+mn-ea"/>
                <a:cs typeface="+mn-cs"/>
              </a:rPr>
              <a:t>• As young people develop more independence, people may need to negotiate new rules with</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their parents/carers, and stick to them!</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Demonstrating responsible behaviour and helping out where possible builds trust with parents/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carers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Find a good time and place to talk to family about embarrassing or difficult issues; for example,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they might find it harder to listen if they are in the middle of cooking dinner or rushing out to the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shops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Remember there are lots of sources of advice and support on puberty including teachers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school and websites like Childline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It is important to demonstrate the ability to balance time between friends/relationships and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school work, for example by making sure to complete homework before asking to go out with</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friends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Some parents/carers are more open to these kinds of discussions than others. Speaking to</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another trusted adult can help.</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16</a:t>
            </a:fld>
            <a:endParaRPr lang="en-GB"/>
          </a:p>
        </p:txBody>
      </p:sp>
    </p:spTree>
    <p:extLst>
      <p:ext uri="{BB962C8B-B14F-4D97-AF65-F5344CB8AC3E}">
        <p14:creationId xmlns:p14="http://schemas.microsoft.com/office/powerpoint/2010/main" val="18933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600"/>
              </a:spcAft>
              <a:buClrTx/>
              <a:buSzTx/>
              <a:buFontTx/>
              <a:buNone/>
              <a:tabLst/>
              <a:defRPr/>
            </a:pPr>
            <a:br>
              <a:rPr lang="en-GB" dirty="0"/>
            </a:br>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17</a:t>
            </a:fld>
            <a:endParaRPr lang="en-GB"/>
          </a:p>
        </p:txBody>
      </p:sp>
    </p:spTree>
    <p:extLst>
      <p:ext uri="{BB962C8B-B14F-4D97-AF65-F5344CB8AC3E}">
        <p14:creationId xmlns:p14="http://schemas.microsoft.com/office/powerpoint/2010/main" val="3208704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600"/>
              </a:spcAft>
              <a:buClrTx/>
              <a:buSzTx/>
              <a:buFontTx/>
              <a:buNone/>
              <a:tabLst/>
              <a:defRPr/>
            </a:pPr>
            <a:r>
              <a:rPr lang="en-GB" sz="1800" b="1" i="0" kern="1200" dirty="0">
                <a:solidFill>
                  <a:schemeClr val="tx1"/>
                </a:solidFill>
                <a:effectLst/>
                <a:latin typeface="+mn-lt"/>
                <a:ea typeface="+mn-ea"/>
                <a:cs typeface="+mn-cs"/>
              </a:rPr>
              <a:t>Managing emotions suggestions 10 </a:t>
            </a:r>
            <a:r>
              <a:rPr lang="en-GB" sz="1800" b="1" i="0" kern="1200" dirty="0" err="1">
                <a:solidFill>
                  <a:schemeClr val="tx1"/>
                </a:solidFill>
                <a:effectLst/>
                <a:latin typeface="+mn-lt"/>
                <a:ea typeface="+mn-ea"/>
                <a:cs typeface="+mn-cs"/>
              </a:rPr>
              <a:t>mins</a:t>
            </a:r>
            <a:r>
              <a:rPr lang="en-GB" sz="1800" b="0" i="0" kern="1200" dirty="0" err="1">
                <a:solidFill>
                  <a:schemeClr val="tx1"/>
                </a:solidFill>
                <a:effectLst/>
                <a:latin typeface="+mn-lt"/>
                <a:ea typeface="+mn-ea"/>
                <a:cs typeface="+mn-cs"/>
              </a:rPr>
              <a:t>Ask</a:t>
            </a:r>
            <a:r>
              <a:rPr lang="en-GB" sz="1800" b="0" i="0" kern="1200" dirty="0">
                <a:solidFill>
                  <a:schemeClr val="tx1"/>
                </a:solidFill>
                <a:effectLst/>
                <a:latin typeface="+mn-lt"/>
                <a:ea typeface="+mn-ea"/>
                <a:cs typeface="+mn-cs"/>
              </a:rPr>
              <a:t> students to suggest ways young people can manage the difficult emotions, mood swings and</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unpredictable reactions that sometimes occur during puberty.</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Ideas could include:</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 Strategies to support mental health such as exercise, relaxation techniques</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 Prioritising healthy sleep patterns</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 Being honest about overreactions and taking responsibility for poor behaviour</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 Using techniques to find breathing space in conversations e.g. “I just need to get a drink – then</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can we sit down and talk about this?”</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 Checking in with family/friends when feeling calm to get ahead of any worries e.g. “I’m worried</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I’ve not been focusing as much in class as I’ve been struggling to sleep recently – can we talk</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about it before parents’ evening?”</a:t>
            </a:r>
            <a:br>
              <a:rPr lang="en-GB" sz="1800" b="0" i="0" kern="1200" dirty="0">
                <a:solidFill>
                  <a:schemeClr val="tx1"/>
                </a:solidFill>
                <a:effectLst/>
                <a:latin typeface="+mn-lt"/>
                <a:ea typeface="+mn-ea"/>
                <a:cs typeface="+mn-cs"/>
              </a:rPr>
            </a:br>
            <a:r>
              <a:rPr lang="en-GB" sz="1800" b="1" i="0" kern="1200" dirty="0">
                <a:solidFill>
                  <a:schemeClr val="tx1"/>
                </a:solidFill>
                <a:effectLst/>
                <a:latin typeface="+mn-lt"/>
                <a:ea typeface="+mn-ea"/>
                <a:cs typeface="+mn-cs"/>
              </a:rPr>
              <a:t>Support: </a:t>
            </a:r>
            <a:r>
              <a:rPr lang="en-GB" sz="1800" b="0" i="0" kern="1200" dirty="0">
                <a:solidFill>
                  <a:schemeClr val="tx1"/>
                </a:solidFill>
                <a:effectLst/>
                <a:latin typeface="+mn-lt"/>
                <a:ea typeface="+mn-ea"/>
                <a:cs typeface="+mn-cs"/>
              </a:rPr>
              <a:t>Students could be given a set of question prompts – who should the person tell and what</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might they say?</a:t>
            </a:r>
            <a:br>
              <a:rPr lang="en-GB" sz="1800" b="0" i="0" kern="1200" dirty="0">
                <a:solidFill>
                  <a:schemeClr val="tx1"/>
                </a:solidFill>
                <a:effectLst/>
                <a:latin typeface="+mn-lt"/>
                <a:ea typeface="+mn-ea"/>
                <a:cs typeface="+mn-cs"/>
              </a:rPr>
            </a:br>
            <a:r>
              <a:rPr lang="en-GB" sz="1800" b="1" i="0" kern="1200" dirty="0">
                <a:solidFill>
                  <a:schemeClr val="tx1"/>
                </a:solidFill>
                <a:effectLst/>
                <a:latin typeface="+mn-lt"/>
                <a:ea typeface="+mn-ea"/>
                <a:cs typeface="+mn-cs"/>
              </a:rPr>
              <a:t>Challenge: </a:t>
            </a:r>
            <a:r>
              <a:rPr lang="en-GB" sz="1800" b="0" i="0" kern="1200" dirty="0">
                <a:solidFill>
                  <a:schemeClr val="tx1"/>
                </a:solidFill>
                <a:effectLst/>
                <a:latin typeface="+mn-lt"/>
                <a:ea typeface="+mn-ea"/>
                <a:cs typeface="+mn-cs"/>
              </a:rPr>
              <a:t>Students could provide a written response in the form of an advice column</a:t>
            </a:r>
            <a:r>
              <a:rPr lang="en-GB" sz="1800" dirty="0"/>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18</a:t>
            </a:fld>
            <a:endParaRPr lang="en-GB"/>
          </a:p>
        </p:txBody>
      </p:sp>
    </p:spTree>
    <p:extLst>
      <p:ext uri="{BB962C8B-B14F-4D97-AF65-F5344CB8AC3E}">
        <p14:creationId xmlns:p14="http://schemas.microsoft.com/office/powerpoint/2010/main" val="103611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19</a:t>
            </a:fld>
            <a:endParaRPr lang="en-GB"/>
          </a:p>
        </p:txBody>
      </p:sp>
    </p:spTree>
    <p:extLst>
      <p:ext uri="{BB962C8B-B14F-4D97-AF65-F5344CB8AC3E}">
        <p14:creationId xmlns:p14="http://schemas.microsoft.com/office/powerpoint/2010/main" val="1096787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20</a:t>
            </a:fld>
            <a:endParaRPr lang="en-GB"/>
          </a:p>
        </p:txBody>
      </p:sp>
    </p:spTree>
    <p:extLst>
      <p:ext uri="{BB962C8B-B14F-4D97-AF65-F5344CB8AC3E}">
        <p14:creationId xmlns:p14="http://schemas.microsoft.com/office/powerpoint/2010/main" val="42852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58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8</a:t>
            </a:fld>
            <a:endParaRPr lang="en-GB"/>
          </a:p>
        </p:txBody>
      </p:sp>
    </p:spTree>
    <p:extLst>
      <p:ext uri="{BB962C8B-B14F-4D97-AF65-F5344CB8AC3E}">
        <p14:creationId xmlns:p14="http://schemas.microsoft.com/office/powerpoint/2010/main" val="368579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9</a:t>
            </a:fld>
            <a:endParaRPr lang="en-GB"/>
          </a:p>
        </p:txBody>
      </p:sp>
    </p:spTree>
    <p:extLst>
      <p:ext uri="{BB962C8B-B14F-4D97-AF65-F5344CB8AC3E}">
        <p14:creationId xmlns:p14="http://schemas.microsoft.com/office/powerpoint/2010/main" val="168769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10</a:t>
            </a:fld>
            <a:endParaRPr lang="en-GB"/>
          </a:p>
        </p:txBody>
      </p:sp>
    </p:spTree>
    <p:extLst>
      <p:ext uri="{BB962C8B-B14F-4D97-AF65-F5344CB8AC3E}">
        <p14:creationId xmlns:p14="http://schemas.microsoft.com/office/powerpoint/2010/main" val="107581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11</a:t>
            </a:fld>
            <a:endParaRPr lang="en-GB"/>
          </a:p>
        </p:txBody>
      </p:sp>
    </p:spTree>
    <p:extLst>
      <p:ext uri="{BB962C8B-B14F-4D97-AF65-F5344CB8AC3E}">
        <p14:creationId xmlns:p14="http://schemas.microsoft.com/office/powerpoint/2010/main" val="215021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12</a:t>
            </a:fld>
            <a:endParaRPr lang="en-GB"/>
          </a:p>
        </p:txBody>
      </p:sp>
    </p:spTree>
    <p:extLst>
      <p:ext uri="{BB962C8B-B14F-4D97-AF65-F5344CB8AC3E}">
        <p14:creationId xmlns:p14="http://schemas.microsoft.com/office/powerpoint/2010/main" val="151898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13</a:t>
            </a:fld>
            <a:endParaRPr lang="en-GB"/>
          </a:p>
        </p:txBody>
      </p:sp>
    </p:spTree>
    <p:extLst>
      <p:ext uri="{BB962C8B-B14F-4D97-AF65-F5344CB8AC3E}">
        <p14:creationId xmlns:p14="http://schemas.microsoft.com/office/powerpoint/2010/main" val="414705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14</a:t>
            </a:fld>
            <a:endParaRPr lang="en-GB"/>
          </a:p>
        </p:txBody>
      </p:sp>
    </p:spTree>
    <p:extLst>
      <p:ext uri="{BB962C8B-B14F-4D97-AF65-F5344CB8AC3E}">
        <p14:creationId xmlns:p14="http://schemas.microsoft.com/office/powerpoint/2010/main" val="386894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EC91-B0F7-4ED8-80EE-0EB9B0D8F4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5C1853-27CC-4DD1-99F8-ABF52F5D2D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C151F8-BD6A-4D26-839B-B351422B3AE5}"/>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5" name="Footer Placeholder 4">
            <a:extLst>
              <a:ext uri="{FF2B5EF4-FFF2-40B4-BE49-F238E27FC236}">
                <a16:creationId xmlns:a16="http://schemas.microsoft.com/office/drawing/2014/main" id="{A03998B5-F13B-4655-88E0-DC54B2CB3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03FC8-9E1B-478E-9310-9B0FCD7A3164}"/>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194148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1FD3-70E3-4A12-95DC-4396B59C96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8FDED2-8B86-40EA-83D8-916487D251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38096F-D728-4CA5-B173-20CF8BE19D4B}"/>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5" name="Footer Placeholder 4">
            <a:extLst>
              <a:ext uri="{FF2B5EF4-FFF2-40B4-BE49-F238E27FC236}">
                <a16:creationId xmlns:a16="http://schemas.microsoft.com/office/drawing/2014/main" id="{9A1832D6-529D-45C9-BED2-EA21EADD5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DA3493-B9DA-437F-A155-4DC7C504B553}"/>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130389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31B3E-814D-4709-8AC0-78711A72FA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A7C91D-7AD6-44FB-A5AD-B2B1F589FC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3521A-C973-433A-AB0B-010A7C38AAF7}"/>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5" name="Footer Placeholder 4">
            <a:extLst>
              <a:ext uri="{FF2B5EF4-FFF2-40B4-BE49-F238E27FC236}">
                <a16:creationId xmlns:a16="http://schemas.microsoft.com/office/drawing/2014/main" id="{C0A4DE99-6D07-4BDE-9738-2E4A43CFB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3346BA-4FFB-4A3A-BBD1-FAFFC4FEC3D4}"/>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410702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mp;L MAIN PAGE">
  <p:cSld name="T&amp;L MAIN PAGE">
    <p:spTree>
      <p:nvGrpSpPr>
        <p:cNvPr id="1" name="Shape 10"/>
        <p:cNvGrpSpPr/>
        <p:nvPr/>
      </p:nvGrpSpPr>
      <p:grpSpPr>
        <a:xfrm>
          <a:off x="0" y="0"/>
          <a:ext cx="0" cy="0"/>
          <a:chOff x="0" y="0"/>
          <a:chExt cx="0" cy="0"/>
        </a:xfrm>
      </p:grpSpPr>
      <p:sp>
        <p:nvSpPr>
          <p:cNvPr id="11" name="Google Shape;11;p2"/>
          <p:cNvSpPr/>
          <p:nvPr/>
        </p:nvSpPr>
        <p:spPr>
          <a:xfrm>
            <a:off x="0" y="6434570"/>
            <a:ext cx="12192000" cy="423431"/>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Palatino Linotype"/>
              <a:ea typeface="Palatino Linotype"/>
              <a:cs typeface="Palatino Linotype"/>
              <a:sym typeface="Palatino Linotype"/>
            </a:endParaRPr>
          </a:p>
        </p:txBody>
      </p:sp>
      <p:pic>
        <p:nvPicPr>
          <p:cNvPr id="12" name="Google Shape;12;p2"/>
          <p:cNvPicPr preferRelativeResize="0"/>
          <p:nvPr/>
        </p:nvPicPr>
        <p:blipFill rotWithShape="1">
          <a:blip r:embed="rId2">
            <a:alphaModFix/>
          </a:blip>
          <a:srcRect/>
          <a:stretch/>
        </p:blipFill>
        <p:spPr>
          <a:xfrm>
            <a:off x="1010941" y="6470279"/>
            <a:ext cx="9860259" cy="410844"/>
          </a:xfrm>
          <a:prstGeom prst="rect">
            <a:avLst/>
          </a:prstGeom>
          <a:noFill/>
          <a:ln>
            <a:noFill/>
          </a:ln>
        </p:spPr>
      </p:pic>
      <p:sp>
        <p:nvSpPr>
          <p:cNvPr id="13" name="Google Shape;13;p2"/>
          <p:cNvSpPr/>
          <p:nvPr/>
        </p:nvSpPr>
        <p:spPr>
          <a:xfrm>
            <a:off x="0" y="0"/>
            <a:ext cx="12192000" cy="643457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Palatino Linotype"/>
              <a:ea typeface="Palatino Linotype"/>
              <a:cs typeface="Palatino Linotype"/>
              <a:sym typeface="Palatino Linotype"/>
            </a:endParaRPr>
          </a:p>
        </p:txBody>
      </p:sp>
      <p:sp>
        <p:nvSpPr>
          <p:cNvPr id="14" name="Google Shape;14;p2"/>
          <p:cNvSpPr txBox="1">
            <a:spLocks noGrp="1"/>
          </p:cNvSpPr>
          <p:nvPr>
            <p:ph type="title"/>
          </p:nvPr>
        </p:nvSpPr>
        <p:spPr>
          <a:xfrm>
            <a:off x="279991" y="4423144"/>
            <a:ext cx="11632018" cy="170121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accent6"/>
              </a:buClr>
              <a:buSzPts val="6600"/>
              <a:buFont typeface="Century Gothic"/>
              <a:buNone/>
              <a:defRPr sz="6600" b="1" i="0" u="none" strike="noStrike" cap="none">
                <a:solidFill>
                  <a:schemeClr val="accent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6" name="Google Shape;16;p2"/>
          <p:cNvPicPr preferRelativeResize="0"/>
          <p:nvPr/>
        </p:nvPicPr>
        <p:blipFill rotWithShape="1">
          <a:blip r:embed="rId3">
            <a:alphaModFix/>
          </a:blip>
          <a:srcRect/>
          <a:stretch/>
        </p:blipFill>
        <p:spPr>
          <a:xfrm>
            <a:off x="127206" y="174236"/>
            <a:ext cx="11937588" cy="4463551"/>
          </a:xfrm>
          <a:prstGeom prst="rect">
            <a:avLst/>
          </a:prstGeom>
          <a:solidFill>
            <a:srgbClr val="002060"/>
          </a:solidFill>
          <a:ln>
            <a:noFill/>
          </a:ln>
        </p:spPr>
      </p:pic>
    </p:spTree>
    <p:extLst>
      <p:ext uri="{BB962C8B-B14F-4D97-AF65-F5344CB8AC3E}">
        <p14:creationId xmlns:p14="http://schemas.microsoft.com/office/powerpoint/2010/main" val="103950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0023-A2F2-43C6-A15F-E391D364E1F3}"/>
              </a:ext>
            </a:extLst>
          </p:cNvPr>
          <p:cNvSpPr>
            <a:spLocks noGrp="1"/>
          </p:cNvSpPr>
          <p:nvPr>
            <p:ph type="title"/>
          </p:nvPr>
        </p:nvSpPr>
        <p:spPr>
          <a:xfrm>
            <a:off x="930442" y="1646238"/>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53A1FB-6E67-427A-9438-D7E5693C5F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AEDE1B-AAC3-48A0-A776-34D663DFF848}"/>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5" name="Footer Placeholder 4">
            <a:extLst>
              <a:ext uri="{FF2B5EF4-FFF2-40B4-BE49-F238E27FC236}">
                <a16:creationId xmlns:a16="http://schemas.microsoft.com/office/drawing/2014/main" id="{DCC04798-759D-41EC-BD30-8931C6FFC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AF2787-C7DB-45BA-99D8-62A20EC3114D}"/>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419775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2F4A-7B01-4564-8F4D-B72B14BCF2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580575-B4BA-4A74-8D14-E54195E49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37293F-2877-42EA-88EB-0EDC029C4105}"/>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5" name="Footer Placeholder 4">
            <a:extLst>
              <a:ext uri="{FF2B5EF4-FFF2-40B4-BE49-F238E27FC236}">
                <a16:creationId xmlns:a16="http://schemas.microsoft.com/office/drawing/2014/main" id="{5EBC5B50-13E6-455B-800A-9AEEF61872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5C422-E919-49C3-A8E2-22A6F6A5C49E}"/>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308829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9CC6-15D9-4E2A-A191-D35005EF14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ADCCC2-2A1F-4F20-966B-C5558F63F9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B2EFB5-E7DD-49AC-8F09-07350A178E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3F8E03-B1BD-41A1-B2C9-5C3774AE41F1}"/>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6" name="Footer Placeholder 5">
            <a:extLst>
              <a:ext uri="{FF2B5EF4-FFF2-40B4-BE49-F238E27FC236}">
                <a16:creationId xmlns:a16="http://schemas.microsoft.com/office/drawing/2014/main" id="{2045ED2E-AC85-4104-84AF-0425E8B84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C4DD0-922E-4376-A0A9-DA5E6239A377}"/>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198822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9096-C9EA-40D8-ABD2-E8147B7FDF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0A53B8-7D7E-475E-9DBB-46D48FFBFC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5A3ED0-30F0-4452-B11F-E405C73C38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117749-2D75-4D89-B673-D299B2D2B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050656-A7F8-490B-96A5-F377E5F8E8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F9BA87-9168-4A74-93C8-8BE36512CC4D}"/>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8" name="Footer Placeholder 7">
            <a:extLst>
              <a:ext uri="{FF2B5EF4-FFF2-40B4-BE49-F238E27FC236}">
                <a16:creationId xmlns:a16="http://schemas.microsoft.com/office/drawing/2014/main" id="{C9253755-A130-4407-981A-49F578E3EC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ABC9ED-A0B9-469F-A689-9BD71DEFF7AE}"/>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273104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9C1A-2C08-41B5-85B1-ABA248B974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07EE4A-667E-4830-A0C7-925B789EAC5D}"/>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4" name="Footer Placeholder 3">
            <a:extLst>
              <a:ext uri="{FF2B5EF4-FFF2-40B4-BE49-F238E27FC236}">
                <a16:creationId xmlns:a16="http://schemas.microsoft.com/office/drawing/2014/main" id="{D3BA9F3C-6639-45EC-ABCA-DADB9FC92A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04D748-0286-473D-8B5B-CE99057597E6}"/>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405075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B47CA-F4F2-4A53-926D-702DB7019551}"/>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3" name="Footer Placeholder 2">
            <a:extLst>
              <a:ext uri="{FF2B5EF4-FFF2-40B4-BE49-F238E27FC236}">
                <a16:creationId xmlns:a16="http://schemas.microsoft.com/office/drawing/2014/main" id="{C74D721A-1625-495F-BBE0-554CBABBC8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5660BA-F4B8-4BB0-B6A3-3A91C461E961}"/>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92889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447C-894B-4A9A-93B2-D2A296121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8241D2-EE00-41CD-AAFE-319CA9B10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9F1D2E-5B3D-4597-988E-9D3978B38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5F4B21-D196-4279-ACB4-BF7DB7EE8C33}"/>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6" name="Footer Placeholder 5">
            <a:extLst>
              <a:ext uri="{FF2B5EF4-FFF2-40B4-BE49-F238E27FC236}">
                <a16:creationId xmlns:a16="http://schemas.microsoft.com/office/drawing/2014/main" id="{6F1B329D-FB69-4D5A-A4B4-09A24222A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CEB19-4900-4235-8BC8-69D7F6858AB9}"/>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8459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968D-AFCE-419A-9638-72CF1C540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D1C61B-D50B-4DA9-B361-FFFDEEA97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AED8D2D-DDD4-4F45-BF17-7D7B1C5B6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FEE6B1-B08F-4D42-A537-61EFAC6259C3}"/>
              </a:ext>
            </a:extLst>
          </p:cNvPr>
          <p:cNvSpPr>
            <a:spLocks noGrp="1"/>
          </p:cNvSpPr>
          <p:nvPr>
            <p:ph type="dt" sz="half" idx="10"/>
          </p:nvPr>
        </p:nvSpPr>
        <p:spPr/>
        <p:txBody>
          <a:bodyPr/>
          <a:lstStyle/>
          <a:p>
            <a:fld id="{C2DC5B41-456F-4A1F-9E33-96018B176A14}" type="datetimeFigureOut">
              <a:rPr lang="en-GB" smtClean="0"/>
              <a:t>07/07/2022</a:t>
            </a:fld>
            <a:endParaRPr lang="en-GB"/>
          </a:p>
        </p:txBody>
      </p:sp>
      <p:sp>
        <p:nvSpPr>
          <p:cNvPr id="6" name="Footer Placeholder 5">
            <a:extLst>
              <a:ext uri="{FF2B5EF4-FFF2-40B4-BE49-F238E27FC236}">
                <a16:creationId xmlns:a16="http://schemas.microsoft.com/office/drawing/2014/main" id="{4D740810-78B4-44DE-B660-A064D88D51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5FA5B-00B3-457A-87F3-2791C3E8A22A}"/>
              </a:ext>
            </a:extLst>
          </p:cNvPr>
          <p:cNvSpPr>
            <a:spLocks noGrp="1"/>
          </p:cNvSpPr>
          <p:nvPr>
            <p:ph type="sldNum" sz="quarter" idx="12"/>
          </p:nvPr>
        </p:nvSpPr>
        <p:spPr/>
        <p:txBody>
          <a:bodyPr/>
          <a:lstStyle/>
          <a:p>
            <a:fld id="{F92FD390-17D8-4489-B1CB-6C17869ECD83}" type="slidenum">
              <a:rPr lang="en-GB" smtClean="0"/>
              <a:t>‹#›</a:t>
            </a:fld>
            <a:endParaRPr lang="en-GB"/>
          </a:p>
        </p:txBody>
      </p:sp>
    </p:spTree>
    <p:extLst>
      <p:ext uri="{BB962C8B-B14F-4D97-AF65-F5344CB8AC3E}">
        <p14:creationId xmlns:p14="http://schemas.microsoft.com/office/powerpoint/2010/main" val="361217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4259C2-45F6-4F16-BDB4-46906BC635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190958-AFC8-4F31-9185-3D622C9CC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DAB120-1D45-4962-9D7A-5BCA4459F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2060"/>
                </a:solidFill>
                <a:latin typeface="+mn-lt"/>
              </a:defRPr>
            </a:lvl1pPr>
          </a:lstStyle>
          <a:p>
            <a:fld id="{C2DC5B41-456F-4A1F-9E33-96018B176A14}" type="datetimeFigureOut">
              <a:rPr lang="en-GB" smtClean="0"/>
              <a:pPr/>
              <a:t>07/07/2022</a:t>
            </a:fld>
            <a:endParaRPr lang="en-GB"/>
          </a:p>
        </p:txBody>
      </p:sp>
      <p:sp>
        <p:nvSpPr>
          <p:cNvPr id="5" name="Footer Placeholder 4">
            <a:extLst>
              <a:ext uri="{FF2B5EF4-FFF2-40B4-BE49-F238E27FC236}">
                <a16:creationId xmlns:a16="http://schemas.microsoft.com/office/drawing/2014/main" id="{B1524118-15A4-4942-952E-1A4728265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2060"/>
                </a:solidFill>
                <a:latin typeface="+mn-lt"/>
              </a:defRPr>
            </a:lvl1pPr>
          </a:lstStyle>
          <a:p>
            <a:endParaRPr lang="en-GB"/>
          </a:p>
        </p:txBody>
      </p:sp>
      <p:sp>
        <p:nvSpPr>
          <p:cNvPr id="6" name="Slide Number Placeholder 5">
            <a:extLst>
              <a:ext uri="{FF2B5EF4-FFF2-40B4-BE49-F238E27FC236}">
                <a16:creationId xmlns:a16="http://schemas.microsoft.com/office/drawing/2014/main" id="{79C22CA4-D5B9-48F6-94C2-037B12517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F92FD390-17D8-4489-B1CB-6C17869ECD83}" type="slidenum">
              <a:rPr lang="en-GB" smtClean="0"/>
              <a:pPr/>
              <a:t>‹#›</a:t>
            </a:fld>
            <a:endParaRPr lang="en-GB"/>
          </a:p>
        </p:txBody>
      </p:sp>
      <p:grpSp>
        <p:nvGrpSpPr>
          <p:cNvPr id="7" name="Group 6">
            <a:extLst>
              <a:ext uri="{FF2B5EF4-FFF2-40B4-BE49-F238E27FC236}">
                <a16:creationId xmlns:a16="http://schemas.microsoft.com/office/drawing/2014/main" id="{0C10E387-1286-42C0-809D-7E0B712F6D73}"/>
              </a:ext>
            </a:extLst>
          </p:cNvPr>
          <p:cNvGrpSpPr/>
          <p:nvPr userDrawn="1"/>
        </p:nvGrpSpPr>
        <p:grpSpPr>
          <a:xfrm>
            <a:off x="-5986297" y="0"/>
            <a:ext cx="20049795" cy="7561759"/>
            <a:chOff x="-5986297" y="0"/>
            <a:chExt cx="20049795" cy="7561759"/>
          </a:xfrm>
        </p:grpSpPr>
        <p:pic>
          <p:nvPicPr>
            <p:cNvPr id="8" name="Google Shape;38;p4">
              <a:extLst>
                <a:ext uri="{FF2B5EF4-FFF2-40B4-BE49-F238E27FC236}">
                  <a16:creationId xmlns:a16="http://schemas.microsoft.com/office/drawing/2014/main" id="{ACDC55DE-0C97-41C6-A496-65C4E0B06EA3}"/>
                </a:ext>
              </a:extLst>
            </p:cNvPr>
            <p:cNvPicPr preferRelativeResize="0"/>
            <p:nvPr/>
          </p:nvPicPr>
          <p:blipFill rotWithShape="1">
            <a:blip r:embed="rId14">
              <a:alphaModFix amt="26000"/>
            </a:blip>
            <a:srcRect/>
            <a:stretch/>
          </p:blipFill>
          <p:spPr>
            <a:xfrm rot="20255855">
              <a:off x="-5986297" y="440828"/>
              <a:ext cx="20049795" cy="7120931"/>
            </a:xfrm>
            <a:prstGeom prst="rect">
              <a:avLst/>
            </a:prstGeom>
            <a:noFill/>
            <a:ln>
              <a:noFill/>
            </a:ln>
          </p:spPr>
        </p:pic>
        <p:sp>
          <p:nvSpPr>
            <p:cNvPr id="9" name="Rectangle 8">
              <a:extLst>
                <a:ext uri="{FF2B5EF4-FFF2-40B4-BE49-F238E27FC236}">
                  <a16:creationId xmlns:a16="http://schemas.microsoft.com/office/drawing/2014/main" id="{6B4E811F-5051-4233-A213-33B9CA109793}"/>
                </a:ext>
              </a:extLst>
            </p:cNvPr>
            <p:cNvSpPr/>
            <p:nvPr/>
          </p:nvSpPr>
          <p:spPr>
            <a:xfrm>
              <a:off x="0" y="0"/>
              <a:ext cx="943102" cy="68579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latin typeface="+mn-lt"/>
                </a:rPr>
                <a:t>Relationships</a:t>
              </a:r>
            </a:p>
          </p:txBody>
        </p:sp>
        <p:sp>
          <p:nvSpPr>
            <p:cNvPr id="10" name="Rectangle 9">
              <a:extLst>
                <a:ext uri="{FF2B5EF4-FFF2-40B4-BE49-F238E27FC236}">
                  <a16:creationId xmlns:a16="http://schemas.microsoft.com/office/drawing/2014/main" id="{232BA1FB-2E9E-4F71-B12A-09C93454BF4F}"/>
                </a:ext>
              </a:extLst>
            </p:cNvPr>
            <p:cNvSpPr/>
            <p:nvPr/>
          </p:nvSpPr>
          <p:spPr>
            <a:xfrm>
              <a:off x="943102" y="6430779"/>
              <a:ext cx="11248898" cy="42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mn-lt"/>
                  <a:ea typeface="Yu Gothic Light" panose="020B0300000000000000" pitchFamily="34" charset="-128"/>
                </a:rPr>
                <a:t>EXCELLENCE		-	INNOVATION		-	RESPECT</a:t>
              </a:r>
            </a:p>
          </p:txBody>
        </p:sp>
        <p:cxnSp>
          <p:nvCxnSpPr>
            <p:cNvPr id="11" name="Straight Connector 10">
              <a:extLst>
                <a:ext uri="{FF2B5EF4-FFF2-40B4-BE49-F238E27FC236}">
                  <a16:creationId xmlns:a16="http://schemas.microsoft.com/office/drawing/2014/main" id="{8C91A96F-1D20-4E51-886D-D73EB677F3CE}"/>
                </a:ext>
              </a:extLst>
            </p:cNvPr>
            <p:cNvCxnSpPr>
              <a:cxnSpLocks/>
            </p:cNvCxnSpPr>
            <p:nvPr/>
          </p:nvCxnSpPr>
          <p:spPr>
            <a:xfrm flipV="1">
              <a:off x="943102" y="374754"/>
              <a:ext cx="11248898" cy="64633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864DC0-B952-4D9B-94F4-499CC6C9B348}"/>
                </a:ext>
              </a:extLst>
            </p:cNvPr>
            <p:cNvSpPr txBox="1"/>
            <p:nvPr/>
          </p:nvSpPr>
          <p:spPr>
            <a:xfrm>
              <a:off x="8129589" y="0"/>
              <a:ext cx="4062412" cy="374754"/>
            </a:xfrm>
            <a:prstGeom prst="rect">
              <a:avLst/>
            </a:prstGeom>
            <a:noFill/>
          </p:spPr>
          <p:txBody>
            <a:bodyPr wrap="square" rtlCol="0">
              <a:spAutoFit/>
            </a:bodyPr>
            <a:lstStyle/>
            <a:p>
              <a:pPr algn="r"/>
              <a:fld id="{1EEF9F6E-3153-4B06-BE1C-C640A7BC8B79}" type="datetime2">
                <a:rPr lang="en-GB" smtClean="0">
                  <a:solidFill>
                    <a:srgbClr val="002060"/>
                  </a:solidFill>
                  <a:latin typeface="+mn-lt"/>
                </a:rPr>
                <a:pPr algn="r"/>
                <a:t>Thursday, 07 July 2022</a:t>
              </a:fld>
              <a:endParaRPr lang="en-GB" dirty="0">
                <a:solidFill>
                  <a:srgbClr val="002060"/>
                </a:solidFill>
                <a:latin typeface="+mn-lt"/>
              </a:endParaRPr>
            </a:p>
          </p:txBody>
        </p:sp>
        <p:sp>
          <p:nvSpPr>
            <p:cNvPr id="13" name="TextBox 12">
              <a:extLst>
                <a:ext uri="{FF2B5EF4-FFF2-40B4-BE49-F238E27FC236}">
                  <a16:creationId xmlns:a16="http://schemas.microsoft.com/office/drawing/2014/main" id="{D9D5E492-EBA9-424D-8FA3-D477B89396D2}"/>
                </a:ext>
              </a:extLst>
            </p:cNvPr>
            <p:cNvSpPr txBox="1"/>
            <p:nvPr/>
          </p:nvSpPr>
          <p:spPr>
            <a:xfrm>
              <a:off x="1257300" y="374754"/>
              <a:ext cx="6766560" cy="646331"/>
            </a:xfrm>
            <a:prstGeom prst="rect">
              <a:avLst/>
            </a:prstGeom>
            <a:noFill/>
          </p:spPr>
          <p:txBody>
            <a:bodyPr wrap="square" rtlCol="0">
              <a:spAutoFit/>
            </a:bodyPr>
            <a:lstStyle/>
            <a:p>
              <a:endParaRPr lang="en-GB" sz="3600" dirty="0">
                <a:solidFill>
                  <a:srgbClr val="002060"/>
                </a:solidFill>
                <a:latin typeface="+mn-lt"/>
              </a:endParaRPr>
            </a:p>
          </p:txBody>
        </p:sp>
      </p:grpSp>
    </p:spTree>
    <p:extLst>
      <p:ext uri="{BB962C8B-B14F-4D97-AF65-F5344CB8AC3E}">
        <p14:creationId xmlns:p14="http://schemas.microsoft.com/office/powerpoint/2010/main" val="4004419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file:///\\psheserver2012\Data\Projects\Projects\Medway\2021%20Secondary%20RSE%20Update\Work\Year%209\JFO%20feedback\www.abettermedway.co.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hyperlink" Target="http://www.childline.org.uk/"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hyperlink" Target="https://www.samaritans.org/about-samaritans/" TargetMode="External"/><Relationship Id="rId14" Type="http://schemas.openxmlformats.org/officeDocument/2006/relationships/hyperlink" Target="https://www.kooth.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tel:+44-808-801-0811" TargetMode="External"/><Relationship Id="rId3" Type="http://schemas.openxmlformats.org/officeDocument/2006/relationships/hyperlink" Target="https://www.actionforchildren.org.uk/" TargetMode="External"/><Relationship Id="rId7" Type="http://schemas.openxmlformats.org/officeDocument/2006/relationships/hyperlink" Target="tel:+44-808-801-0711" TargetMode="External"/><Relationship Id="rId12" Type="http://schemas.openxmlformats.org/officeDocument/2006/relationships/hyperlink" Target="tel:+44-808-800-066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anxietyuk.org.uk/" TargetMode="External"/><Relationship Id="rId11" Type="http://schemas.openxmlformats.org/officeDocument/2006/relationships/hyperlink" Target="https://www.thecalmzone.net/" TargetMode="External"/><Relationship Id="rId5" Type="http://schemas.openxmlformats.org/officeDocument/2006/relationships/hyperlink" Target="sms:+44-7537-416-905" TargetMode="External"/><Relationship Id="rId10" Type="http://schemas.openxmlformats.org/officeDocument/2006/relationships/hyperlink" Target="tel:+44-800-58-58-58" TargetMode="External"/><Relationship Id="rId4" Type="http://schemas.openxmlformats.org/officeDocument/2006/relationships/hyperlink" Target="tel:+44-3444-775-774" TargetMode="External"/><Relationship Id="rId9" Type="http://schemas.openxmlformats.org/officeDocument/2006/relationships/hyperlink" Target="https://www.beateatingdisorders.org.u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extBox 1">
            <a:extLst>
              <a:ext uri="{FF2B5EF4-FFF2-40B4-BE49-F238E27FC236}">
                <a16:creationId xmlns:a16="http://schemas.microsoft.com/office/drawing/2014/main" id="{F3AFCCF8-886B-4972-840A-D9AC29038015}"/>
              </a:ext>
            </a:extLst>
          </p:cNvPr>
          <p:cNvSpPr txBox="1"/>
          <p:nvPr/>
        </p:nvSpPr>
        <p:spPr>
          <a:xfrm>
            <a:off x="1849072" y="554225"/>
            <a:ext cx="8274644" cy="3631763"/>
          </a:xfrm>
          <a:prstGeom prst="rect">
            <a:avLst/>
          </a:prstGeom>
          <a:noFill/>
        </p:spPr>
        <p:txBody>
          <a:bodyPr wrap="square" rtlCol="0">
            <a:spAutoFit/>
          </a:bodyPr>
          <a:lstStyle/>
          <a:p>
            <a:r>
              <a:rPr lang="en-GB" sz="11500" b="1" dirty="0">
                <a:solidFill>
                  <a:schemeClr val="bg1"/>
                </a:solidFill>
                <a:latin typeface="Yu Gothic Light" panose="020B0300000000000000" pitchFamily="34" charset="-128"/>
                <a:ea typeface="Yu Gothic Light" panose="020B0300000000000000" pitchFamily="34" charset="-128"/>
              </a:rPr>
              <a:t>Life </a:t>
            </a:r>
          </a:p>
          <a:p>
            <a:r>
              <a:rPr lang="en-GB" sz="11500" b="1" dirty="0">
                <a:solidFill>
                  <a:schemeClr val="bg1"/>
                </a:solidFill>
                <a:latin typeface="Yu Gothic Light" panose="020B0300000000000000" pitchFamily="34" charset="-128"/>
                <a:ea typeface="Yu Gothic Light" panose="020B0300000000000000" pitchFamily="34" charset="-128"/>
              </a:rPr>
              <a:t>	Studies</a:t>
            </a:r>
          </a:p>
        </p:txBody>
      </p:sp>
      <p:sp>
        <p:nvSpPr>
          <p:cNvPr id="4" name="TextBox 3"/>
          <p:cNvSpPr txBox="1"/>
          <p:nvPr/>
        </p:nvSpPr>
        <p:spPr>
          <a:xfrm>
            <a:off x="9568721" y="0"/>
            <a:ext cx="2623279"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Tree>
    <p:extLst>
      <p:ext uri="{BB962C8B-B14F-4D97-AF65-F5344CB8AC3E}">
        <p14:creationId xmlns:p14="http://schemas.microsoft.com/office/powerpoint/2010/main" val="181726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F3440A-74EA-477C-A83E-138CDAF237D2}"/>
              </a:ext>
            </a:extLst>
          </p:cNvPr>
          <p:cNvSpPr/>
          <p:nvPr/>
        </p:nvSpPr>
        <p:spPr>
          <a:xfrm>
            <a:off x="6248400" y="762021"/>
            <a:ext cx="5181600" cy="676713"/>
          </a:xfrm>
          <a:prstGeom prst="rect">
            <a:avLst/>
          </a:prstGeom>
          <a:solidFill>
            <a:srgbClr val="9DDCFF"/>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Can you respond to the scenarios?</a:t>
            </a:r>
          </a:p>
        </p:txBody>
      </p:sp>
      <p:sp>
        <p:nvSpPr>
          <p:cNvPr id="2" name="Title 1">
            <a:extLst>
              <a:ext uri="{FF2B5EF4-FFF2-40B4-BE49-F238E27FC236}">
                <a16:creationId xmlns:a16="http://schemas.microsoft.com/office/drawing/2014/main" id="{253F272F-8CF1-427E-B4DE-3EC58AF0E7CA}"/>
              </a:ext>
            </a:extLst>
          </p:cNvPr>
          <p:cNvSpPr>
            <a:spLocks noGrp="1"/>
          </p:cNvSpPr>
          <p:nvPr>
            <p:ph type="title"/>
          </p:nvPr>
        </p:nvSpPr>
        <p:spPr>
          <a:xfrm>
            <a:off x="914400" y="-225185"/>
            <a:ext cx="10515600" cy="1325563"/>
          </a:xfrm>
        </p:spPr>
        <p:txBody>
          <a:bodyPr/>
          <a:lstStyle/>
          <a:p>
            <a:r>
              <a:rPr lang="en-GB" dirty="0"/>
              <a:t>Scenarios</a:t>
            </a:r>
          </a:p>
        </p:txBody>
      </p:sp>
      <p:sp>
        <p:nvSpPr>
          <p:cNvPr id="4" name="Slide Number Placeholder 3">
            <a:extLst>
              <a:ext uri="{FF2B5EF4-FFF2-40B4-BE49-F238E27FC236}">
                <a16:creationId xmlns:a16="http://schemas.microsoft.com/office/drawing/2014/main" id="{0CC8D918-0514-44BB-9468-6D46BE947149}"/>
              </a:ext>
            </a:extLst>
          </p:cNvPr>
          <p:cNvSpPr>
            <a:spLocks noGrp="1"/>
          </p:cNvSpPr>
          <p:nvPr>
            <p:ph type="sldNum" sz="quarter" idx="12"/>
          </p:nvPr>
        </p:nvSpPr>
        <p:spPr/>
        <p:txBody>
          <a:bodyPr/>
          <a:lstStyle/>
          <a:p>
            <a:fld id="{478DA289-F468-42DF-B92F-0B060E228CBE}" type="slidenum">
              <a:rPr lang="en-GB" smtClean="0"/>
              <a:pPr/>
              <a:t>10</a:t>
            </a:fld>
            <a:endParaRPr lang="en-GB" dirty="0"/>
          </a:p>
        </p:txBody>
      </p:sp>
      <p:sp>
        <p:nvSpPr>
          <p:cNvPr id="5" name="Footer Placeholder 4">
            <a:extLst>
              <a:ext uri="{FF2B5EF4-FFF2-40B4-BE49-F238E27FC236}">
                <a16:creationId xmlns:a16="http://schemas.microsoft.com/office/drawing/2014/main" id="{00695EF7-A633-4472-A0C7-78E5C35FA44A}"/>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6" name="Rectangle 5">
            <a:extLst>
              <a:ext uri="{FF2B5EF4-FFF2-40B4-BE49-F238E27FC236}">
                <a16:creationId xmlns:a16="http://schemas.microsoft.com/office/drawing/2014/main" id="{7B20D73B-EFF8-4421-ABE0-89B117BB0ED8}"/>
              </a:ext>
            </a:extLst>
          </p:cNvPr>
          <p:cNvSpPr/>
          <p:nvPr/>
        </p:nvSpPr>
        <p:spPr>
          <a:xfrm>
            <a:off x="1323474" y="1646905"/>
            <a:ext cx="10030325" cy="1015663"/>
          </a:xfrm>
          <a:prstGeom prst="rect">
            <a:avLst/>
          </a:prstGeom>
        </p:spPr>
        <p:txBody>
          <a:bodyPr wrap="square">
            <a:spAutoFit/>
          </a:bodyPr>
          <a:lstStyle/>
          <a:p>
            <a:r>
              <a:rPr lang="en-GB" sz="2000" dirty="0">
                <a:solidFill>
                  <a:srgbClr val="002060"/>
                </a:solidFill>
                <a:latin typeface="Arial-Black"/>
              </a:rPr>
              <a:t>1. </a:t>
            </a:r>
            <a:r>
              <a:rPr lang="en-GB" sz="2000" dirty="0">
                <a:solidFill>
                  <a:srgbClr val="002060"/>
                </a:solidFill>
                <a:latin typeface="Calibri" panose="020F0502020204030204" pitchFamily="34" charset="0"/>
              </a:rPr>
              <a:t>I’m really worried that everyone is starting to talk about periods and voice changes and I’m not experiencing any of this. Am I normal?</a:t>
            </a:r>
            <a:r>
              <a:rPr lang="en-GB" sz="2000" dirty="0">
                <a:solidFill>
                  <a:srgbClr val="002060"/>
                </a:solidFill>
              </a:rPr>
              <a:t> </a:t>
            </a:r>
            <a:br>
              <a:rPr lang="en-GB" sz="2000" dirty="0">
                <a:solidFill>
                  <a:srgbClr val="002060"/>
                </a:solidFill>
              </a:rPr>
            </a:br>
            <a:endParaRPr lang="en-GB" sz="2000" dirty="0">
              <a:solidFill>
                <a:srgbClr val="002060"/>
              </a:solidFill>
            </a:endParaRPr>
          </a:p>
        </p:txBody>
      </p:sp>
      <p:sp>
        <p:nvSpPr>
          <p:cNvPr id="8" name="Rectangle 7">
            <a:extLst>
              <a:ext uri="{FF2B5EF4-FFF2-40B4-BE49-F238E27FC236}">
                <a16:creationId xmlns:a16="http://schemas.microsoft.com/office/drawing/2014/main" id="{8E1D3C90-11CF-47F5-AA01-A108E28DE814}"/>
              </a:ext>
            </a:extLst>
          </p:cNvPr>
          <p:cNvSpPr/>
          <p:nvPr/>
        </p:nvSpPr>
        <p:spPr>
          <a:xfrm>
            <a:off x="1323474" y="2485604"/>
            <a:ext cx="10515600" cy="923330"/>
          </a:xfrm>
          <a:prstGeom prst="rect">
            <a:avLst/>
          </a:prstGeom>
        </p:spPr>
        <p:txBody>
          <a:bodyPr wrap="square">
            <a:spAutoFit/>
          </a:bodyPr>
          <a:lstStyle/>
          <a:p>
            <a:r>
              <a:rPr lang="en-GB" dirty="0">
                <a:solidFill>
                  <a:srgbClr val="002060"/>
                </a:solidFill>
                <a:latin typeface="Arial-Black"/>
              </a:rPr>
              <a:t>2. </a:t>
            </a:r>
            <a:r>
              <a:rPr lang="en-GB" dirty="0">
                <a:solidFill>
                  <a:srgbClr val="002060"/>
                </a:solidFill>
                <a:latin typeface="Calibri" panose="020F0502020204030204" pitchFamily="34" charset="0"/>
              </a:rPr>
              <a:t>I’ve suddenly started arguing with my family all the time and it’s getting me down. Why can’t we get on like we used to?</a:t>
            </a:r>
            <a:r>
              <a:rPr lang="en-GB" dirty="0">
                <a:solidFill>
                  <a:srgbClr val="002060"/>
                </a:solidFill>
              </a:rPr>
              <a:t> </a:t>
            </a:r>
            <a:br>
              <a:rPr lang="en-GB" dirty="0">
                <a:solidFill>
                  <a:srgbClr val="002060"/>
                </a:solidFill>
              </a:rPr>
            </a:br>
            <a:endParaRPr lang="en-GB" dirty="0">
              <a:solidFill>
                <a:srgbClr val="002060"/>
              </a:solidFill>
            </a:endParaRPr>
          </a:p>
        </p:txBody>
      </p:sp>
      <p:sp>
        <p:nvSpPr>
          <p:cNvPr id="9" name="Rectangle 8">
            <a:extLst>
              <a:ext uri="{FF2B5EF4-FFF2-40B4-BE49-F238E27FC236}">
                <a16:creationId xmlns:a16="http://schemas.microsoft.com/office/drawing/2014/main" id="{A9BC22FB-AB0D-4F27-BABE-A1B24C345A64}"/>
              </a:ext>
            </a:extLst>
          </p:cNvPr>
          <p:cNvSpPr/>
          <p:nvPr/>
        </p:nvSpPr>
        <p:spPr>
          <a:xfrm>
            <a:off x="1267326" y="3214210"/>
            <a:ext cx="10379243" cy="923330"/>
          </a:xfrm>
          <a:prstGeom prst="rect">
            <a:avLst/>
          </a:prstGeom>
        </p:spPr>
        <p:txBody>
          <a:bodyPr wrap="square">
            <a:spAutoFit/>
          </a:bodyPr>
          <a:lstStyle/>
          <a:p>
            <a:r>
              <a:rPr lang="en-GB" dirty="0">
                <a:solidFill>
                  <a:srgbClr val="002060"/>
                </a:solidFill>
                <a:latin typeface="Arial-Black"/>
              </a:rPr>
              <a:t>3. </a:t>
            </a:r>
            <a:r>
              <a:rPr lang="en-GB" dirty="0">
                <a:solidFill>
                  <a:srgbClr val="002060"/>
                </a:solidFill>
                <a:latin typeface="Calibri" panose="020F0502020204030204" pitchFamily="34" charset="0"/>
              </a:rPr>
              <a:t>One of my older brother’s friends keeps suggesting we spend some time alone together at his place. I really fancy him but something doesn’t feel right. What should I do?</a:t>
            </a:r>
            <a:r>
              <a:rPr lang="en-GB" dirty="0">
                <a:solidFill>
                  <a:srgbClr val="002060"/>
                </a:solidFill>
              </a:rPr>
              <a:t> </a:t>
            </a:r>
            <a:br>
              <a:rPr lang="en-GB" dirty="0">
                <a:solidFill>
                  <a:srgbClr val="002060"/>
                </a:solidFill>
              </a:rPr>
            </a:br>
            <a:endParaRPr lang="en-GB" dirty="0">
              <a:solidFill>
                <a:srgbClr val="002060"/>
              </a:solidFill>
            </a:endParaRPr>
          </a:p>
        </p:txBody>
      </p:sp>
      <p:sp>
        <p:nvSpPr>
          <p:cNvPr id="10" name="Rectangle 9">
            <a:extLst>
              <a:ext uri="{FF2B5EF4-FFF2-40B4-BE49-F238E27FC236}">
                <a16:creationId xmlns:a16="http://schemas.microsoft.com/office/drawing/2014/main" id="{4DE261BB-5211-4837-A60C-CC6CA30E2C7A}"/>
              </a:ext>
            </a:extLst>
          </p:cNvPr>
          <p:cNvSpPr/>
          <p:nvPr/>
        </p:nvSpPr>
        <p:spPr>
          <a:xfrm>
            <a:off x="1267326" y="4397361"/>
            <a:ext cx="10571748" cy="1200329"/>
          </a:xfrm>
          <a:prstGeom prst="rect">
            <a:avLst/>
          </a:prstGeom>
        </p:spPr>
        <p:txBody>
          <a:bodyPr wrap="square">
            <a:spAutoFit/>
          </a:bodyPr>
          <a:lstStyle/>
          <a:p>
            <a:r>
              <a:rPr lang="en-GB" dirty="0">
                <a:solidFill>
                  <a:srgbClr val="002060"/>
                </a:solidFill>
                <a:latin typeface="Arial-Black"/>
              </a:rPr>
              <a:t>4. </a:t>
            </a:r>
            <a:r>
              <a:rPr lang="en-GB" dirty="0">
                <a:solidFill>
                  <a:srgbClr val="002060"/>
                </a:solidFill>
                <a:latin typeface="Calibri" panose="020F0502020204030204" pitchFamily="34" charset="0"/>
              </a:rPr>
              <a:t>My auntie keeps forwarding messages and posts about how women should behave before marriage and within relationships. It’s making me uncomfortable, and I’m worried I’m supposed to behave in ways that don’t feel right. What should I do?</a:t>
            </a:r>
            <a:r>
              <a:rPr lang="en-GB" dirty="0">
                <a:solidFill>
                  <a:srgbClr val="002060"/>
                </a:solidFill>
              </a:rPr>
              <a:t> </a:t>
            </a:r>
            <a:br>
              <a:rPr lang="en-GB" dirty="0">
                <a:solidFill>
                  <a:srgbClr val="002060"/>
                </a:solidFill>
              </a:rPr>
            </a:br>
            <a:endParaRPr lang="en-GB" dirty="0">
              <a:solidFill>
                <a:srgbClr val="002060"/>
              </a:solidFill>
            </a:endParaRPr>
          </a:p>
        </p:txBody>
      </p:sp>
    </p:spTree>
    <p:extLst>
      <p:ext uri="{BB962C8B-B14F-4D97-AF65-F5344CB8AC3E}">
        <p14:creationId xmlns:p14="http://schemas.microsoft.com/office/powerpoint/2010/main" val="326585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A992-EC76-4FAE-BA89-918FE1BE7C51}"/>
              </a:ext>
            </a:extLst>
          </p:cNvPr>
          <p:cNvSpPr>
            <a:spLocks noGrp="1"/>
          </p:cNvSpPr>
          <p:nvPr>
            <p:ph type="title"/>
          </p:nvPr>
        </p:nvSpPr>
        <p:spPr>
          <a:xfrm>
            <a:off x="838200" y="-182401"/>
            <a:ext cx="10515600" cy="1325563"/>
          </a:xfrm>
        </p:spPr>
        <p:txBody>
          <a:bodyPr/>
          <a:lstStyle/>
          <a:p>
            <a:r>
              <a:rPr lang="en-GB" dirty="0"/>
              <a:t>What is ‘puberty’?</a:t>
            </a:r>
          </a:p>
        </p:txBody>
      </p:sp>
      <p:sp>
        <p:nvSpPr>
          <p:cNvPr id="3" name="Content Placeholder 2">
            <a:extLst>
              <a:ext uri="{FF2B5EF4-FFF2-40B4-BE49-F238E27FC236}">
                <a16:creationId xmlns:a16="http://schemas.microsoft.com/office/drawing/2014/main" id="{D4825771-2C30-4341-A90C-7178EED50246}"/>
              </a:ext>
            </a:extLst>
          </p:cNvPr>
          <p:cNvSpPr>
            <a:spLocks noGrp="1"/>
          </p:cNvSpPr>
          <p:nvPr>
            <p:ph idx="1"/>
          </p:nvPr>
        </p:nvSpPr>
        <p:spPr>
          <a:xfrm>
            <a:off x="1203158" y="2352198"/>
            <a:ext cx="5670884" cy="3068003"/>
          </a:xfrm>
        </p:spPr>
        <p:txBody>
          <a:bodyPr>
            <a:normAutofit lnSpcReduction="10000"/>
          </a:bodyPr>
          <a:lstStyle/>
          <a:p>
            <a:pPr marL="0" indent="0">
              <a:buNone/>
            </a:pPr>
            <a:r>
              <a:rPr lang="en-GB" dirty="0">
                <a:effectLst/>
                <a:latin typeface="+mn-lt"/>
                <a:ea typeface="Calibri" panose="020F0502020204030204" pitchFamily="34" charset="0"/>
                <a:cs typeface="Times New Roman" panose="02020603050405020304" pitchFamily="18" charset="0"/>
              </a:rPr>
              <a:t>Puberty is the stage in someone's life when they </a:t>
            </a:r>
            <a:r>
              <a:rPr lang="en-GB" dirty="0">
                <a:effectLst/>
                <a:latin typeface="+mn-lt"/>
                <a:ea typeface="Calibri" panose="020F0502020204030204" pitchFamily="34" charset="0"/>
                <a:cs typeface="Arial" panose="020B0604020202020204" pitchFamily="34" charset="0"/>
              </a:rPr>
              <a:t>develop from a child into an adult because of changes in their body that make them able to have children</a:t>
            </a:r>
            <a:r>
              <a:rPr lang="en-GB" dirty="0">
                <a:effectLst/>
                <a:latin typeface="+mn-lt"/>
                <a:ea typeface="Calibri" panose="020F0502020204030204" pitchFamily="34" charset="0"/>
                <a:cs typeface="Times New Roman" panose="02020603050405020304" pitchFamily="18" charset="0"/>
              </a:rPr>
              <a:t>. These physical changes are accompanied by changes that can affect emotions as hormones change and people’s identities develop.</a:t>
            </a:r>
          </a:p>
          <a:p>
            <a:pPr marL="0" indent="0">
              <a:buNone/>
            </a:pPr>
            <a:endParaRPr lang="en-GB" dirty="0"/>
          </a:p>
        </p:txBody>
      </p:sp>
      <p:sp>
        <p:nvSpPr>
          <p:cNvPr id="4" name="Slide Number Placeholder 3">
            <a:extLst>
              <a:ext uri="{FF2B5EF4-FFF2-40B4-BE49-F238E27FC236}">
                <a16:creationId xmlns:a16="http://schemas.microsoft.com/office/drawing/2014/main" id="{245D044F-7942-4A63-AD7B-56AFF8EE88C7}"/>
              </a:ext>
            </a:extLst>
          </p:cNvPr>
          <p:cNvSpPr>
            <a:spLocks noGrp="1"/>
          </p:cNvSpPr>
          <p:nvPr>
            <p:ph type="sldNum" sz="quarter" idx="12"/>
          </p:nvPr>
        </p:nvSpPr>
        <p:spPr/>
        <p:txBody>
          <a:bodyPr/>
          <a:lstStyle/>
          <a:p>
            <a:fld id="{478DA289-F468-42DF-B92F-0B060E228CBE}" type="slidenum">
              <a:rPr lang="en-GB" smtClean="0"/>
              <a:pPr/>
              <a:t>11</a:t>
            </a:fld>
            <a:endParaRPr lang="en-GB" dirty="0"/>
          </a:p>
        </p:txBody>
      </p:sp>
      <p:sp>
        <p:nvSpPr>
          <p:cNvPr id="5" name="Footer Placeholder 4">
            <a:extLst>
              <a:ext uri="{FF2B5EF4-FFF2-40B4-BE49-F238E27FC236}">
                <a16:creationId xmlns:a16="http://schemas.microsoft.com/office/drawing/2014/main" id="{EDFB27C9-5D7E-4DE3-9DBB-5857D0EB1B6C}"/>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8" name="Rectangle 7">
            <a:extLst>
              <a:ext uri="{FF2B5EF4-FFF2-40B4-BE49-F238E27FC236}">
                <a16:creationId xmlns:a16="http://schemas.microsoft.com/office/drawing/2014/main" id="{3A964100-1C16-4D4E-B31F-63F384CAC520}"/>
              </a:ext>
            </a:extLst>
          </p:cNvPr>
          <p:cNvSpPr/>
          <p:nvPr/>
        </p:nvSpPr>
        <p:spPr>
          <a:xfrm>
            <a:off x="7010400" y="2007104"/>
            <a:ext cx="5181600" cy="2718594"/>
          </a:xfrm>
          <a:prstGeom prst="rect">
            <a:avLst/>
          </a:prstGeom>
          <a:solidFill>
            <a:srgbClr val="9DDCFF"/>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cs typeface="Arial" panose="020B0604020202020204" pitchFamily="34" charset="0"/>
              </a:rPr>
              <a:t>How might relationships change during or after puberty?</a:t>
            </a:r>
          </a:p>
        </p:txBody>
      </p:sp>
    </p:spTree>
    <p:extLst>
      <p:ext uri="{BB962C8B-B14F-4D97-AF65-F5344CB8AC3E}">
        <p14:creationId xmlns:p14="http://schemas.microsoft.com/office/powerpoint/2010/main" val="1956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4E83-E3CC-48E9-ABAC-1D3B724AF5B1}"/>
              </a:ext>
            </a:extLst>
          </p:cNvPr>
          <p:cNvSpPr>
            <a:spLocks noGrp="1"/>
          </p:cNvSpPr>
          <p:nvPr>
            <p:ph type="title"/>
          </p:nvPr>
        </p:nvSpPr>
        <p:spPr>
          <a:xfrm>
            <a:off x="838199" y="-243711"/>
            <a:ext cx="10515600" cy="1325563"/>
          </a:xfrm>
        </p:spPr>
        <p:txBody>
          <a:bodyPr/>
          <a:lstStyle/>
          <a:p>
            <a:r>
              <a:rPr lang="en-GB" dirty="0"/>
              <a:t>Changes during puberty</a:t>
            </a:r>
          </a:p>
        </p:txBody>
      </p:sp>
      <p:sp>
        <p:nvSpPr>
          <p:cNvPr id="4" name="Slide Number Placeholder 3">
            <a:extLst>
              <a:ext uri="{FF2B5EF4-FFF2-40B4-BE49-F238E27FC236}">
                <a16:creationId xmlns:a16="http://schemas.microsoft.com/office/drawing/2014/main" id="{99A9F285-287C-42AF-BE00-6C7957987ACF}"/>
              </a:ext>
            </a:extLst>
          </p:cNvPr>
          <p:cNvSpPr>
            <a:spLocks noGrp="1"/>
          </p:cNvSpPr>
          <p:nvPr>
            <p:ph type="sldNum" sz="quarter" idx="12"/>
          </p:nvPr>
        </p:nvSpPr>
        <p:spPr/>
        <p:txBody>
          <a:bodyPr/>
          <a:lstStyle/>
          <a:p>
            <a:fld id="{478DA289-F468-42DF-B92F-0B060E228CBE}" type="slidenum">
              <a:rPr lang="en-GB" smtClean="0"/>
              <a:pPr/>
              <a:t>12</a:t>
            </a:fld>
            <a:endParaRPr lang="en-GB" dirty="0"/>
          </a:p>
        </p:txBody>
      </p:sp>
      <p:sp>
        <p:nvSpPr>
          <p:cNvPr id="5" name="Footer Placeholder 4">
            <a:extLst>
              <a:ext uri="{FF2B5EF4-FFF2-40B4-BE49-F238E27FC236}">
                <a16:creationId xmlns:a16="http://schemas.microsoft.com/office/drawing/2014/main" id="{7F3D69AB-C88E-4F7B-8451-F351FB7999BD}"/>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9" name="Content Placeholder 4">
            <a:extLst>
              <a:ext uri="{FF2B5EF4-FFF2-40B4-BE49-F238E27FC236}">
                <a16:creationId xmlns:a16="http://schemas.microsoft.com/office/drawing/2014/main" id="{86A12F9B-98A4-4754-A8CD-D3C4EA551E0A}"/>
              </a:ext>
            </a:extLst>
          </p:cNvPr>
          <p:cNvSpPr>
            <a:spLocks noGrp="1"/>
          </p:cNvSpPr>
          <p:nvPr>
            <p:ph idx="1"/>
          </p:nvPr>
        </p:nvSpPr>
        <p:spPr>
          <a:xfrm>
            <a:off x="1159827" y="1467908"/>
            <a:ext cx="10515599" cy="3068003"/>
          </a:xfrm>
        </p:spPr>
        <p:txBody>
          <a:bodyPr/>
          <a:lstStyle/>
          <a:p>
            <a:pPr marL="0" indent="0">
              <a:buNone/>
            </a:pPr>
            <a:r>
              <a:rPr lang="en-GB" dirty="0"/>
              <a:t>Sort the cards to show the different types of physical changes young people experience during puberty:</a:t>
            </a:r>
          </a:p>
        </p:txBody>
      </p:sp>
      <p:sp>
        <p:nvSpPr>
          <p:cNvPr id="11" name="Rectangle 10">
            <a:extLst>
              <a:ext uri="{FF2B5EF4-FFF2-40B4-BE49-F238E27FC236}">
                <a16:creationId xmlns:a16="http://schemas.microsoft.com/office/drawing/2014/main" id="{9A7DBA55-723E-48B6-B202-B74A33ABA5C1}"/>
              </a:ext>
            </a:extLst>
          </p:cNvPr>
          <p:cNvSpPr/>
          <p:nvPr/>
        </p:nvSpPr>
        <p:spPr>
          <a:xfrm>
            <a:off x="931788" y="3156138"/>
            <a:ext cx="2939716" cy="1514934"/>
          </a:xfrm>
          <a:prstGeom prst="rect">
            <a:avLst/>
          </a:prstGeom>
          <a:solidFill>
            <a:srgbClr val="C7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Biologically male</a:t>
            </a:r>
          </a:p>
        </p:txBody>
      </p:sp>
      <p:sp>
        <p:nvSpPr>
          <p:cNvPr id="12" name="Rectangle 11">
            <a:extLst>
              <a:ext uri="{FF2B5EF4-FFF2-40B4-BE49-F238E27FC236}">
                <a16:creationId xmlns:a16="http://schemas.microsoft.com/office/drawing/2014/main" id="{EF1E1432-18AD-4470-804B-9A33A05215B4}"/>
              </a:ext>
            </a:extLst>
          </p:cNvPr>
          <p:cNvSpPr/>
          <p:nvPr/>
        </p:nvSpPr>
        <p:spPr>
          <a:xfrm>
            <a:off x="8414084" y="3154662"/>
            <a:ext cx="2939716" cy="1514934"/>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Biologically female</a:t>
            </a:r>
          </a:p>
        </p:txBody>
      </p:sp>
      <p:sp>
        <p:nvSpPr>
          <p:cNvPr id="13" name="Rectangle 12">
            <a:extLst>
              <a:ext uri="{FF2B5EF4-FFF2-40B4-BE49-F238E27FC236}">
                <a16:creationId xmlns:a16="http://schemas.microsoft.com/office/drawing/2014/main" id="{36FA9974-ABF6-4E9B-BC46-19291A605239}"/>
              </a:ext>
            </a:extLst>
          </p:cNvPr>
          <p:cNvSpPr/>
          <p:nvPr/>
        </p:nvSpPr>
        <p:spPr>
          <a:xfrm>
            <a:off x="4626141" y="3154662"/>
            <a:ext cx="2939716" cy="1514934"/>
          </a:xfrm>
          <a:prstGeom prst="rect">
            <a:avLst/>
          </a:prstGeom>
          <a:solidFill>
            <a:srgbClr val="9D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Can affect anyone</a:t>
            </a:r>
          </a:p>
        </p:txBody>
      </p:sp>
      <p:sp>
        <p:nvSpPr>
          <p:cNvPr id="10" name="Left-Right Arrow 9"/>
          <p:cNvSpPr/>
          <p:nvPr/>
        </p:nvSpPr>
        <p:spPr>
          <a:xfrm>
            <a:off x="1159827" y="4898578"/>
            <a:ext cx="9431973" cy="877570"/>
          </a:xfrm>
          <a:prstGeom prst="leftRightArrow">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60239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4E83-E3CC-48E9-ABAC-1D3B724AF5B1}"/>
              </a:ext>
            </a:extLst>
          </p:cNvPr>
          <p:cNvSpPr>
            <a:spLocks noGrp="1"/>
          </p:cNvSpPr>
          <p:nvPr>
            <p:ph type="title"/>
          </p:nvPr>
        </p:nvSpPr>
        <p:spPr>
          <a:xfrm>
            <a:off x="838199" y="-243711"/>
            <a:ext cx="10515600" cy="1325563"/>
          </a:xfrm>
        </p:spPr>
        <p:txBody>
          <a:bodyPr/>
          <a:lstStyle/>
          <a:p>
            <a:r>
              <a:rPr lang="en-GB" dirty="0"/>
              <a:t>Changes during puberty</a:t>
            </a:r>
          </a:p>
        </p:txBody>
      </p:sp>
      <p:sp>
        <p:nvSpPr>
          <p:cNvPr id="4" name="Slide Number Placeholder 3">
            <a:extLst>
              <a:ext uri="{FF2B5EF4-FFF2-40B4-BE49-F238E27FC236}">
                <a16:creationId xmlns:a16="http://schemas.microsoft.com/office/drawing/2014/main" id="{99A9F285-287C-42AF-BE00-6C7957987ACF}"/>
              </a:ext>
            </a:extLst>
          </p:cNvPr>
          <p:cNvSpPr>
            <a:spLocks noGrp="1"/>
          </p:cNvSpPr>
          <p:nvPr>
            <p:ph type="sldNum" sz="quarter" idx="12"/>
          </p:nvPr>
        </p:nvSpPr>
        <p:spPr/>
        <p:txBody>
          <a:bodyPr/>
          <a:lstStyle/>
          <a:p>
            <a:fld id="{478DA289-F468-42DF-B92F-0B060E228CBE}" type="slidenum">
              <a:rPr lang="en-GB" smtClean="0"/>
              <a:pPr/>
              <a:t>13</a:t>
            </a:fld>
            <a:endParaRPr lang="en-GB" dirty="0"/>
          </a:p>
        </p:txBody>
      </p:sp>
      <p:sp>
        <p:nvSpPr>
          <p:cNvPr id="5" name="Footer Placeholder 4">
            <a:extLst>
              <a:ext uri="{FF2B5EF4-FFF2-40B4-BE49-F238E27FC236}">
                <a16:creationId xmlns:a16="http://schemas.microsoft.com/office/drawing/2014/main" id="{7F3D69AB-C88E-4F7B-8451-F351FB7999BD}"/>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9" name="Content Placeholder 4">
            <a:extLst>
              <a:ext uri="{FF2B5EF4-FFF2-40B4-BE49-F238E27FC236}">
                <a16:creationId xmlns:a16="http://schemas.microsoft.com/office/drawing/2014/main" id="{86A12F9B-98A4-4754-A8CD-D3C4EA551E0A}"/>
              </a:ext>
            </a:extLst>
          </p:cNvPr>
          <p:cNvSpPr>
            <a:spLocks noGrp="1"/>
          </p:cNvSpPr>
          <p:nvPr>
            <p:ph idx="1"/>
          </p:nvPr>
        </p:nvSpPr>
        <p:spPr>
          <a:xfrm>
            <a:off x="1063574" y="1017771"/>
            <a:ext cx="10903837" cy="1083746"/>
          </a:xfrm>
        </p:spPr>
        <p:txBody>
          <a:bodyPr>
            <a:normAutofit/>
          </a:bodyPr>
          <a:lstStyle/>
          <a:p>
            <a:pPr marL="0" indent="0">
              <a:buNone/>
            </a:pPr>
            <a:r>
              <a:rPr lang="en-GB" sz="2000" dirty="0"/>
              <a:t>Sort the cards to show the different types of physical changes young people experience during puberty:</a:t>
            </a:r>
          </a:p>
        </p:txBody>
      </p:sp>
      <p:pic>
        <p:nvPicPr>
          <p:cNvPr id="3" name="Picture 2">
            <a:extLst>
              <a:ext uri="{FF2B5EF4-FFF2-40B4-BE49-F238E27FC236}">
                <a16:creationId xmlns:a16="http://schemas.microsoft.com/office/drawing/2014/main" id="{EA1F02E3-6CF9-412D-BEBA-4D32713D9416}"/>
              </a:ext>
            </a:extLst>
          </p:cNvPr>
          <p:cNvPicPr>
            <a:picLocks noChangeAspect="1"/>
          </p:cNvPicPr>
          <p:nvPr/>
        </p:nvPicPr>
        <p:blipFill>
          <a:blip r:embed="rId3"/>
          <a:stretch>
            <a:fillRect/>
          </a:stretch>
        </p:blipFill>
        <p:spPr>
          <a:xfrm>
            <a:off x="2523406" y="1559644"/>
            <a:ext cx="7686675" cy="4733925"/>
          </a:xfrm>
          <a:prstGeom prst="rect">
            <a:avLst/>
          </a:prstGeom>
        </p:spPr>
      </p:pic>
    </p:spTree>
    <p:extLst>
      <p:ext uri="{BB962C8B-B14F-4D97-AF65-F5344CB8AC3E}">
        <p14:creationId xmlns:p14="http://schemas.microsoft.com/office/powerpoint/2010/main" val="52555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4E83-E3CC-48E9-ABAC-1D3B724AF5B1}"/>
              </a:ext>
            </a:extLst>
          </p:cNvPr>
          <p:cNvSpPr>
            <a:spLocks noGrp="1"/>
          </p:cNvSpPr>
          <p:nvPr>
            <p:ph type="title"/>
          </p:nvPr>
        </p:nvSpPr>
        <p:spPr>
          <a:xfrm>
            <a:off x="838199" y="-243711"/>
            <a:ext cx="10515600" cy="1325563"/>
          </a:xfrm>
        </p:spPr>
        <p:txBody>
          <a:bodyPr/>
          <a:lstStyle/>
          <a:p>
            <a:r>
              <a:rPr lang="en-GB" dirty="0"/>
              <a:t>Changes during puberty</a:t>
            </a:r>
          </a:p>
        </p:txBody>
      </p:sp>
      <p:sp>
        <p:nvSpPr>
          <p:cNvPr id="4" name="Slide Number Placeholder 3">
            <a:extLst>
              <a:ext uri="{FF2B5EF4-FFF2-40B4-BE49-F238E27FC236}">
                <a16:creationId xmlns:a16="http://schemas.microsoft.com/office/drawing/2014/main" id="{99A9F285-287C-42AF-BE00-6C7957987ACF}"/>
              </a:ext>
            </a:extLst>
          </p:cNvPr>
          <p:cNvSpPr>
            <a:spLocks noGrp="1"/>
          </p:cNvSpPr>
          <p:nvPr>
            <p:ph type="sldNum" sz="quarter" idx="12"/>
          </p:nvPr>
        </p:nvSpPr>
        <p:spPr/>
        <p:txBody>
          <a:bodyPr/>
          <a:lstStyle/>
          <a:p>
            <a:fld id="{478DA289-F468-42DF-B92F-0B060E228CBE}" type="slidenum">
              <a:rPr lang="en-GB" smtClean="0"/>
              <a:pPr/>
              <a:t>14</a:t>
            </a:fld>
            <a:endParaRPr lang="en-GB" dirty="0"/>
          </a:p>
        </p:txBody>
      </p:sp>
      <p:sp>
        <p:nvSpPr>
          <p:cNvPr id="5" name="Footer Placeholder 4">
            <a:extLst>
              <a:ext uri="{FF2B5EF4-FFF2-40B4-BE49-F238E27FC236}">
                <a16:creationId xmlns:a16="http://schemas.microsoft.com/office/drawing/2014/main" id="{7F3D69AB-C88E-4F7B-8451-F351FB7999BD}"/>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graphicFrame>
        <p:nvGraphicFramePr>
          <p:cNvPr id="8" name="Content Placeholder 7">
            <a:extLst>
              <a:ext uri="{FF2B5EF4-FFF2-40B4-BE49-F238E27FC236}">
                <a16:creationId xmlns:a16="http://schemas.microsoft.com/office/drawing/2014/main" id="{1348E245-B6A3-4A43-890D-DCDD65CD2CB4}"/>
              </a:ext>
            </a:extLst>
          </p:cNvPr>
          <p:cNvGraphicFramePr>
            <a:graphicFrameLocks noGrp="1"/>
          </p:cNvGraphicFramePr>
          <p:nvPr>
            <p:ph idx="1"/>
            <p:extLst>
              <p:ext uri="{D42A27DB-BD31-4B8C-83A1-F6EECF244321}">
                <p14:modId xmlns:p14="http://schemas.microsoft.com/office/powerpoint/2010/main" val="3949552595"/>
              </p:ext>
            </p:extLst>
          </p:nvPr>
        </p:nvGraphicFramePr>
        <p:xfrm>
          <a:off x="1835626" y="1668436"/>
          <a:ext cx="9511350" cy="2834640"/>
        </p:xfrm>
        <a:graphic>
          <a:graphicData uri="http://schemas.openxmlformats.org/drawingml/2006/table">
            <a:tbl>
              <a:tblPr/>
              <a:tblGrid>
                <a:gridCol w="9511350">
                  <a:extLst>
                    <a:ext uri="{9D8B030D-6E8A-4147-A177-3AD203B41FA5}">
                      <a16:colId xmlns:a16="http://schemas.microsoft.com/office/drawing/2014/main" val="2390185023"/>
                    </a:ext>
                  </a:extLst>
                </a:gridCol>
              </a:tblGrid>
              <a:tr h="0">
                <a:tc>
                  <a:txBody>
                    <a:bodyPr/>
                    <a:lstStyle/>
                    <a:p>
                      <a:r>
                        <a:rPr lang="en-GB" sz="2000" b="0" i="0" dirty="0">
                          <a:solidFill>
                            <a:srgbClr val="002060"/>
                          </a:solidFill>
                          <a:effectLst/>
                          <a:latin typeface="Calibri" panose="020F0502020204030204" pitchFamily="34" charset="0"/>
                        </a:rPr>
                        <a:t>Now, identify and group together the changes described on the cards which are</a:t>
                      </a:r>
                      <a:br>
                        <a:rPr lang="en-GB" sz="2000" b="0" i="0" dirty="0">
                          <a:solidFill>
                            <a:srgbClr val="002060"/>
                          </a:solidFill>
                          <a:effectLst/>
                          <a:latin typeface="Calibri" panose="020F0502020204030204" pitchFamily="34" charset="0"/>
                        </a:rPr>
                      </a:br>
                      <a:r>
                        <a:rPr lang="en-GB" sz="2000" b="0" i="0" dirty="0">
                          <a:solidFill>
                            <a:srgbClr val="002060"/>
                          </a:solidFill>
                          <a:effectLst/>
                          <a:latin typeface="Calibri" panose="020F0502020204030204" pitchFamily="34" charset="0"/>
                        </a:rPr>
                        <a:t>likely to affect the relationships young people have with others (this might include friends, family, or romantic relationships). </a:t>
                      </a:r>
                    </a:p>
                    <a:p>
                      <a:r>
                        <a:rPr lang="en-GB" sz="2000" b="0" i="0" dirty="0">
                          <a:solidFill>
                            <a:srgbClr val="002060"/>
                          </a:solidFill>
                          <a:effectLst/>
                          <a:latin typeface="Calibri" panose="020F0502020204030204" pitchFamily="34" charset="0"/>
                        </a:rPr>
                        <a:t>These would include:</a:t>
                      </a:r>
                      <a:br>
                        <a:rPr lang="en-GB" sz="2000" b="0" i="0" dirty="0">
                          <a:solidFill>
                            <a:srgbClr val="002060"/>
                          </a:solidFill>
                          <a:effectLst/>
                          <a:latin typeface="Calibri" panose="020F0502020204030204" pitchFamily="34" charset="0"/>
                        </a:rPr>
                      </a:br>
                      <a:r>
                        <a:rPr lang="en-GB" sz="2000" b="0" i="0" dirty="0">
                          <a:solidFill>
                            <a:srgbClr val="002060"/>
                          </a:solidFill>
                          <a:effectLst/>
                          <a:latin typeface="Arial-Black"/>
                        </a:rPr>
                        <a:t>• </a:t>
                      </a:r>
                      <a:r>
                        <a:rPr lang="en-GB" sz="2000" b="0" i="0" dirty="0">
                          <a:solidFill>
                            <a:srgbClr val="002060"/>
                          </a:solidFill>
                          <a:effectLst/>
                          <a:latin typeface="Calibri" panose="020F0502020204030204" pitchFamily="34" charset="0"/>
                        </a:rPr>
                        <a:t>Moods seem to change a lot</a:t>
                      </a:r>
                      <a:br>
                        <a:rPr lang="en-GB" sz="2000" b="0" i="0" dirty="0">
                          <a:solidFill>
                            <a:srgbClr val="002060"/>
                          </a:solidFill>
                          <a:effectLst/>
                          <a:latin typeface="Calibri" panose="020F0502020204030204" pitchFamily="34" charset="0"/>
                        </a:rPr>
                      </a:br>
                      <a:r>
                        <a:rPr lang="en-GB" sz="2000" b="0" i="0" dirty="0">
                          <a:solidFill>
                            <a:srgbClr val="002060"/>
                          </a:solidFill>
                          <a:effectLst/>
                          <a:latin typeface="Arial-Black"/>
                        </a:rPr>
                        <a:t>• </a:t>
                      </a:r>
                      <a:r>
                        <a:rPr lang="en-GB" sz="2000" b="0" i="0" dirty="0">
                          <a:solidFill>
                            <a:srgbClr val="002060"/>
                          </a:solidFill>
                          <a:effectLst/>
                          <a:latin typeface="Calibri" panose="020F0502020204030204" pitchFamily="34" charset="0"/>
                        </a:rPr>
                        <a:t>Sexual feelings may begin</a:t>
                      </a:r>
                      <a:br>
                        <a:rPr lang="en-GB" sz="2000" b="0" i="0" dirty="0">
                          <a:solidFill>
                            <a:srgbClr val="002060"/>
                          </a:solidFill>
                          <a:effectLst/>
                          <a:latin typeface="Calibri" panose="020F0502020204030204" pitchFamily="34" charset="0"/>
                        </a:rPr>
                      </a:br>
                      <a:r>
                        <a:rPr lang="en-GB" sz="2000" b="0" i="0" dirty="0">
                          <a:solidFill>
                            <a:srgbClr val="002060"/>
                          </a:solidFill>
                          <a:effectLst/>
                          <a:latin typeface="Arial-Black"/>
                        </a:rPr>
                        <a:t>• </a:t>
                      </a:r>
                      <a:r>
                        <a:rPr lang="en-GB" sz="2000" b="0" i="0" dirty="0">
                          <a:solidFill>
                            <a:srgbClr val="002060"/>
                          </a:solidFill>
                          <a:effectLst/>
                          <a:latin typeface="Calibri" panose="020F0502020204030204" pitchFamily="34" charset="0"/>
                        </a:rPr>
                        <a:t>Confusion about maturity</a:t>
                      </a:r>
                      <a:br>
                        <a:rPr lang="en-GB" sz="2000" b="0" i="0" dirty="0">
                          <a:solidFill>
                            <a:srgbClr val="002060"/>
                          </a:solidFill>
                          <a:effectLst/>
                          <a:latin typeface="Calibri" panose="020F0502020204030204" pitchFamily="34" charset="0"/>
                        </a:rPr>
                      </a:br>
                      <a:r>
                        <a:rPr lang="en-GB" sz="2000" b="0" i="0" dirty="0">
                          <a:solidFill>
                            <a:srgbClr val="002060"/>
                          </a:solidFill>
                          <a:effectLst/>
                          <a:latin typeface="Arial-Black"/>
                        </a:rPr>
                        <a:t>• </a:t>
                      </a:r>
                      <a:r>
                        <a:rPr lang="en-GB" sz="2000" b="0" i="0" dirty="0">
                          <a:solidFill>
                            <a:srgbClr val="002060"/>
                          </a:solidFill>
                          <a:effectLst/>
                          <a:latin typeface="Calibri" panose="020F0502020204030204" pitchFamily="34" charset="0"/>
                        </a:rPr>
                        <a:t>Feeling intense emotions</a:t>
                      </a:r>
                      <a:br>
                        <a:rPr lang="en-GB" sz="2000" b="0" i="0" dirty="0">
                          <a:solidFill>
                            <a:srgbClr val="002060"/>
                          </a:solidFill>
                          <a:effectLst/>
                          <a:latin typeface="Calibri" panose="020F0502020204030204" pitchFamily="34" charset="0"/>
                        </a:rPr>
                      </a:br>
                      <a:r>
                        <a:rPr lang="en-GB" sz="2000" b="0" i="0" dirty="0">
                          <a:solidFill>
                            <a:srgbClr val="002060"/>
                          </a:solidFill>
                          <a:effectLst/>
                          <a:latin typeface="Arial-Black"/>
                        </a:rPr>
                        <a:t>• </a:t>
                      </a:r>
                      <a:r>
                        <a:rPr lang="en-GB" sz="2000" b="0" i="0" dirty="0">
                          <a:solidFill>
                            <a:srgbClr val="002060"/>
                          </a:solidFill>
                          <a:effectLst/>
                          <a:latin typeface="Calibri" panose="020F0502020204030204" pitchFamily="34" charset="0"/>
                        </a:rPr>
                        <a:t>Can feel teary or angry for no reason</a:t>
                      </a:r>
                      <a:endParaRPr lang="en-GB" sz="2000" dirty="0">
                        <a:solidFill>
                          <a:srgbClr val="00206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592208"/>
                  </a:ext>
                </a:extLst>
              </a:tr>
            </a:tbl>
          </a:graphicData>
        </a:graphic>
      </p:graphicFrame>
      <p:sp>
        <p:nvSpPr>
          <p:cNvPr id="10" name="Rectangle 1">
            <a:extLst>
              <a:ext uri="{FF2B5EF4-FFF2-40B4-BE49-F238E27FC236}">
                <a16:creationId xmlns:a16="http://schemas.microsoft.com/office/drawing/2014/main" id="{FD076531-0E9D-4DA4-AA69-32B7C52004D0}"/>
              </a:ext>
            </a:extLst>
          </p:cNvPr>
          <p:cNvSpPr>
            <a:spLocks noChangeArrowheads="1"/>
          </p:cNvSpPr>
          <p:nvPr/>
        </p:nvSpPr>
        <p:spPr bwMode="auto">
          <a:xfrm>
            <a:off x="-104775" y="-1414987"/>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002060"/>
                </a:solidFill>
                <a:effectLst/>
              </a:rPr>
            </a:br>
            <a:endParaRPr kumimoji="0" lang="en-US" altLang="en-US" sz="1800" b="0" i="0" u="none" strike="noStrike" cap="none" normalizeH="0" baseline="0">
              <a:ln>
                <a:noFill/>
              </a:ln>
              <a:solidFill>
                <a:srgbClr val="002060"/>
              </a:solidFill>
              <a:effectLst/>
            </a:endParaRPr>
          </a:p>
        </p:txBody>
      </p:sp>
    </p:spTree>
    <p:extLst>
      <p:ext uri="{BB962C8B-B14F-4D97-AF65-F5344CB8AC3E}">
        <p14:creationId xmlns:p14="http://schemas.microsoft.com/office/powerpoint/2010/main" val="353369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B56336-FC0A-4921-B3E2-22218A615212}"/>
              </a:ext>
            </a:extLst>
          </p:cNvPr>
          <p:cNvSpPr>
            <a:spLocks noGrp="1"/>
          </p:cNvSpPr>
          <p:nvPr>
            <p:ph type="sldNum" sz="quarter" idx="12"/>
          </p:nvPr>
        </p:nvSpPr>
        <p:spPr/>
        <p:txBody>
          <a:bodyPr/>
          <a:lstStyle/>
          <a:p>
            <a:fld id="{478DA289-F468-42DF-B92F-0B060E228CBE}" type="slidenum">
              <a:rPr lang="en-GB" smtClean="0"/>
              <a:pPr/>
              <a:t>15</a:t>
            </a:fld>
            <a:endParaRPr lang="en-GB" dirty="0"/>
          </a:p>
        </p:txBody>
      </p:sp>
      <p:sp>
        <p:nvSpPr>
          <p:cNvPr id="5" name="Footer Placeholder 4">
            <a:extLst>
              <a:ext uri="{FF2B5EF4-FFF2-40B4-BE49-F238E27FC236}">
                <a16:creationId xmlns:a16="http://schemas.microsoft.com/office/drawing/2014/main" id="{C027CD57-3D61-47D1-BFCF-4402849B6CC5}"/>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6" name="Title 1">
            <a:extLst>
              <a:ext uri="{FF2B5EF4-FFF2-40B4-BE49-F238E27FC236}">
                <a16:creationId xmlns:a16="http://schemas.microsoft.com/office/drawing/2014/main" id="{F65C2825-7E46-46C2-A00E-5338AE7C8FDB}"/>
              </a:ext>
            </a:extLst>
          </p:cNvPr>
          <p:cNvSpPr>
            <a:spLocks noGrp="1"/>
          </p:cNvSpPr>
          <p:nvPr>
            <p:ph type="title"/>
          </p:nvPr>
        </p:nvSpPr>
        <p:spPr>
          <a:xfrm>
            <a:off x="986590" y="0"/>
            <a:ext cx="7925422" cy="769158"/>
          </a:xfrm>
        </p:spPr>
        <p:txBody>
          <a:bodyPr/>
          <a:lstStyle/>
          <a:p>
            <a:r>
              <a:rPr lang="en-GB" dirty="0"/>
              <a:t>Changes during puberty</a:t>
            </a:r>
          </a:p>
        </p:txBody>
      </p:sp>
      <p:sp>
        <p:nvSpPr>
          <p:cNvPr id="7" name="Speech Bubble: Rectangle with Corners Rounded 6">
            <a:extLst>
              <a:ext uri="{FF2B5EF4-FFF2-40B4-BE49-F238E27FC236}">
                <a16:creationId xmlns:a16="http://schemas.microsoft.com/office/drawing/2014/main" id="{418CA527-6B12-43BC-AA66-5C740F7DA03F}"/>
              </a:ext>
            </a:extLst>
          </p:cNvPr>
          <p:cNvSpPr/>
          <p:nvPr/>
        </p:nvSpPr>
        <p:spPr>
          <a:xfrm>
            <a:off x="5342022" y="1867053"/>
            <a:ext cx="5354052" cy="2681929"/>
          </a:xfrm>
          <a:prstGeom prst="wedgeRoundRectCallout">
            <a:avLst>
              <a:gd name="adj1" fmla="val 70573"/>
              <a:gd name="adj2" fmla="val -40739"/>
              <a:gd name="adj3" fmla="val 16667"/>
            </a:avLst>
          </a:prstGeom>
          <a:noFill/>
          <a:ln w="28575">
            <a:solidFill>
              <a:srgbClr val="1C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Which of these changes are likely to affect the relationship young people have with others? </a:t>
            </a:r>
          </a:p>
          <a:p>
            <a:pPr algn="ctr"/>
            <a:r>
              <a:rPr lang="en-GB" sz="2800" dirty="0">
                <a:solidFill>
                  <a:schemeClr val="tx1"/>
                </a:solidFill>
              </a:rPr>
              <a:t>(This might include friends, family, or romantic relationships).</a:t>
            </a:r>
            <a:endParaRPr lang="en-GB" sz="2800" dirty="0"/>
          </a:p>
        </p:txBody>
      </p:sp>
      <p:pic>
        <p:nvPicPr>
          <p:cNvPr id="9" name="Picture 8" descr="A picture containing indoor, person, ceiling&#10;&#10;Description automatically generated">
            <a:extLst>
              <a:ext uri="{FF2B5EF4-FFF2-40B4-BE49-F238E27FC236}">
                <a16:creationId xmlns:a16="http://schemas.microsoft.com/office/drawing/2014/main" id="{825C5608-D0C6-4ACD-9F51-A5D5800D52C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084" b="9094"/>
          <a:stretch/>
        </p:blipFill>
        <p:spPr>
          <a:xfrm>
            <a:off x="986590" y="1867053"/>
            <a:ext cx="3892676" cy="2653508"/>
          </a:xfrm>
          <a:prstGeom prst="rect">
            <a:avLst/>
          </a:prstGeom>
          <a:ln w="28575">
            <a:solidFill>
              <a:srgbClr val="009DDC"/>
            </a:solidFill>
          </a:ln>
        </p:spPr>
      </p:pic>
      <p:sp>
        <p:nvSpPr>
          <p:cNvPr id="11" name="Rectangle: Rounded Corners 10">
            <a:extLst>
              <a:ext uri="{FF2B5EF4-FFF2-40B4-BE49-F238E27FC236}">
                <a16:creationId xmlns:a16="http://schemas.microsoft.com/office/drawing/2014/main" id="{5D9CAC7D-532A-48EA-972F-07DEB1734101}"/>
              </a:ext>
            </a:extLst>
          </p:cNvPr>
          <p:cNvSpPr/>
          <p:nvPr/>
        </p:nvSpPr>
        <p:spPr>
          <a:xfrm>
            <a:off x="771912" y="4841416"/>
            <a:ext cx="1995351" cy="1514934"/>
          </a:xfrm>
          <a:prstGeom prst="roundRect">
            <a:avLst/>
          </a:prstGeom>
          <a:solidFill>
            <a:srgbClr val="C7E9F7"/>
          </a:solidFill>
          <a:ln w="28575">
            <a:solidFill>
              <a:srgbClr val="1C00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Mood seems to change a lot</a:t>
            </a:r>
          </a:p>
        </p:txBody>
      </p:sp>
      <p:sp>
        <p:nvSpPr>
          <p:cNvPr id="16" name="Rectangle: Rounded Corners 15">
            <a:extLst>
              <a:ext uri="{FF2B5EF4-FFF2-40B4-BE49-F238E27FC236}">
                <a16:creationId xmlns:a16="http://schemas.microsoft.com/office/drawing/2014/main" id="{97710804-5539-4BA6-B42F-C5ABAFFFA915}"/>
              </a:ext>
            </a:extLst>
          </p:cNvPr>
          <p:cNvSpPr/>
          <p:nvPr/>
        </p:nvSpPr>
        <p:spPr>
          <a:xfrm>
            <a:off x="2927373" y="4841416"/>
            <a:ext cx="1995351" cy="1514934"/>
          </a:xfrm>
          <a:prstGeom prst="roundRect">
            <a:avLst/>
          </a:prstGeom>
          <a:solidFill>
            <a:srgbClr val="C7E9F7"/>
          </a:solidFill>
          <a:ln w="28575">
            <a:solidFill>
              <a:srgbClr val="1C00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Sexual feelings may begin</a:t>
            </a:r>
          </a:p>
        </p:txBody>
      </p:sp>
      <p:sp>
        <p:nvSpPr>
          <p:cNvPr id="17" name="Rectangle: Rounded Corners 16">
            <a:extLst>
              <a:ext uri="{FF2B5EF4-FFF2-40B4-BE49-F238E27FC236}">
                <a16:creationId xmlns:a16="http://schemas.microsoft.com/office/drawing/2014/main" id="{2AE3BB07-9502-43A7-89AB-7F6BA8114888}"/>
              </a:ext>
            </a:extLst>
          </p:cNvPr>
          <p:cNvSpPr/>
          <p:nvPr/>
        </p:nvSpPr>
        <p:spPr>
          <a:xfrm>
            <a:off x="5110908" y="4841416"/>
            <a:ext cx="1995351" cy="1514934"/>
          </a:xfrm>
          <a:prstGeom prst="roundRect">
            <a:avLst/>
          </a:prstGeom>
          <a:solidFill>
            <a:srgbClr val="C7E9F7"/>
          </a:solidFill>
          <a:ln w="28575">
            <a:solidFill>
              <a:srgbClr val="1C00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Confusion about maturity</a:t>
            </a:r>
          </a:p>
        </p:txBody>
      </p:sp>
      <p:sp>
        <p:nvSpPr>
          <p:cNvPr id="18" name="Rectangle: Rounded Corners 17">
            <a:extLst>
              <a:ext uri="{FF2B5EF4-FFF2-40B4-BE49-F238E27FC236}">
                <a16:creationId xmlns:a16="http://schemas.microsoft.com/office/drawing/2014/main" id="{1E506716-F65E-4C2B-8D22-1867C9594634}"/>
              </a:ext>
            </a:extLst>
          </p:cNvPr>
          <p:cNvSpPr/>
          <p:nvPr/>
        </p:nvSpPr>
        <p:spPr>
          <a:xfrm>
            <a:off x="7269276" y="4841416"/>
            <a:ext cx="1995351" cy="1514934"/>
          </a:xfrm>
          <a:prstGeom prst="roundRect">
            <a:avLst/>
          </a:prstGeom>
          <a:solidFill>
            <a:srgbClr val="C7E9F7"/>
          </a:solidFill>
          <a:ln w="28575">
            <a:solidFill>
              <a:srgbClr val="1C00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Feeling intense emotions</a:t>
            </a:r>
          </a:p>
        </p:txBody>
      </p:sp>
      <p:sp>
        <p:nvSpPr>
          <p:cNvPr id="19" name="Rectangle: Rounded Corners 18">
            <a:extLst>
              <a:ext uri="{FF2B5EF4-FFF2-40B4-BE49-F238E27FC236}">
                <a16:creationId xmlns:a16="http://schemas.microsoft.com/office/drawing/2014/main" id="{048B0F9B-F454-4DF1-A59D-60DBA7AF4089}"/>
              </a:ext>
            </a:extLst>
          </p:cNvPr>
          <p:cNvSpPr/>
          <p:nvPr/>
        </p:nvSpPr>
        <p:spPr>
          <a:xfrm>
            <a:off x="9427644" y="4841416"/>
            <a:ext cx="1995351" cy="1514934"/>
          </a:xfrm>
          <a:prstGeom prst="roundRect">
            <a:avLst/>
          </a:prstGeom>
          <a:solidFill>
            <a:srgbClr val="C7E9F7"/>
          </a:solidFill>
          <a:ln w="28575">
            <a:solidFill>
              <a:srgbClr val="1C00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Can feel teary or angry for no reason</a:t>
            </a:r>
          </a:p>
        </p:txBody>
      </p:sp>
    </p:spTree>
    <p:extLst>
      <p:ext uri="{BB962C8B-B14F-4D97-AF65-F5344CB8AC3E}">
        <p14:creationId xmlns:p14="http://schemas.microsoft.com/office/powerpoint/2010/main" val="508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7B73-FC56-4DEB-91DF-BD6D091430C8}"/>
              </a:ext>
            </a:extLst>
          </p:cNvPr>
          <p:cNvSpPr>
            <a:spLocks noGrp="1"/>
          </p:cNvSpPr>
          <p:nvPr>
            <p:ph type="title"/>
          </p:nvPr>
        </p:nvSpPr>
        <p:spPr>
          <a:xfrm>
            <a:off x="838200" y="-155266"/>
            <a:ext cx="10515600" cy="1325563"/>
          </a:xfrm>
        </p:spPr>
        <p:txBody>
          <a:bodyPr>
            <a:normAutofit/>
          </a:bodyPr>
          <a:lstStyle/>
          <a:p>
            <a:r>
              <a:rPr lang="en-GB" sz="3200" dirty="0"/>
              <a:t>Managing relationships during puberty</a:t>
            </a:r>
          </a:p>
        </p:txBody>
      </p:sp>
      <p:sp>
        <p:nvSpPr>
          <p:cNvPr id="4" name="Slide Number Placeholder 3">
            <a:extLst>
              <a:ext uri="{FF2B5EF4-FFF2-40B4-BE49-F238E27FC236}">
                <a16:creationId xmlns:a16="http://schemas.microsoft.com/office/drawing/2014/main" id="{FEFD90D4-FEBE-4E81-AA47-9116E1845146}"/>
              </a:ext>
            </a:extLst>
          </p:cNvPr>
          <p:cNvSpPr>
            <a:spLocks noGrp="1"/>
          </p:cNvSpPr>
          <p:nvPr>
            <p:ph type="sldNum" sz="quarter" idx="12"/>
          </p:nvPr>
        </p:nvSpPr>
        <p:spPr/>
        <p:txBody>
          <a:bodyPr/>
          <a:lstStyle/>
          <a:p>
            <a:fld id="{478DA289-F468-42DF-B92F-0B060E228CBE}" type="slidenum">
              <a:rPr lang="en-GB" smtClean="0"/>
              <a:pPr/>
              <a:t>16</a:t>
            </a:fld>
            <a:endParaRPr lang="en-GB" dirty="0"/>
          </a:p>
        </p:txBody>
      </p:sp>
      <p:sp>
        <p:nvSpPr>
          <p:cNvPr id="5" name="Footer Placeholder 4">
            <a:extLst>
              <a:ext uri="{FF2B5EF4-FFF2-40B4-BE49-F238E27FC236}">
                <a16:creationId xmlns:a16="http://schemas.microsoft.com/office/drawing/2014/main" id="{881514D3-98E0-492D-834E-883487AB1E38}"/>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7" name="Content Placeholder 2">
            <a:extLst>
              <a:ext uri="{FF2B5EF4-FFF2-40B4-BE49-F238E27FC236}">
                <a16:creationId xmlns:a16="http://schemas.microsoft.com/office/drawing/2014/main" id="{C72BBB55-501F-44ED-9912-6E7D30F2B06E}"/>
              </a:ext>
            </a:extLst>
          </p:cNvPr>
          <p:cNvSpPr txBox="1">
            <a:spLocks/>
          </p:cNvSpPr>
          <p:nvPr/>
        </p:nvSpPr>
        <p:spPr>
          <a:xfrm>
            <a:off x="1384110" y="1652271"/>
            <a:ext cx="4939748" cy="30680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Lato" panose="020F0502020204030203"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002060"/>
                </a:solidFill>
                <a:latin typeface="+mn-lt"/>
                <a:ea typeface="Calibri" panose="020F0502020204030204" pitchFamily="34" charset="0"/>
                <a:cs typeface="Times New Roman" panose="02020603050405020304" pitchFamily="18" charset="0"/>
              </a:rPr>
              <a:t>In your groups, pick a scenario and give advice to the character about what they should do next. </a:t>
            </a:r>
          </a:p>
          <a:p>
            <a:pPr marL="0" indent="0">
              <a:buFont typeface="Arial" panose="020B0604020202020204" pitchFamily="34" charset="0"/>
              <a:buNone/>
            </a:pPr>
            <a:endParaRPr lang="en-GB" dirty="0">
              <a:solidFill>
                <a:srgbClr val="002060"/>
              </a:solidFill>
            </a:endParaRPr>
          </a:p>
        </p:txBody>
      </p:sp>
      <p:pic>
        <p:nvPicPr>
          <p:cNvPr id="11" name="Picture 10">
            <a:extLst>
              <a:ext uri="{FF2B5EF4-FFF2-40B4-BE49-F238E27FC236}">
                <a16:creationId xmlns:a16="http://schemas.microsoft.com/office/drawing/2014/main" id="{3773751D-6071-48A6-A2C1-B36BE8B56A05}"/>
              </a:ext>
            </a:extLst>
          </p:cNvPr>
          <p:cNvPicPr>
            <a:picLocks noChangeAspect="1"/>
          </p:cNvPicPr>
          <p:nvPr/>
        </p:nvPicPr>
        <p:blipFill>
          <a:blip r:embed="rId3" cstate="hqprint">
            <a:extLst>
              <a:ext uri="{28A0092B-C50C-407E-A947-70E740481C1C}">
                <a14:useLocalDpi xmlns:a14="http://schemas.microsoft.com/office/drawing/2010/main" val="0"/>
              </a:ext>
            </a:extLst>
          </a:blip>
          <a:srcRect l="1087" r="1087"/>
          <a:stretch/>
        </p:blipFill>
        <p:spPr>
          <a:xfrm>
            <a:off x="7012252" y="2910406"/>
            <a:ext cx="3892676" cy="2653508"/>
          </a:xfrm>
          <a:prstGeom prst="rect">
            <a:avLst/>
          </a:prstGeom>
          <a:ln w="28575">
            <a:solidFill>
              <a:srgbClr val="009DDC"/>
            </a:solidFill>
          </a:ln>
        </p:spPr>
      </p:pic>
    </p:spTree>
    <p:extLst>
      <p:ext uri="{BB962C8B-B14F-4D97-AF65-F5344CB8AC3E}">
        <p14:creationId xmlns:p14="http://schemas.microsoft.com/office/powerpoint/2010/main" val="429330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7B73-FC56-4DEB-91DF-BD6D091430C8}"/>
              </a:ext>
            </a:extLst>
          </p:cNvPr>
          <p:cNvSpPr>
            <a:spLocks noGrp="1"/>
          </p:cNvSpPr>
          <p:nvPr>
            <p:ph type="title"/>
          </p:nvPr>
        </p:nvSpPr>
        <p:spPr>
          <a:xfrm>
            <a:off x="838200" y="-155266"/>
            <a:ext cx="10515600" cy="1325563"/>
          </a:xfrm>
        </p:spPr>
        <p:txBody>
          <a:bodyPr>
            <a:normAutofit/>
          </a:bodyPr>
          <a:lstStyle/>
          <a:p>
            <a:r>
              <a:rPr lang="en-GB" sz="3200" dirty="0"/>
              <a:t>Managing relationships during puberty</a:t>
            </a:r>
          </a:p>
        </p:txBody>
      </p:sp>
      <p:sp>
        <p:nvSpPr>
          <p:cNvPr id="4" name="Slide Number Placeholder 3">
            <a:extLst>
              <a:ext uri="{FF2B5EF4-FFF2-40B4-BE49-F238E27FC236}">
                <a16:creationId xmlns:a16="http://schemas.microsoft.com/office/drawing/2014/main" id="{FEFD90D4-FEBE-4E81-AA47-9116E1845146}"/>
              </a:ext>
            </a:extLst>
          </p:cNvPr>
          <p:cNvSpPr>
            <a:spLocks noGrp="1"/>
          </p:cNvSpPr>
          <p:nvPr>
            <p:ph type="sldNum" sz="quarter" idx="12"/>
          </p:nvPr>
        </p:nvSpPr>
        <p:spPr/>
        <p:txBody>
          <a:bodyPr/>
          <a:lstStyle/>
          <a:p>
            <a:fld id="{478DA289-F468-42DF-B92F-0B060E228CBE}" type="slidenum">
              <a:rPr lang="en-GB" smtClean="0"/>
              <a:pPr/>
              <a:t>17</a:t>
            </a:fld>
            <a:endParaRPr lang="en-GB" dirty="0"/>
          </a:p>
        </p:txBody>
      </p:sp>
      <p:sp>
        <p:nvSpPr>
          <p:cNvPr id="5" name="Footer Placeholder 4">
            <a:extLst>
              <a:ext uri="{FF2B5EF4-FFF2-40B4-BE49-F238E27FC236}">
                <a16:creationId xmlns:a16="http://schemas.microsoft.com/office/drawing/2014/main" id="{881514D3-98E0-492D-834E-883487AB1E38}"/>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pic>
        <p:nvPicPr>
          <p:cNvPr id="3" name="Picture 2">
            <a:extLst>
              <a:ext uri="{FF2B5EF4-FFF2-40B4-BE49-F238E27FC236}">
                <a16:creationId xmlns:a16="http://schemas.microsoft.com/office/drawing/2014/main" id="{67CAF1DD-2865-4E79-80FA-EC6C78BC8F5F}"/>
              </a:ext>
            </a:extLst>
          </p:cNvPr>
          <p:cNvPicPr>
            <a:picLocks noChangeAspect="1"/>
          </p:cNvPicPr>
          <p:nvPr/>
        </p:nvPicPr>
        <p:blipFill>
          <a:blip r:embed="rId3"/>
          <a:stretch>
            <a:fillRect/>
          </a:stretch>
        </p:blipFill>
        <p:spPr>
          <a:xfrm>
            <a:off x="2847122" y="1037230"/>
            <a:ext cx="7753350" cy="5029200"/>
          </a:xfrm>
          <a:prstGeom prst="rect">
            <a:avLst/>
          </a:prstGeom>
        </p:spPr>
      </p:pic>
    </p:spTree>
    <p:extLst>
      <p:ext uri="{BB962C8B-B14F-4D97-AF65-F5344CB8AC3E}">
        <p14:creationId xmlns:p14="http://schemas.microsoft.com/office/powerpoint/2010/main" val="426795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E68E7C-8169-4C33-894F-1CC143B03F9A}"/>
              </a:ext>
            </a:extLst>
          </p:cNvPr>
          <p:cNvSpPr>
            <a:spLocks noGrp="1"/>
          </p:cNvSpPr>
          <p:nvPr>
            <p:ph type="sldNum" sz="quarter" idx="12"/>
          </p:nvPr>
        </p:nvSpPr>
        <p:spPr/>
        <p:txBody>
          <a:bodyPr/>
          <a:lstStyle/>
          <a:p>
            <a:fld id="{478DA289-F468-42DF-B92F-0B060E228CBE}" type="slidenum">
              <a:rPr lang="en-GB" smtClean="0"/>
              <a:pPr/>
              <a:t>18</a:t>
            </a:fld>
            <a:endParaRPr lang="en-GB" dirty="0"/>
          </a:p>
        </p:txBody>
      </p:sp>
      <p:sp>
        <p:nvSpPr>
          <p:cNvPr id="5" name="Footer Placeholder 4">
            <a:extLst>
              <a:ext uri="{FF2B5EF4-FFF2-40B4-BE49-F238E27FC236}">
                <a16:creationId xmlns:a16="http://schemas.microsoft.com/office/drawing/2014/main" id="{61232001-8ED3-4B9D-9DF8-63E2924668E2}"/>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8" name="Title 1">
            <a:extLst>
              <a:ext uri="{FF2B5EF4-FFF2-40B4-BE49-F238E27FC236}">
                <a16:creationId xmlns:a16="http://schemas.microsoft.com/office/drawing/2014/main" id="{A3F38A6C-290D-49C7-AA01-8A7D2BB190F9}"/>
              </a:ext>
            </a:extLst>
          </p:cNvPr>
          <p:cNvSpPr>
            <a:spLocks noGrp="1"/>
          </p:cNvSpPr>
          <p:nvPr>
            <p:ph type="title"/>
          </p:nvPr>
        </p:nvSpPr>
        <p:spPr>
          <a:xfrm>
            <a:off x="914711" y="-373063"/>
            <a:ext cx="10515600" cy="1325563"/>
          </a:xfrm>
        </p:spPr>
        <p:txBody>
          <a:bodyPr/>
          <a:lstStyle/>
          <a:p>
            <a:r>
              <a:rPr lang="en-GB" dirty="0"/>
              <a:t>Managing emotions suggestions</a:t>
            </a:r>
          </a:p>
        </p:txBody>
      </p:sp>
      <p:pic>
        <p:nvPicPr>
          <p:cNvPr id="9" name="Picture Placeholder 2">
            <a:extLst>
              <a:ext uri="{FF2B5EF4-FFF2-40B4-BE49-F238E27FC236}">
                <a16:creationId xmlns:a16="http://schemas.microsoft.com/office/drawing/2014/main" id="{FAE4FFDE-3CE7-4E3B-8A3B-59B1F689D42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196" t="51910" r="12920" b="18947"/>
          <a:stretch/>
        </p:blipFill>
        <p:spPr>
          <a:xfrm>
            <a:off x="2393538" y="3747015"/>
            <a:ext cx="7776311" cy="1791956"/>
          </a:xfrm>
          <a:prstGeom prst="rect">
            <a:avLst/>
          </a:prstGeom>
          <a:ln w="28575">
            <a:solidFill>
              <a:srgbClr val="009DDC"/>
            </a:solidFill>
          </a:ln>
        </p:spPr>
      </p:pic>
      <p:sp>
        <p:nvSpPr>
          <p:cNvPr id="7" name="Rectangle 6">
            <a:extLst>
              <a:ext uri="{FF2B5EF4-FFF2-40B4-BE49-F238E27FC236}">
                <a16:creationId xmlns:a16="http://schemas.microsoft.com/office/drawing/2014/main" id="{213169AE-BBCB-445F-A396-298D756F89CD}"/>
              </a:ext>
            </a:extLst>
          </p:cNvPr>
          <p:cNvSpPr/>
          <p:nvPr/>
        </p:nvSpPr>
        <p:spPr>
          <a:xfrm>
            <a:off x="1078172" y="1406762"/>
            <a:ext cx="10649803" cy="1522875"/>
          </a:xfrm>
          <a:prstGeom prst="rect">
            <a:avLst/>
          </a:prstGeom>
          <a:solidFill>
            <a:srgbClr val="D1F2FF"/>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cs typeface="Arial" panose="020B0604020202020204" pitchFamily="34" charset="0"/>
              </a:rPr>
              <a:t>Can you suggest any ways young people can manage the difficult emotions, mood swings and unpredictable reactions that sometimes occur during puberty?</a:t>
            </a:r>
          </a:p>
        </p:txBody>
      </p:sp>
    </p:spTree>
    <p:extLst>
      <p:ext uri="{BB962C8B-B14F-4D97-AF65-F5344CB8AC3E}">
        <p14:creationId xmlns:p14="http://schemas.microsoft.com/office/powerpoint/2010/main" val="39078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AF34D2-7860-4C0E-9B38-F978A67C81CC}"/>
              </a:ext>
            </a:extLst>
          </p:cNvPr>
          <p:cNvPicPr>
            <a:picLocks noChangeAspect="1"/>
          </p:cNvPicPr>
          <p:nvPr/>
        </p:nvPicPr>
        <p:blipFill>
          <a:blip r:embed="rId3"/>
          <a:stretch>
            <a:fillRect/>
          </a:stretch>
        </p:blipFill>
        <p:spPr>
          <a:xfrm>
            <a:off x="9010906" y="718347"/>
            <a:ext cx="3010496" cy="2006997"/>
          </a:xfrm>
          <a:prstGeom prst="rect">
            <a:avLst/>
          </a:prstGeom>
          <a:ln w="31750">
            <a:solidFill>
              <a:srgbClr val="009DDC"/>
            </a:solidFill>
          </a:ln>
        </p:spPr>
      </p:pic>
      <p:sp>
        <p:nvSpPr>
          <p:cNvPr id="4" name="Title 3">
            <a:extLst>
              <a:ext uri="{FF2B5EF4-FFF2-40B4-BE49-F238E27FC236}">
                <a16:creationId xmlns:a16="http://schemas.microsoft.com/office/drawing/2014/main" id="{B5F25911-64DC-4BF5-89D6-9AF5E9CF249F}"/>
              </a:ext>
            </a:extLst>
          </p:cNvPr>
          <p:cNvSpPr>
            <a:spLocks noGrp="1"/>
          </p:cNvSpPr>
          <p:nvPr>
            <p:ph type="title"/>
          </p:nvPr>
        </p:nvSpPr>
        <p:spPr>
          <a:xfrm>
            <a:off x="905301" y="-171163"/>
            <a:ext cx="10515600" cy="1325563"/>
          </a:xfrm>
        </p:spPr>
        <p:txBody>
          <a:bodyPr/>
          <a:lstStyle/>
          <a:p>
            <a:pPr algn="l"/>
            <a:r>
              <a:rPr lang="en-US" dirty="0"/>
              <a:t>More activities</a:t>
            </a:r>
            <a:endParaRPr lang="en-GB" dirty="0"/>
          </a:p>
        </p:txBody>
      </p:sp>
      <p:sp>
        <p:nvSpPr>
          <p:cNvPr id="5" name="Content Placeholder 4">
            <a:extLst>
              <a:ext uri="{FF2B5EF4-FFF2-40B4-BE49-F238E27FC236}">
                <a16:creationId xmlns:a16="http://schemas.microsoft.com/office/drawing/2014/main" id="{8DDD1FDD-3E23-4A6B-A9FE-826DC17AAB78}"/>
              </a:ext>
            </a:extLst>
          </p:cNvPr>
          <p:cNvSpPr>
            <a:spLocks noGrp="1"/>
          </p:cNvSpPr>
          <p:nvPr>
            <p:ph idx="1"/>
          </p:nvPr>
        </p:nvSpPr>
        <p:spPr>
          <a:xfrm>
            <a:off x="1281927" y="1200153"/>
            <a:ext cx="8005374" cy="3068003"/>
          </a:xfrm>
        </p:spPr>
        <p:txBody>
          <a:bodyPr/>
          <a:lstStyle/>
          <a:p>
            <a:pPr marL="0" indent="0">
              <a:buNone/>
            </a:pPr>
            <a:r>
              <a:rPr lang="en-GB" sz="3200" b="1" dirty="0"/>
              <a:t>Puberty products</a:t>
            </a:r>
          </a:p>
          <a:p>
            <a:pPr marL="0" indent="0">
              <a:buNone/>
            </a:pPr>
            <a:r>
              <a:rPr lang="en-GB" dirty="0"/>
              <a:t>Look at some different products relating to puberty and discuss:</a:t>
            </a:r>
          </a:p>
          <a:p>
            <a:r>
              <a:rPr lang="en-GB" dirty="0"/>
              <a:t>How might they be used?</a:t>
            </a:r>
          </a:p>
          <a:p>
            <a:r>
              <a:rPr lang="en-GB" dirty="0"/>
              <a:t>Why might they be necessary?</a:t>
            </a:r>
          </a:p>
        </p:txBody>
      </p:sp>
      <p:sp>
        <p:nvSpPr>
          <p:cNvPr id="6" name="Slide Number Placeholder 5">
            <a:extLst>
              <a:ext uri="{FF2B5EF4-FFF2-40B4-BE49-F238E27FC236}">
                <a16:creationId xmlns:a16="http://schemas.microsoft.com/office/drawing/2014/main" id="{74444001-A1E2-4AE3-9711-C247108E1DE3}"/>
              </a:ext>
            </a:extLst>
          </p:cNvPr>
          <p:cNvSpPr>
            <a:spLocks noGrp="1"/>
          </p:cNvSpPr>
          <p:nvPr>
            <p:ph type="sldNum" sz="quarter" idx="12"/>
          </p:nvPr>
        </p:nvSpPr>
        <p:spPr/>
        <p:txBody>
          <a:bodyPr/>
          <a:lstStyle/>
          <a:p>
            <a:fld id="{478DA289-F468-42DF-B92F-0B060E228CBE}" type="slidenum">
              <a:rPr lang="en-GB" smtClean="0"/>
              <a:pPr/>
              <a:t>19</a:t>
            </a:fld>
            <a:endParaRPr lang="en-GB" dirty="0"/>
          </a:p>
        </p:txBody>
      </p:sp>
      <p:sp>
        <p:nvSpPr>
          <p:cNvPr id="7" name="Footer Placeholder 6">
            <a:extLst>
              <a:ext uri="{FF2B5EF4-FFF2-40B4-BE49-F238E27FC236}">
                <a16:creationId xmlns:a16="http://schemas.microsoft.com/office/drawing/2014/main" id="{3EE7977A-57C7-4AB2-87C3-40B20C96AD52}"/>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9" name="Content Placeholder 4">
            <a:extLst>
              <a:ext uri="{FF2B5EF4-FFF2-40B4-BE49-F238E27FC236}">
                <a16:creationId xmlns:a16="http://schemas.microsoft.com/office/drawing/2014/main" id="{93D5001D-3E67-4BCA-AB01-C69345294C3A}"/>
              </a:ext>
            </a:extLst>
          </p:cNvPr>
          <p:cNvSpPr txBox="1">
            <a:spLocks/>
          </p:cNvSpPr>
          <p:nvPr/>
        </p:nvSpPr>
        <p:spPr>
          <a:xfrm>
            <a:off x="1090859" y="3507367"/>
            <a:ext cx="7669696" cy="2150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Lato" panose="020F0502020204030203"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rgbClr val="002060"/>
              </a:solidFill>
            </a:endParaRPr>
          </a:p>
          <a:p>
            <a:pPr marL="0" indent="0">
              <a:buFont typeface="Arial" panose="020B0604020202020204" pitchFamily="34" charset="0"/>
              <a:buNone/>
            </a:pPr>
            <a:r>
              <a:rPr lang="en-GB" sz="3200" b="1" dirty="0">
                <a:solidFill>
                  <a:srgbClr val="002060"/>
                </a:solidFill>
              </a:rPr>
              <a:t>Offering support</a:t>
            </a:r>
          </a:p>
          <a:p>
            <a:pPr marL="0" indent="0">
              <a:buFont typeface="Arial" panose="020B0604020202020204" pitchFamily="34" charset="0"/>
              <a:buNone/>
            </a:pPr>
            <a:r>
              <a:rPr lang="en-GB" dirty="0">
                <a:solidFill>
                  <a:srgbClr val="002060"/>
                </a:solidFill>
              </a:rPr>
              <a:t>Return to the scenarios from the start of the lesson. Can you offer each character an appropriate source of support – who would be best for them to talk to and why?</a:t>
            </a:r>
          </a:p>
        </p:txBody>
      </p:sp>
      <p:pic>
        <p:nvPicPr>
          <p:cNvPr id="12" name="Picture 11">
            <a:extLst>
              <a:ext uri="{FF2B5EF4-FFF2-40B4-BE49-F238E27FC236}">
                <a16:creationId xmlns:a16="http://schemas.microsoft.com/office/drawing/2014/main" id="{865D5EBF-A6FC-4CD4-A960-99321FB27A99}"/>
              </a:ext>
            </a:extLst>
          </p:cNvPr>
          <p:cNvPicPr>
            <a:picLocks noChangeAspect="1"/>
          </p:cNvPicPr>
          <p:nvPr/>
        </p:nvPicPr>
        <p:blipFill>
          <a:blip r:embed="rId4"/>
          <a:stretch>
            <a:fillRect/>
          </a:stretch>
        </p:blipFill>
        <p:spPr>
          <a:xfrm>
            <a:off x="8576409" y="4749962"/>
            <a:ext cx="3278036" cy="1124582"/>
          </a:xfrm>
          <a:prstGeom prst="rect">
            <a:avLst/>
          </a:prstGeom>
        </p:spPr>
      </p:pic>
    </p:spTree>
    <p:extLst>
      <p:ext uri="{BB962C8B-B14F-4D97-AF65-F5344CB8AC3E}">
        <p14:creationId xmlns:p14="http://schemas.microsoft.com/office/powerpoint/2010/main" val="148329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extBox 1">
            <a:extLst>
              <a:ext uri="{FF2B5EF4-FFF2-40B4-BE49-F238E27FC236}">
                <a16:creationId xmlns:a16="http://schemas.microsoft.com/office/drawing/2014/main" id="{F3AFCCF8-886B-4972-840A-D9AC29038015}"/>
              </a:ext>
            </a:extLst>
          </p:cNvPr>
          <p:cNvSpPr txBox="1"/>
          <p:nvPr/>
        </p:nvSpPr>
        <p:spPr>
          <a:xfrm>
            <a:off x="503596" y="214591"/>
            <a:ext cx="10231821" cy="3046988"/>
          </a:xfrm>
          <a:prstGeom prst="rect">
            <a:avLst/>
          </a:prstGeom>
          <a:noFill/>
        </p:spPr>
        <p:txBody>
          <a:bodyPr wrap="square" rtlCol="0">
            <a:spAutoFit/>
          </a:bodyPr>
          <a:lstStyle/>
          <a:p>
            <a:r>
              <a:rPr lang="en-GB" sz="9600" b="1" dirty="0">
                <a:solidFill>
                  <a:schemeClr val="bg1"/>
                </a:solidFill>
                <a:latin typeface="Yu Gothic Light" panose="020B0300000000000000" pitchFamily="34" charset="-128"/>
                <a:ea typeface="Yu Gothic Light" panose="020B0300000000000000" pitchFamily="34" charset="-128"/>
              </a:rPr>
              <a:t>Life </a:t>
            </a:r>
          </a:p>
          <a:p>
            <a:r>
              <a:rPr lang="en-GB" sz="9600" b="1" dirty="0">
                <a:solidFill>
                  <a:schemeClr val="bg1"/>
                </a:solidFill>
                <a:latin typeface="Yu Gothic Light" panose="020B0300000000000000" pitchFamily="34" charset="-128"/>
                <a:ea typeface="Yu Gothic Light" panose="020B0300000000000000" pitchFamily="34" charset="-128"/>
              </a:rPr>
              <a:t>	Studies</a:t>
            </a:r>
          </a:p>
        </p:txBody>
      </p:sp>
      <p:sp>
        <p:nvSpPr>
          <p:cNvPr id="3" name="TextBox 2">
            <a:extLst>
              <a:ext uri="{FF2B5EF4-FFF2-40B4-BE49-F238E27FC236}">
                <a16:creationId xmlns:a16="http://schemas.microsoft.com/office/drawing/2014/main" id="{748AD128-007E-495C-A324-CC2615BC4E3D}"/>
              </a:ext>
            </a:extLst>
          </p:cNvPr>
          <p:cNvSpPr txBox="1"/>
          <p:nvPr/>
        </p:nvSpPr>
        <p:spPr>
          <a:xfrm>
            <a:off x="1358775" y="3334812"/>
            <a:ext cx="10116508" cy="2277547"/>
          </a:xfrm>
          <a:prstGeom prst="rect">
            <a:avLst/>
          </a:prstGeom>
          <a:noFill/>
        </p:spPr>
        <p:txBody>
          <a:bodyPr wrap="square" rtlCol="0">
            <a:spAutoFit/>
          </a:bodyPr>
          <a:lstStyle/>
          <a:p>
            <a:r>
              <a:rPr lang="en-GB" sz="8800" b="1" dirty="0">
                <a:solidFill>
                  <a:srgbClr val="FFC000"/>
                </a:solidFill>
              </a:rPr>
              <a:t>Relationships</a:t>
            </a:r>
          </a:p>
          <a:p>
            <a:r>
              <a:rPr lang="en-GB" sz="5400" b="1" dirty="0">
                <a:solidFill>
                  <a:srgbClr val="FFC000"/>
                </a:solidFill>
              </a:rPr>
              <a:t>Puberty and emotional changes </a:t>
            </a:r>
            <a:r>
              <a:rPr lang="en-GB" sz="4400" b="1" dirty="0">
                <a:solidFill>
                  <a:srgbClr val="92D050"/>
                </a:solidFill>
              </a:rPr>
              <a:t> </a:t>
            </a:r>
          </a:p>
        </p:txBody>
      </p:sp>
      <p:sp>
        <p:nvSpPr>
          <p:cNvPr id="4" name="TextBox 3"/>
          <p:cNvSpPr txBox="1"/>
          <p:nvPr/>
        </p:nvSpPr>
        <p:spPr>
          <a:xfrm>
            <a:off x="9568721" y="0"/>
            <a:ext cx="2623279"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Tree>
    <p:extLst>
      <p:ext uri="{BB962C8B-B14F-4D97-AF65-F5344CB8AC3E}">
        <p14:creationId xmlns:p14="http://schemas.microsoft.com/office/powerpoint/2010/main" val="11851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25911-64DC-4BF5-89D6-9AF5E9CF249F}"/>
              </a:ext>
            </a:extLst>
          </p:cNvPr>
          <p:cNvSpPr>
            <a:spLocks noGrp="1"/>
          </p:cNvSpPr>
          <p:nvPr>
            <p:ph type="title"/>
          </p:nvPr>
        </p:nvSpPr>
        <p:spPr>
          <a:xfrm>
            <a:off x="838200" y="-54437"/>
            <a:ext cx="10757452" cy="1325563"/>
          </a:xfrm>
        </p:spPr>
        <p:txBody>
          <a:bodyPr>
            <a:normAutofit/>
          </a:bodyPr>
          <a:lstStyle/>
          <a:p>
            <a:pPr algn="l"/>
            <a:r>
              <a:rPr lang="en-US" sz="4000" dirty="0"/>
              <a:t>Question box and signposting support</a:t>
            </a:r>
            <a:endParaRPr lang="en-GB" sz="4000" dirty="0"/>
          </a:p>
        </p:txBody>
      </p:sp>
      <p:sp>
        <p:nvSpPr>
          <p:cNvPr id="5" name="Content Placeholder 4">
            <a:extLst>
              <a:ext uri="{FF2B5EF4-FFF2-40B4-BE49-F238E27FC236}">
                <a16:creationId xmlns:a16="http://schemas.microsoft.com/office/drawing/2014/main" id="{8DDD1FDD-3E23-4A6B-A9FE-826DC17AAB78}"/>
              </a:ext>
            </a:extLst>
          </p:cNvPr>
          <p:cNvSpPr>
            <a:spLocks noGrp="1"/>
          </p:cNvSpPr>
          <p:nvPr>
            <p:ph idx="1"/>
          </p:nvPr>
        </p:nvSpPr>
        <p:spPr>
          <a:xfrm>
            <a:off x="1112322" y="1575792"/>
            <a:ext cx="7498278" cy="3068003"/>
          </a:xfrm>
        </p:spPr>
        <p:txBody>
          <a:bodyPr>
            <a:normAutofit fontScale="92500" lnSpcReduction="20000"/>
          </a:bodyPr>
          <a:lstStyle/>
          <a:p>
            <a:pPr marL="0" indent="0">
              <a:buNone/>
            </a:pPr>
            <a:r>
              <a:rPr lang="en-GB" dirty="0"/>
              <a:t>If you would like further guidance or support:</a:t>
            </a:r>
          </a:p>
          <a:p>
            <a:r>
              <a:rPr lang="en-GB" dirty="0"/>
              <a:t>speak to a parent/carer, tutor, head of year, school nurse/counsellor or other trusted member of staff in the school</a:t>
            </a:r>
          </a:p>
          <a:p>
            <a:pPr marL="0" indent="0">
              <a:buNone/>
            </a:pPr>
            <a:endParaRPr lang="en-GB" dirty="0"/>
          </a:p>
          <a:p>
            <a:pPr marL="0" indent="0">
              <a:buNone/>
            </a:pPr>
            <a:r>
              <a:rPr lang="en-GB" dirty="0"/>
              <a:t>Visit:</a:t>
            </a:r>
          </a:p>
          <a:p>
            <a:pPr lvl="0"/>
            <a:r>
              <a:rPr lang="en-GB" dirty="0"/>
              <a:t>A Better Medway: </a:t>
            </a:r>
            <a:r>
              <a:rPr lang="en-GB" u="sng" dirty="0">
                <a:hlinkClick r:id="rId3"/>
              </a:rPr>
              <a:t>www.abettermedway.co.uk</a:t>
            </a:r>
            <a:endParaRPr lang="en-GB" dirty="0"/>
          </a:p>
          <a:p>
            <a:pPr lvl="0"/>
            <a:r>
              <a:rPr lang="en-GB" dirty="0"/>
              <a:t>Childline:  </a:t>
            </a:r>
            <a:r>
              <a:rPr lang="en-GB" u="sng" dirty="0">
                <a:hlinkClick r:id="rId4"/>
              </a:rPr>
              <a:t>www.childline.org.uk</a:t>
            </a:r>
            <a:r>
              <a:rPr lang="en-GB" u="sng" dirty="0"/>
              <a:t> </a:t>
            </a:r>
            <a:r>
              <a:rPr lang="en-GB" dirty="0"/>
              <a:t>0800 1111</a:t>
            </a:r>
          </a:p>
        </p:txBody>
      </p:sp>
      <p:sp>
        <p:nvSpPr>
          <p:cNvPr id="6" name="Slide Number Placeholder 5">
            <a:extLst>
              <a:ext uri="{FF2B5EF4-FFF2-40B4-BE49-F238E27FC236}">
                <a16:creationId xmlns:a16="http://schemas.microsoft.com/office/drawing/2014/main" id="{74444001-A1E2-4AE3-9711-C247108E1DE3}"/>
              </a:ext>
            </a:extLst>
          </p:cNvPr>
          <p:cNvSpPr>
            <a:spLocks noGrp="1"/>
          </p:cNvSpPr>
          <p:nvPr>
            <p:ph type="sldNum" sz="quarter" idx="12"/>
          </p:nvPr>
        </p:nvSpPr>
        <p:spPr/>
        <p:txBody>
          <a:bodyPr/>
          <a:lstStyle/>
          <a:p>
            <a:fld id="{478DA289-F468-42DF-B92F-0B060E228CBE}" type="slidenum">
              <a:rPr lang="en-GB" smtClean="0"/>
              <a:pPr/>
              <a:t>20</a:t>
            </a:fld>
            <a:endParaRPr lang="en-GB" dirty="0"/>
          </a:p>
        </p:txBody>
      </p:sp>
      <p:sp>
        <p:nvSpPr>
          <p:cNvPr id="7" name="Footer Placeholder 6">
            <a:extLst>
              <a:ext uri="{FF2B5EF4-FFF2-40B4-BE49-F238E27FC236}">
                <a16:creationId xmlns:a16="http://schemas.microsoft.com/office/drawing/2014/main" id="{3EE7977A-57C7-4AB2-87C3-40B20C96AD52}"/>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pic>
        <p:nvPicPr>
          <p:cNvPr id="9" name="Picture 8">
            <a:extLst>
              <a:ext uri="{FF2B5EF4-FFF2-40B4-BE49-F238E27FC236}">
                <a16:creationId xmlns:a16="http://schemas.microsoft.com/office/drawing/2014/main" id="{52C167AF-A13F-412F-B69E-4A829628A3D9}"/>
              </a:ext>
            </a:extLst>
          </p:cNvPr>
          <p:cNvPicPr>
            <a:picLocks noChangeAspect="1"/>
          </p:cNvPicPr>
          <p:nvPr/>
        </p:nvPicPr>
        <p:blipFill>
          <a:blip r:embed="rId5"/>
          <a:stretch>
            <a:fillRect/>
          </a:stretch>
        </p:blipFill>
        <p:spPr>
          <a:xfrm>
            <a:off x="8033154" y="4948461"/>
            <a:ext cx="3903922" cy="1339302"/>
          </a:xfrm>
          <a:prstGeom prst="rect">
            <a:avLst/>
          </a:prstGeom>
        </p:spPr>
      </p:pic>
      <p:pic>
        <p:nvPicPr>
          <p:cNvPr id="10" name="Picture 6" descr="Question, Mark, Symbol, Box, Cube, Sign">
            <a:extLst>
              <a:ext uri="{FF2B5EF4-FFF2-40B4-BE49-F238E27FC236}">
                <a16:creationId xmlns:a16="http://schemas.microsoft.com/office/drawing/2014/main" id="{A26543DE-A5C0-48F3-B91A-96B3D291B3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76" r="4665" b="1747"/>
          <a:stretch/>
        </p:blipFill>
        <p:spPr bwMode="auto">
          <a:xfrm>
            <a:off x="8994452" y="1968201"/>
            <a:ext cx="2184456" cy="251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74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Signposting </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393955"/>
            <a:ext cx="20049795" cy="8256710"/>
            <a:chOff x="-4706103" y="393955"/>
            <a:chExt cx="20049795" cy="8256710"/>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a:cxnSpLocks/>
            </p:cNvCxnSpPr>
            <p:nvPr/>
          </p:nvCxnSpPr>
          <p:spPr>
            <a:xfrm flipV="1">
              <a:off x="943102" y="393955"/>
              <a:ext cx="11248898" cy="6620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686801" y="0"/>
            <a:ext cx="3505200" cy="369332"/>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
        <p:nvSpPr>
          <p:cNvPr id="15" name="Google Shape;144;p11"/>
          <p:cNvSpPr txBox="1">
            <a:spLocks/>
          </p:cNvSpPr>
          <p:nvPr/>
        </p:nvSpPr>
        <p:spPr>
          <a:xfrm>
            <a:off x="766258" y="22344"/>
            <a:ext cx="4168503" cy="562685"/>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Signposting </a:t>
            </a:r>
            <a:endParaRPr lang="en-US" sz="4000" b="1" dirty="0">
              <a:solidFill>
                <a:schemeClr val="lt1"/>
              </a:solidFill>
              <a:latin typeface="Century Gothic"/>
              <a:ea typeface="Century Gothic"/>
              <a:cs typeface="Century Gothic"/>
              <a:sym typeface="Century Gothic"/>
            </a:endParaRPr>
          </a:p>
        </p:txBody>
      </p:sp>
      <p:sp>
        <p:nvSpPr>
          <p:cNvPr id="4" name="Rectangle 3">
            <a:extLst>
              <a:ext uri="{FF2B5EF4-FFF2-40B4-BE49-F238E27FC236}">
                <a16:creationId xmlns:a16="http://schemas.microsoft.com/office/drawing/2014/main" id="{5B601F5C-588F-490A-8A63-4185B8C83EEE}"/>
              </a:ext>
            </a:extLst>
          </p:cNvPr>
          <p:cNvSpPr/>
          <p:nvPr/>
        </p:nvSpPr>
        <p:spPr>
          <a:xfrm>
            <a:off x="1072656" y="1121754"/>
            <a:ext cx="6096000" cy="1754326"/>
          </a:xfrm>
          <a:prstGeom prst="rect">
            <a:avLst/>
          </a:prstGeom>
        </p:spPr>
        <p:txBody>
          <a:bodyPr>
            <a:spAutoFit/>
          </a:bodyPr>
          <a:lstStyle/>
          <a:p>
            <a:r>
              <a:rPr lang="en-GB" dirty="0">
                <a:solidFill>
                  <a:schemeClr val="bg1"/>
                </a:solidFill>
              </a:rPr>
              <a:t>If you want to talk to someone about today’s lesson or find out more information about this topic the following available:</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Your Tutor</a:t>
            </a:r>
          </a:p>
          <a:p>
            <a:pPr marL="285750" indent="-285750">
              <a:buFont typeface="Arial" panose="020B0604020202020204" pitchFamily="34" charset="0"/>
              <a:buChar char="•"/>
            </a:pPr>
            <a:r>
              <a:rPr lang="en-GB" dirty="0">
                <a:solidFill>
                  <a:schemeClr val="bg1"/>
                </a:solidFill>
              </a:rPr>
              <a:t>Your Head of Year</a:t>
            </a:r>
          </a:p>
          <a:p>
            <a:pPr marL="285750" indent="-285750">
              <a:buFont typeface="Arial" panose="020B0604020202020204" pitchFamily="34" charset="0"/>
              <a:buChar char="•"/>
            </a:pPr>
            <a:r>
              <a:rPr lang="en-GB" dirty="0">
                <a:solidFill>
                  <a:schemeClr val="bg1"/>
                </a:solidFill>
              </a:rPr>
              <a:t>Any of these links/numbers</a:t>
            </a:r>
          </a:p>
        </p:txBody>
      </p:sp>
      <p:grpSp>
        <p:nvGrpSpPr>
          <p:cNvPr id="11" name="Group 10">
            <a:extLst>
              <a:ext uri="{FF2B5EF4-FFF2-40B4-BE49-F238E27FC236}">
                <a16:creationId xmlns:a16="http://schemas.microsoft.com/office/drawing/2014/main" id="{8D045741-3843-42EE-A9CD-E90FAFF2DA9A}"/>
              </a:ext>
            </a:extLst>
          </p:cNvPr>
          <p:cNvGrpSpPr/>
          <p:nvPr/>
        </p:nvGrpSpPr>
        <p:grpSpPr>
          <a:xfrm>
            <a:off x="7924670" y="1942546"/>
            <a:ext cx="3324227" cy="1099056"/>
            <a:chOff x="1466849" y="4260693"/>
            <a:chExt cx="3738565" cy="1099056"/>
          </a:xfrm>
        </p:grpSpPr>
        <p:pic>
          <p:nvPicPr>
            <p:cNvPr id="9" name="Picture 8">
              <a:extLst>
                <a:ext uri="{FF2B5EF4-FFF2-40B4-BE49-F238E27FC236}">
                  <a16:creationId xmlns:a16="http://schemas.microsoft.com/office/drawing/2014/main" id="{7A7CB99F-E11D-40B4-827F-4C97B5090A19}"/>
                </a:ext>
              </a:extLst>
            </p:cNvPr>
            <p:cNvPicPr>
              <a:picLocks noChangeAspect="1"/>
            </p:cNvPicPr>
            <p:nvPr/>
          </p:nvPicPr>
          <p:blipFill>
            <a:blip r:embed="rId3"/>
            <a:stretch>
              <a:fillRect/>
            </a:stretch>
          </p:blipFill>
          <p:spPr>
            <a:xfrm>
              <a:off x="1466849" y="4483449"/>
              <a:ext cx="3738565" cy="876300"/>
            </a:xfrm>
            <a:prstGeom prst="rect">
              <a:avLst/>
            </a:prstGeom>
          </p:spPr>
        </p:pic>
        <p:pic>
          <p:nvPicPr>
            <p:cNvPr id="10" name="Picture 9">
              <a:extLst>
                <a:ext uri="{FF2B5EF4-FFF2-40B4-BE49-F238E27FC236}">
                  <a16:creationId xmlns:a16="http://schemas.microsoft.com/office/drawing/2014/main" id="{B6FF5381-6B1F-489D-99A1-12E9CDFA1B33}"/>
                </a:ext>
              </a:extLst>
            </p:cNvPr>
            <p:cNvPicPr>
              <a:picLocks noChangeAspect="1"/>
            </p:cNvPicPr>
            <p:nvPr/>
          </p:nvPicPr>
          <p:blipFill>
            <a:blip r:embed="rId4"/>
            <a:stretch>
              <a:fillRect/>
            </a:stretch>
          </p:blipFill>
          <p:spPr>
            <a:xfrm>
              <a:off x="3567114" y="4260693"/>
              <a:ext cx="1638300" cy="295275"/>
            </a:xfrm>
            <a:prstGeom prst="rect">
              <a:avLst/>
            </a:prstGeom>
          </p:spPr>
        </p:pic>
      </p:grpSp>
      <p:grpSp>
        <p:nvGrpSpPr>
          <p:cNvPr id="20" name="Group 19">
            <a:extLst>
              <a:ext uri="{FF2B5EF4-FFF2-40B4-BE49-F238E27FC236}">
                <a16:creationId xmlns:a16="http://schemas.microsoft.com/office/drawing/2014/main" id="{EE1456D4-D24A-45EA-B14C-C548B9DEE87F}"/>
              </a:ext>
            </a:extLst>
          </p:cNvPr>
          <p:cNvGrpSpPr/>
          <p:nvPr/>
        </p:nvGrpSpPr>
        <p:grpSpPr>
          <a:xfrm>
            <a:off x="5633424" y="3814875"/>
            <a:ext cx="2700196" cy="1998346"/>
            <a:chOff x="9127274" y="3821855"/>
            <a:chExt cx="2700196" cy="1998346"/>
          </a:xfrm>
        </p:grpSpPr>
        <p:pic>
          <p:nvPicPr>
            <p:cNvPr id="16" name="Picture 15">
              <a:extLst>
                <a:ext uri="{FF2B5EF4-FFF2-40B4-BE49-F238E27FC236}">
                  <a16:creationId xmlns:a16="http://schemas.microsoft.com/office/drawing/2014/main" id="{2C58D622-AA59-4695-B9BA-B07FB6EAB968}"/>
                </a:ext>
              </a:extLst>
            </p:cNvPr>
            <p:cNvPicPr>
              <a:picLocks noChangeAspect="1"/>
            </p:cNvPicPr>
            <p:nvPr/>
          </p:nvPicPr>
          <p:blipFill>
            <a:blip r:embed="rId5"/>
            <a:stretch>
              <a:fillRect/>
            </a:stretch>
          </p:blipFill>
          <p:spPr>
            <a:xfrm>
              <a:off x="9519143" y="3821855"/>
              <a:ext cx="1647825" cy="504825"/>
            </a:xfrm>
            <a:prstGeom prst="rect">
              <a:avLst/>
            </a:prstGeom>
          </p:spPr>
        </p:pic>
        <p:pic>
          <p:nvPicPr>
            <p:cNvPr id="17" name="Picture 16">
              <a:extLst>
                <a:ext uri="{FF2B5EF4-FFF2-40B4-BE49-F238E27FC236}">
                  <a16:creationId xmlns:a16="http://schemas.microsoft.com/office/drawing/2014/main" id="{E3B340D6-BAA0-41AB-9C63-D5324C98EC3E}"/>
                </a:ext>
              </a:extLst>
            </p:cNvPr>
            <p:cNvPicPr>
              <a:picLocks noChangeAspect="1"/>
            </p:cNvPicPr>
            <p:nvPr/>
          </p:nvPicPr>
          <p:blipFill>
            <a:blip r:embed="rId6"/>
            <a:stretch>
              <a:fillRect/>
            </a:stretch>
          </p:blipFill>
          <p:spPr>
            <a:xfrm>
              <a:off x="9127274" y="4396062"/>
              <a:ext cx="2700196" cy="771525"/>
            </a:xfrm>
            <a:prstGeom prst="rect">
              <a:avLst/>
            </a:prstGeom>
          </p:spPr>
        </p:pic>
        <p:pic>
          <p:nvPicPr>
            <p:cNvPr id="18" name="Picture 17">
              <a:extLst>
                <a:ext uri="{FF2B5EF4-FFF2-40B4-BE49-F238E27FC236}">
                  <a16:creationId xmlns:a16="http://schemas.microsoft.com/office/drawing/2014/main" id="{2CA385FF-B22A-4658-A860-B3F8726AAF1E}"/>
                </a:ext>
              </a:extLst>
            </p:cNvPr>
            <p:cNvPicPr>
              <a:picLocks noChangeAspect="1"/>
            </p:cNvPicPr>
            <p:nvPr/>
          </p:nvPicPr>
          <p:blipFill>
            <a:blip r:embed="rId7"/>
            <a:stretch>
              <a:fillRect/>
            </a:stretch>
          </p:blipFill>
          <p:spPr>
            <a:xfrm>
              <a:off x="9705847" y="5467776"/>
              <a:ext cx="1543050" cy="352425"/>
            </a:xfrm>
            <a:prstGeom prst="rect">
              <a:avLst/>
            </a:prstGeom>
          </p:spPr>
        </p:pic>
        <p:sp>
          <p:nvSpPr>
            <p:cNvPr id="19" name="TextBox 18">
              <a:extLst>
                <a:ext uri="{FF2B5EF4-FFF2-40B4-BE49-F238E27FC236}">
                  <a16:creationId xmlns:a16="http://schemas.microsoft.com/office/drawing/2014/main" id="{97DCE5FC-D5F7-4F62-AA0A-14439814A946}"/>
                </a:ext>
              </a:extLst>
            </p:cNvPr>
            <p:cNvSpPr txBox="1"/>
            <p:nvPr/>
          </p:nvSpPr>
          <p:spPr>
            <a:xfrm>
              <a:off x="9729851" y="5153084"/>
              <a:ext cx="1990597" cy="369332"/>
            </a:xfrm>
            <a:prstGeom prst="rect">
              <a:avLst/>
            </a:prstGeom>
            <a:noFill/>
          </p:spPr>
          <p:txBody>
            <a:bodyPr wrap="square" rtlCol="0">
              <a:spAutoFit/>
            </a:bodyPr>
            <a:lstStyle/>
            <a:p>
              <a:r>
                <a:rPr lang="en-GB" dirty="0">
                  <a:solidFill>
                    <a:schemeClr val="bg1"/>
                  </a:solidFill>
                </a:rPr>
                <a:t>Under 18yrs</a:t>
              </a:r>
            </a:p>
          </p:txBody>
        </p:sp>
      </p:grpSp>
      <p:grpSp>
        <p:nvGrpSpPr>
          <p:cNvPr id="27" name="Group 26">
            <a:extLst>
              <a:ext uri="{FF2B5EF4-FFF2-40B4-BE49-F238E27FC236}">
                <a16:creationId xmlns:a16="http://schemas.microsoft.com/office/drawing/2014/main" id="{50A276D5-C443-4914-B00E-2FFAD34E8142}"/>
              </a:ext>
            </a:extLst>
          </p:cNvPr>
          <p:cNvGrpSpPr/>
          <p:nvPr/>
        </p:nvGrpSpPr>
        <p:grpSpPr>
          <a:xfrm>
            <a:off x="1002479" y="3411046"/>
            <a:ext cx="2482070" cy="1969018"/>
            <a:chOff x="4014789" y="2789934"/>
            <a:chExt cx="2482070" cy="1969018"/>
          </a:xfrm>
        </p:grpSpPr>
        <p:pic>
          <p:nvPicPr>
            <p:cNvPr id="24" name="Picture 23">
              <a:extLst>
                <a:ext uri="{FF2B5EF4-FFF2-40B4-BE49-F238E27FC236}">
                  <a16:creationId xmlns:a16="http://schemas.microsoft.com/office/drawing/2014/main" id="{D2B8EB17-9425-4700-9FB0-9AB1E4DAE4D8}"/>
                </a:ext>
              </a:extLst>
            </p:cNvPr>
            <p:cNvPicPr>
              <a:picLocks noChangeAspect="1"/>
            </p:cNvPicPr>
            <p:nvPr/>
          </p:nvPicPr>
          <p:blipFill>
            <a:blip r:embed="rId8"/>
            <a:stretch>
              <a:fillRect/>
            </a:stretch>
          </p:blipFill>
          <p:spPr>
            <a:xfrm>
              <a:off x="4193094" y="2789934"/>
              <a:ext cx="2028825" cy="561975"/>
            </a:xfrm>
            <a:prstGeom prst="rect">
              <a:avLst/>
            </a:prstGeom>
          </p:spPr>
        </p:pic>
        <p:sp>
          <p:nvSpPr>
            <p:cNvPr id="25" name="Rectangle 24">
              <a:extLst>
                <a:ext uri="{FF2B5EF4-FFF2-40B4-BE49-F238E27FC236}">
                  <a16:creationId xmlns:a16="http://schemas.microsoft.com/office/drawing/2014/main" id="{B40F3F06-217E-415D-A337-3AEBDD76C7E5}"/>
                </a:ext>
              </a:extLst>
            </p:cNvPr>
            <p:cNvSpPr/>
            <p:nvPr/>
          </p:nvSpPr>
          <p:spPr>
            <a:xfrm>
              <a:off x="4014789" y="3315927"/>
              <a:ext cx="2482070" cy="646331"/>
            </a:xfrm>
            <a:prstGeom prst="rect">
              <a:avLst/>
            </a:prstGeom>
          </p:spPr>
          <p:txBody>
            <a:bodyPr wrap="square">
              <a:spAutoFit/>
            </a:bodyPr>
            <a:lstStyle/>
            <a:p>
              <a:r>
                <a:rPr lang="en-GB" dirty="0">
                  <a:solidFill>
                    <a:schemeClr val="bg1"/>
                  </a:solidFill>
                  <a:hlinkClick r:id="rId9">
                    <a:extLst>
                      <a:ext uri="{A12FA001-AC4F-418D-AE19-62706E023703}">
                        <ahyp:hlinkClr xmlns:ahyp="http://schemas.microsoft.com/office/drawing/2018/hyperlinkcolor" val="tx"/>
                      </a:ext>
                    </a:extLst>
                  </a:hlinkClick>
                </a:rPr>
                <a:t>https://www.samaritans.org/about-samaritans/</a:t>
              </a:r>
              <a:r>
                <a:rPr lang="en-GB" dirty="0">
                  <a:solidFill>
                    <a:schemeClr val="bg1"/>
                  </a:solidFill>
                </a:rPr>
                <a:t> </a:t>
              </a:r>
            </a:p>
          </p:txBody>
        </p:sp>
        <p:pic>
          <p:nvPicPr>
            <p:cNvPr id="26" name="Picture 25">
              <a:extLst>
                <a:ext uri="{FF2B5EF4-FFF2-40B4-BE49-F238E27FC236}">
                  <a16:creationId xmlns:a16="http://schemas.microsoft.com/office/drawing/2014/main" id="{3A872A49-134F-4E26-B8E1-3D3AE4D76970}"/>
                </a:ext>
              </a:extLst>
            </p:cNvPr>
            <p:cNvPicPr>
              <a:picLocks noChangeAspect="1"/>
            </p:cNvPicPr>
            <p:nvPr/>
          </p:nvPicPr>
          <p:blipFill>
            <a:blip r:embed="rId10"/>
            <a:stretch>
              <a:fillRect/>
            </a:stretch>
          </p:blipFill>
          <p:spPr>
            <a:xfrm>
              <a:off x="4164462" y="3972468"/>
              <a:ext cx="2152650" cy="786484"/>
            </a:xfrm>
            <a:prstGeom prst="rect">
              <a:avLst/>
            </a:prstGeom>
          </p:spPr>
        </p:pic>
      </p:grpSp>
      <p:grpSp>
        <p:nvGrpSpPr>
          <p:cNvPr id="30" name="Group 29">
            <a:extLst>
              <a:ext uri="{FF2B5EF4-FFF2-40B4-BE49-F238E27FC236}">
                <a16:creationId xmlns:a16="http://schemas.microsoft.com/office/drawing/2014/main" id="{10BC9E28-D78B-47DF-8E49-F86ABDF0497E}"/>
              </a:ext>
            </a:extLst>
          </p:cNvPr>
          <p:cNvGrpSpPr/>
          <p:nvPr/>
        </p:nvGrpSpPr>
        <p:grpSpPr>
          <a:xfrm>
            <a:off x="3662854" y="3104225"/>
            <a:ext cx="1970570" cy="1446524"/>
            <a:chOff x="5976948" y="4142789"/>
            <a:chExt cx="1970570" cy="1446524"/>
          </a:xfrm>
        </p:grpSpPr>
        <p:pic>
          <p:nvPicPr>
            <p:cNvPr id="28" name="Picture 27">
              <a:extLst>
                <a:ext uri="{FF2B5EF4-FFF2-40B4-BE49-F238E27FC236}">
                  <a16:creationId xmlns:a16="http://schemas.microsoft.com/office/drawing/2014/main" id="{4827CA34-BD84-4923-93FA-1C1F84E11D55}"/>
                </a:ext>
              </a:extLst>
            </p:cNvPr>
            <p:cNvPicPr>
              <a:picLocks noChangeAspect="1"/>
            </p:cNvPicPr>
            <p:nvPr/>
          </p:nvPicPr>
          <p:blipFill>
            <a:blip r:embed="rId11"/>
            <a:stretch>
              <a:fillRect/>
            </a:stretch>
          </p:blipFill>
          <p:spPr>
            <a:xfrm>
              <a:off x="6151251" y="4477989"/>
              <a:ext cx="1647825" cy="1111324"/>
            </a:xfrm>
            <a:prstGeom prst="rect">
              <a:avLst/>
            </a:prstGeom>
          </p:spPr>
        </p:pic>
        <p:pic>
          <p:nvPicPr>
            <p:cNvPr id="29" name="Picture 28">
              <a:extLst>
                <a:ext uri="{FF2B5EF4-FFF2-40B4-BE49-F238E27FC236}">
                  <a16:creationId xmlns:a16="http://schemas.microsoft.com/office/drawing/2014/main" id="{0F1AC4A2-8263-4B27-B5E7-98DEC5F92112}"/>
                </a:ext>
              </a:extLst>
            </p:cNvPr>
            <p:cNvPicPr>
              <a:picLocks noChangeAspect="1"/>
            </p:cNvPicPr>
            <p:nvPr/>
          </p:nvPicPr>
          <p:blipFill>
            <a:blip r:embed="rId12"/>
            <a:stretch>
              <a:fillRect/>
            </a:stretch>
          </p:blipFill>
          <p:spPr>
            <a:xfrm>
              <a:off x="5976948" y="4142789"/>
              <a:ext cx="1970570" cy="335200"/>
            </a:xfrm>
            <a:prstGeom prst="rect">
              <a:avLst/>
            </a:prstGeom>
          </p:spPr>
        </p:pic>
      </p:grpSp>
      <p:grpSp>
        <p:nvGrpSpPr>
          <p:cNvPr id="34" name="Group 33">
            <a:extLst>
              <a:ext uri="{FF2B5EF4-FFF2-40B4-BE49-F238E27FC236}">
                <a16:creationId xmlns:a16="http://schemas.microsoft.com/office/drawing/2014/main" id="{E710EB07-9DD9-49E7-BA12-83717E21D8A4}"/>
              </a:ext>
            </a:extLst>
          </p:cNvPr>
          <p:cNvGrpSpPr/>
          <p:nvPr/>
        </p:nvGrpSpPr>
        <p:grpSpPr>
          <a:xfrm>
            <a:off x="9383163" y="4007003"/>
            <a:ext cx="2588850" cy="1081674"/>
            <a:chOff x="8658229" y="2656717"/>
            <a:chExt cx="2588850" cy="1081674"/>
          </a:xfrm>
        </p:grpSpPr>
        <p:pic>
          <p:nvPicPr>
            <p:cNvPr id="32" name="Picture 31">
              <a:extLst>
                <a:ext uri="{FF2B5EF4-FFF2-40B4-BE49-F238E27FC236}">
                  <a16:creationId xmlns:a16="http://schemas.microsoft.com/office/drawing/2014/main" id="{30ECC83F-519E-4889-99F1-C923D85F78F5}"/>
                </a:ext>
              </a:extLst>
            </p:cNvPr>
            <p:cNvPicPr>
              <a:picLocks noChangeAspect="1"/>
            </p:cNvPicPr>
            <p:nvPr/>
          </p:nvPicPr>
          <p:blipFill>
            <a:blip r:embed="rId13"/>
            <a:stretch>
              <a:fillRect/>
            </a:stretch>
          </p:blipFill>
          <p:spPr>
            <a:xfrm>
              <a:off x="9050207" y="2656717"/>
              <a:ext cx="1676400" cy="714375"/>
            </a:xfrm>
            <a:prstGeom prst="rect">
              <a:avLst/>
            </a:prstGeom>
          </p:spPr>
        </p:pic>
        <p:sp>
          <p:nvSpPr>
            <p:cNvPr id="33" name="Rectangle 32">
              <a:extLst>
                <a:ext uri="{FF2B5EF4-FFF2-40B4-BE49-F238E27FC236}">
                  <a16:creationId xmlns:a16="http://schemas.microsoft.com/office/drawing/2014/main" id="{3659CFF8-385C-45BA-A7CD-2582667DAA39}"/>
                </a:ext>
              </a:extLst>
            </p:cNvPr>
            <p:cNvSpPr/>
            <p:nvPr/>
          </p:nvSpPr>
          <p:spPr>
            <a:xfrm>
              <a:off x="8658229" y="3369059"/>
              <a:ext cx="2588850" cy="369332"/>
            </a:xfrm>
            <a:prstGeom prst="rect">
              <a:avLst/>
            </a:prstGeom>
          </p:spPr>
          <p:txBody>
            <a:bodyPr wrap="none">
              <a:spAutoFit/>
            </a:bodyPr>
            <a:lstStyle/>
            <a:p>
              <a:r>
                <a:rPr lang="en-GB" dirty="0">
                  <a:solidFill>
                    <a:schemeClr val="bg1"/>
                  </a:solidFill>
                  <a:hlinkClick r:id="rId14">
                    <a:extLst>
                      <a:ext uri="{A12FA001-AC4F-418D-AE19-62706E023703}">
                        <ahyp:hlinkClr xmlns:ahyp="http://schemas.microsoft.com/office/drawing/2018/hyperlinkcolor" val="tx"/>
                      </a:ext>
                    </a:extLst>
                  </a:hlinkClick>
                </a:rPr>
                <a:t>https://www.kooth.com/</a:t>
              </a:r>
              <a:r>
                <a:rPr lang="en-GB" dirty="0">
                  <a:solidFill>
                    <a:schemeClr val="bg1"/>
                  </a:solidFill>
                </a:rPr>
                <a:t> </a:t>
              </a:r>
            </a:p>
          </p:txBody>
        </p:sp>
      </p:grpSp>
    </p:spTree>
    <p:extLst>
      <p:ext uri="{BB962C8B-B14F-4D97-AF65-F5344CB8AC3E}">
        <p14:creationId xmlns:p14="http://schemas.microsoft.com/office/powerpoint/2010/main" val="1543419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Signposting </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374754"/>
            <a:ext cx="20049795" cy="8275911"/>
            <a:chOff x="-4706103" y="374754"/>
            <a:chExt cx="20049795" cy="8275911"/>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a:cxnSpLocks/>
            </p:cNvCxnSpPr>
            <p:nvPr/>
          </p:nvCxnSpPr>
          <p:spPr>
            <a:xfrm flipV="1">
              <a:off x="943102" y="374754"/>
              <a:ext cx="11248898" cy="6253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688177" y="0"/>
            <a:ext cx="3503823"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
        <p:nvSpPr>
          <p:cNvPr id="15" name="Google Shape;144;p11"/>
          <p:cNvSpPr txBox="1">
            <a:spLocks/>
          </p:cNvSpPr>
          <p:nvPr/>
        </p:nvSpPr>
        <p:spPr>
          <a:xfrm rot="-120063">
            <a:off x="846970" y="-5653"/>
            <a:ext cx="7824028" cy="1120579"/>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pPr>
            <a:r>
              <a:rPr lang="en-US" sz="4000" dirty="0">
                <a:solidFill>
                  <a:schemeClr val="lt1"/>
                </a:solidFill>
                <a:latin typeface="+mn-lt"/>
                <a:ea typeface="Century Gothic"/>
                <a:cs typeface="Century Gothic"/>
                <a:sym typeface="Century Gothic"/>
              </a:rPr>
              <a:t>Signposting </a:t>
            </a:r>
            <a:r>
              <a:rPr lang="en-GB" sz="2800" dirty="0">
                <a:solidFill>
                  <a:schemeClr val="bg1"/>
                </a:solidFill>
                <a:latin typeface="MindMeridian-Display"/>
              </a:rPr>
              <a:t>Useful contacts – for young people</a:t>
            </a:r>
          </a:p>
          <a:p>
            <a:pPr>
              <a:spcBef>
                <a:spcPts val="0"/>
              </a:spcBef>
              <a:buClr>
                <a:schemeClr val="lt1"/>
              </a:buClr>
              <a:buSzPts val="4800"/>
              <a:buFont typeface="Century Gothic"/>
              <a:buNone/>
            </a:pPr>
            <a:endParaRPr lang="en-US" sz="4000" b="1" dirty="0">
              <a:solidFill>
                <a:schemeClr val="lt1"/>
              </a:solidFill>
              <a:latin typeface="Century Gothic"/>
              <a:ea typeface="Century Gothic"/>
              <a:cs typeface="Century Gothic"/>
              <a:sym typeface="Century Gothic"/>
            </a:endParaRPr>
          </a:p>
        </p:txBody>
      </p:sp>
      <p:sp>
        <p:nvSpPr>
          <p:cNvPr id="22" name="Rectangle 21">
            <a:extLst>
              <a:ext uri="{FF2B5EF4-FFF2-40B4-BE49-F238E27FC236}">
                <a16:creationId xmlns:a16="http://schemas.microsoft.com/office/drawing/2014/main" id="{8FD3A3F4-2FA5-49F2-B71F-A1D741915E6E}"/>
              </a:ext>
            </a:extLst>
          </p:cNvPr>
          <p:cNvSpPr/>
          <p:nvPr/>
        </p:nvSpPr>
        <p:spPr>
          <a:xfrm>
            <a:off x="1152590" y="1443550"/>
            <a:ext cx="5505386" cy="3693319"/>
          </a:xfrm>
          <a:prstGeom prst="rect">
            <a:avLst/>
          </a:prstGeom>
        </p:spPr>
        <p:txBody>
          <a:bodyPr wrap="square">
            <a:spAutoFit/>
          </a:bodyPr>
          <a:lstStyle/>
          <a:p>
            <a:r>
              <a:rPr lang="en-GB" dirty="0">
                <a:solidFill>
                  <a:schemeClr val="bg1"/>
                </a:solidFill>
                <a:latin typeface="MindMeridian-Regular"/>
              </a:rPr>
              <a:t>Details of places you can go if you're a young person looking for support or information. </a:t>
            </a:r>
            <a:r>
              <a:rPr lang="en-GB" dirty="0">
                <a:solidFill>
                  <a:schemeClr val="bg1"/>
                </a:solidFill>
                <a:latin typeface="MindMeridian-Display"/>
              </a:rPr>
              <a:t>Useful contacts </a:t>
            </a:r>
          </a:p>
          <a:p>
            <a:r>
              <a:rPr lang="en-GB" b="1" u="sng" dirty="0">
                <a:solidFill>
                  <a:schemeClr val="bg1"/>
                </a:solidFill>
                <a:latin typeface="MindMeridian-Display"/>
              </a:rPr>
              <a:t>Action for Children</a:t>
            </a:r>
          </a:p>
          <a:p>
            <a:r>
              <a:rPr lang="en-GB" u="sng" dirty="0">
                <a:solidFill>
                  <a:srgbClr val="1300C1"/>
                </a:solidFill>
                <a:latin typeface="MindMeridian-Regular"/>
                <a:hlinkClick r:id="rId3"/>
              </a:rPr>
              <a:t>actionforchildren.org.uk</a:t>
            </a:r>
            <a:br>
              <a:rPr lang="en-GB" dirty="0">
                <a:solidFill>
                  <a:srgbClr val="555555"/>
                </a:solidFill>
                <a:latin typeface="MindMeridian-Regular"/>
              </a:rPr>
            </a:br>
            <a:r>
              <a:rPr lang="en-GB" dirty="0">
                <a:solidFill>
                  <a:schemeClr val="bg1"/>
                </a:solidFill>
                <a:latin typeface="MindMeridian-Regular"/>
              </a:rPr>
              <a:t>Charity supporting children, young people and their families across England.</a:t>
            </a:r>
          </a:p>
          <a:p>
            <a:endParaRPr lang="en-GB" b="1" u="sng" dirty="0">
              <a:solidFill>
                <a:schemeClr val="bg1"/>
              </a:solidFill>
              <a:latin typeface="MindMeridian-Display"/>
            </a:endParaRPr>
          </a:p>
          <a:p>
            <a:r>
              <a:rPr lang="en-GB" b="1" u="sng" dirty="0">
                <a:solidFill>
                  <a:schemeClr val="bg1"/>
                </a:solidFill>
                <a:latin typeface="MindMeridian-Display"/>
              </a:rPr>
              <a:t>Anxiety UK</a:t>
            </a:r>
          </a:p>
          <a:p>
            <a:r>
              <a:rPr lang="en-GB" u="sng" dirty="0">
                <a:solidFill>
                  <a:srgbClr val="1300C1"/>
                </a:solidFill>
                <a:latin typeface="MindMeridian-Regular"/>
                <a:hlinkClick r:id="rId4"/>
              </a:rPr>
              <a:t>03444 775 774</a:t>
            </a:r>
            <a:r>
              <a:rPr lang="en-GB" dirty="0">
                <a:solidFill>
                  <a:srgbClr val="555555"/>
                </a:solidFill>
                <a:latin typeface="MindMeridian-Regular"/>
              </a:rPr>
              <a:t> </a:t>
            </a:r>
            <a:r>
              <a:rPr lang="en-GB" dirty="0">
                <a:solidFill>
                  <a:schemeClr val="bg1"/>
                </a:solidFill>
                <a:latin typeface="MindMeridian-Regular"/>
              </a:rPr>
              <a:t>(helpline) </a:t>
            </a:r>
            <a:br>
              <a:rPr lang="en-GB" dirty="0">
                <a:solidFill>
                  <a:srgbClr val="555555"/>
                </a:solidFill>
                <a:latin typeface="MindMeridian-Regular"/>
              </a:rPr>
            </a:br>
            <a:r>
              <a:rPr lang="en-GB" u="sng" dirty="0">
                <a:solidFill>
                  <a:srgbClr val="1300C1"/>
                </a:solidFill>
                <a:latin typeface="MindMeridian-Regular"/>
                <a:hlinkClick r:id="rId5"/>
              </a:rPr>
              <a:t>07537 416 905</a:t>
            </a:r>
            <a:r>
              <a:rPr lang="en-GB" dirty="0">
                <a:solidFill>
                  <a:srgbClr val="555555"/>
                </a:solidFill>
                <a:latin typeface="MindMeridian-Regular"/>
              </a:rPr>
              <a:t> </a:t>
            </a:r>
            <a:r>
              <a:rPr lang="en-GB" dirty="0">
                <a:solidFill>
                  <a:schemeClr val="bg1"/>
                </a:solidFill>
                <a:latin typeface="MindMeridian-Regular"/>
              </a:rPr>
              <a:t>(text)</a:t>
            </a:r>
            <a:br>
              <a:rPr lang="en-GB" dirty="0">
                <a:solidFill>
                  <a:srgbClr val="555555"/>
                </a:solidFill>
                <a:latin typeface="MindMeridian-Regular"/>
              </a:rPr>
            </a:br>
            <a:r>
              <a:rPr lang="en-GB" u="sng" dirty="0">
                <a:solidFill>
                  <a:srgbClr val="1300C1"/>
                </a:solidFill>
                <a:latin typeface="MindMeridian-Regular"/>
                <a:hlinkClick r:id="rId6"/>
              </a:rPr>
              <a:t>anxietyuk.org.uk</a:t>
            </a:r>
            <a:br>
              <a:rPr lang="en-GB" dirty="0">
                <a:solidFill>
                  <a:srgbClr val="555555"/>
                </a:solidFill>
                <a:latin typeface="MindMeridian-Regular"/>
              </a:rPr>
            </a:br>
            <a:r>
              <a:rPr lang="en-GB" dirty="0">
                <a:solidFill>
                  <a:schemeClr val="bg1"/>
                </a:solidFill>
                <a:latin typeface="MindMeridian-Regular"/>
              </a:rPr>
              <a:t>Advice and support for people living with anxiety.</a:t>
            </a:r>
          </a:p>
          <a:p>
            <a:endParaRPr lang="en-GB" b="1" u="sng" dirty="0">
              <a:solidFill>
                <a:schemeClr val="bg1"/>
              </a:solidFill>
              <a:latin typeface="MindMeridian-Display"/>
            </a:endParaRPr>
          </a:p>
        </p:txBody>
      </p:sp>
      <p:sp>
        <p:nvSpPr>
          <p:cNvPr id="25" name="Rectangle 24">
            <a:extLst>
              <a:ext uri="{FF2B5EF4-FFF2-40B4-BE49-F238E27FC236}">
                <a16:creationId xmlns:a16="http://schemas.microsoft.com/office/drawing/2014/main" id="{6C19E1C2-59D5-46D0-90D3-543F81415EEC}"/>
              </a:ext>
            </a:extLst>
          </p:cNvPr>
          <p:cNvSpPr/>
          <p:nvPr/>
        </p:nvSpPr>
        <p:spPr>
          <a:xfrm>
            <a:off x="7020208" y="1142037"/>
            <a:ext cx="5295900" cy="4524315"/>
          </a:xfrm>
          <a:prstGeom prst="rect">
            <a:avLst/>
          </a:prstGeom>
        </p:spPr>
        <p:txBody>
          <a:bodyPr wrap="square">
            <a:spAutoFit/>
          </a:bodyPr>
          <a:lstStyle/>
          <a:p>
            <a:r>
              <a:rPr lang="en-GB" b="1" u="sng" dirty="0">
                <a:solidFill>
                  <a:schemeClr val="bg1"/>
                </a:solidFill>
                <a:latin typeface="MindMeridian-Display"/>
              </a:rPr>
              <a:t>Beat</a:t>
            </a:r>
          </a:p>
          <a:p>
            <a:r>
              <a:rPr lang="en-GB" u="sng" dirty="0">
                <a:solidFill>
                  <a:srgbClr val="1300C1"/>
                </a:solidFill>
                <a:latin typeface="MindMeridian-Regular"/>
                <a:hlinkClick r:id="rId7"/>
              </a:rPr>
              <a:t>0808 801 0711</a:t>
            </a:r>
            <a:r>
              <a:rPr lang="en-GB" dirty="0">
                <a:solidFill>
                  <a:srgbClr val="555555"/>
                </a:solidFill>
                <a:latin typeface="MindMeridian-Regular"/>
              </a:rPr>
              <a:t> (</a:t>
            </a:r>
            <a:r>
              <a:rPr lang="en-GB" dirty="0" err="1">
                <a:solidFill>
                  <a:schemeClr val="bg1"/>
                </a:solidFill>
                <a:latin typeface="MindMeridian-Regular"/>
              </a:rPr>
              <a:t>youthline</a:t>
            </a:r>
            <a:r>
              <a:rPr lang="en-GB" dirty="0">
                <a:solidFill>
                  <a:schemeClr val="bg1"/>
                </a:solidFill>
                <a:latin typeface="MindMeridian-Regular"/>
              </a:rPr>
              <a:t>)</a:t>
            </a:r>
            <a:br>
              <a:rPr lang="en-GB" dirty="0">
                <a:solidFill>
                  <a:srgbClr val="555555"/>
                </a:solidFill>
                <a:latin typeface="MindMeridian-Regular"/>
              </a:rPr>
            </a:br>
            <a:r>
              <a:rPr lang="en-GB" u="sng" dirty="0">
                <a:solidFill>
                  <a:srgbClr val="1300C1"/>
                </a:solidFill>
                <a:latin typeface="MindMeridian-Regular"/>
                <a:hlinkClick r:id="rId8"/>
              </a:rPr>
              <a:t>0808 801 0811</a:t>
            </a:r>
            <a:r>
              <a:rPr lang="en-GB" dirty="0">
                <a:solidFill>
                  <a:srgbClr val="555555"/>
                </a:solidFill>
                <a:latin typeface="MindMeridian-Regular"/>
              </a:rPr>
              <a:t> (</a:t>
            </a:r>
            <a:r>
              <a:rPr lang="en-GB" dirty="0" err="1">
                <a:solidFill>
                  <a:schemeClr val="bg1"/>
                </a:solidFill>
                <a:latin typeface="MindMeridian-Regular"/>
              </a:rPr>
              <a:t>studentline</a:t>
            </a:r>
            <a:r>
              <a:rPr lang="en-GB" dirty="0">
                <a:solidFill>
                  <a:schemeClr val="bg1"/>
                </a:solidFill>
                <a:latin typeface="MindMeridian-Regular"/>
              </a:rPr>
              <a:t>)</a:t>
            </a:r>
            <a:br>
              <a:rPr lang="en-GB" dirty="0">
                <a:solidFill>
                  <a:srgbClr val="555555"/>
                </a:solidFill>
                <a:latin typeface="MindMeridian-Regular"/>
              </a:rPr>
            </a:br>
            <a:r>
              <a:rPr lang="en-GB" u="sng" dirty="0">
                <a:solidFill>
                  <a:srgbClr val="1300C1"/>
                </a:solidFill>
                <a:latin typeface="MindMeridian-Regular"/>
                <a:hlinkClick r:id="rId9"/>
              </a:rPr>
              <a:t>beateatingdisorders.co.uk</a:t>
            </a:r>
            <a:br>
              <a:rPr lang="en-GB" dirty="0">
                <a:solidFill>
                  <a:srgbClr val="555555"/>
                </a:solidFill>
                <a:latin typeface="MindMeridian-Regular"/>
              </a:rPr>
            </a:br>
            <a:r>
              <a:rPr lang="en-GB" dirty="0">
                <a:solidFill>
                  <a:schemeClr val="bg1"/>
                </a:solidFill>
                <a:latin typeface="MindMeridian-Regular"/>
              </a:rPr>
              <a:t>Under 18s helpline, webchat and online support groups for people with eating disorders, such as anorexia and bulimia.</a:t>
            </a:r>
          </a:p>
          <a:p>
            <a:endParaRPr lang="en-GB" b="1" u="sng" dirty="0">
              <a:solidFill>
                <a:schemeClr val="bg1"/>
              </a:solidFill>
              <a:latin typeface="MindMeridian-Display"/>
            </a:endParaRPr>
          </a:p>
          <a:p>
            <a:r>
              <a:rPr lang="en-GB" b="1" u="sng" dirty="0">
                <a:solidFill>
                  <a:schemeClr val="bg1"/>
                </a:solidFill>
                <a:latin typeface="MindMeridian-Display"/>
              </a:rPr>
              <a:t>Campaign Against Living Miserably (CALM)</a:t>
            </a:r>
          </a:p>
          <a:p>
            <a:r>
              <a:rPr lang="en-GB" u="sng" dirty="0">
                <a:solidFill>
                  <a:srgbClr val="1300C1"/>
                </a:solidFill>
                <a:latin typeface="MindMeridian-Regular"/>
                <a:hlinkClick r:id="rId10"/>
              </a:rPr>
              <a:t>0800 58 58 58</a:t>
            </a:r>
            <a:br>
              <a:rPr lang="en-GB" dirty="0">
                <a:solidFill>
                  <a:srgbClr val="555555"/>
                </a:solidFill>
                <a:latin typeface="MindMeridian-Regular"/>
              </a:rPr>
            </a:br>
            <a:r>
              <a:rPr lang="en-GB" u="sng" dirty="0">
                <a:solidFill>
                  <a:srgbClr val="1300C1"/>
                </a:solidFill>
                <a:latin typeface="MindMeridian-Regular"/>
                <a:hlinkClick r:id="rId11"/>
              </a:rPr>
              <a:t>thecalmzone.net</a:t>
            </a:r>
            <a:br>
              <a:rPr lang="en-GB" dirty="0">
                <a:solidFill>
                  <a:srgbClr val="555555"/>
                </a:solidFill>
                <a:latin typeface="MindMeridian-Regular"/>
              </a:rPr>
            </a:br>
            <a:r>
              <a:rPr lang="en-GB" dirty="0">
                <a:solidFill>
                  <a:schemeClr val="bg1"/>
                </a:solidFill>
                <a:latin typeface="MindMeridian-Regular"/>
              </a:rPr>
              <a:t>Provides listening services, information and support for anyone who needs to talk, including a web chat.</a:t>
            </a:r>
          </a:p>
          <a:p>
            <a:endParaRPr lang="en-GB" b="1" u="sng" dirty="0">
              <a:solidFill>
                <a:schemeClr val="bg1"/>
              </a:solidFill>
              <a:latin typeface="MindMeridian-Display"/>
            </a:endParaRPr>
          </a:p>
          <a:p>
            <a:r>
              <a:rPr lang="en-GB" b="1" u="sng" dirty="0">
                <a:solidFill>
                  <a:schemeClr val="bg1"/>
                </a:solidFill>
                <a:latin typeface="MindMeridian-Display"/>
              </a:rPr>
              <a:t>Centrepoint</a:t>
            </a:r>
          </a:p>
          <a:p>
            <a:r>
              <a:rPr lang="en-GB" u="sng" dirty="0">
                <a:solidFill>
                  <a:srgbClr val="1300C1"/>
                </a:solidFill>
                <a:latin typeface="MindMeridian-Regular"/>
                <a:hlinkClick r:id="rId12"/>
              </a:rPr>
              <a:t>0808 800 0661</a:t>
            </a:r>
            <a:endParaRPr lang="en-GB" dirty="0">
              <a:solidFill>
                <a:srgbClr val="555555"/>
              </a:solidFill>
              <a:latin typeface="MindMeridian-Regular"/>
            </a:endParaRPr>
          </a:p>
        </p:txBody>
      </p:sp>
    </p:spTree>
    <p:extLst>
      <p:ext uri="{BB962C8B-B14F-4D97-AF65-F5344CB8AC3E}">
        <p14:creationId xmlns:p14="http://schemas.microsoft.com/office/powerpoint/2010/main" val="307313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6224C9B-8678-4E75-B81E-7BCDBC7C69FD}"/>
              </a:ext>
            </a:extLst>
          </p:cNvPr>
          <p:cNvGrpSpPr/>
          <p:nvPr/>
        </p:nvGrpSpPr>
        <p:grpSpPr>
          <a:xfrm>
            <a:off x="-5871139" y="0"/>
            <a:ext cx="20049795" cy="7329320"/>
            <a:chOff x="-5871139" y="0"/>
            <a:chExt cx="20049795" cy="7329320"/>
          </a:xfrm>
        </p:grpSpPr>
        <p:pic>
          <p:nvPicPr>
            <p:cNvPr id="2" name="Google Shape;38;p4"/>
            <p:cNvPicPr preferRelativeResize="0"/>
            <p:nvPr/>
          </p:nvPicPr>
          <p:blipFill rotWithShape="1">
            <a:blip r:embed="rId2">
              <a:alphaModFix amt="26000"/>
            </a:blip>
            <a:srcRect/>
            <a:stretch/>
          </p:blipFill>
          <p:spPr>
            <a:xfrm rot="-1344145">
              <a:off x="-5871139" y="208389"/>
              <a:ext cx="20049795" cy="7120931"/>
            </a:xfrm>
            <a:prstGeom prst="rect">
              <a:avLst/>
            </a:prstGeom>
            <a:noFill/>
            <a:ln>
              <a:noFill/>
            </a:ln>
          </p:spPr>
        </p:pic>
        <p:sp>
          <p:nvSpPr>
            <p:cNvPr id="3" name="Rectangle 2">
              <a:extLst>
                <a:ext uri="{FF2B5EF4-FFF2-40B4-BE49-F238E27FC236}">
                  <a16:creationId xmlns:a16="http://schemas.microsoft.com/office/drawing/2014/main" id="{D24B3F67-5666-4238-B1F2-3F28B512796F}"/>
                </a:ext>
              </a:extLst>
            </p:cNvPr>
            <p:cNvSpPr/>
            <p:nvPr/>
          </p:nvSpPr>
          <p:spPr>
            <a:xfrm>
              <a:off x="0" y="0"/>
              <a:ext cx="943102" cy="68579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sp>
          <p:nvSpPr>
            <p:cNvPr id="4" name="Rectangle 3">
              <a:extLst>
                <a:ext uri="{FF2B5EF4-FFF2-40B4-BE49-F238E27FC236}">
                  <a16:creationId xmlns:a16="http://schemas.microsoft.com/office/drawing/2014/main" id="{9D12EE8A-7743-49C3-9810-53092BD39B49}"/>
                </a:ext>
              </a:extLst>
            </p:cNvPr>
            <p:cNvSpPr/>
            <p:nvPr/>
          </p:nvSpPr>
          <p:spPr>
            <a:xfrm>
              <a:off x="943102" y="6430779"/>
              <a:ext cx="11248898" cy="42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mj-lt"/>
                  <a:ea typeface="Yu Gothic Light" panose="020B0300000000000000" pitchFamily="34" charset="-128"/>
                </a:rPr>
                <a:t>EXCELLENCE		-	INNOVATION		-	RESPECT</a:t>
              </a:r>
            </a:p>
          </p:txBody>
        </p:sp>
        <p:cxnSp>
          <p:nvCxnSpPr>
            <p:cNvPr id="5" name="Straight Connector 4"/>
            <p:cNvCxnSpPr>
              <a:cxnSpLocks/>
            </p:cNvCxnSpPr>
            <p:nvPr/>
          </p:nvCxnSpPr>
          <p:spPr>
            <a:xfrm flipV="1">
              <a:off x="943102" y="374754"/>
              <a:ext cx="11248898" cy="64633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29589" y="0"/>
              <a:ext cx="4062412" cy="374754"/>
            </a:xfrm>
            <a:prstGeom prst="rect">
              <a:avLst/>
            </a:prstGeom>
            <a:noFill/>
          </p:spPr>
          <p:txBody>
            <a:bodyPr wrap="square" rtlCol="0">
              <a:spAutoFit/>
            </a:bodyPr>
            <a:lstStyle/>
            <a:p>
              <a:pPr algn="r"/>
              <a:fld id="{1EEF9F6E-3153-4B06-BE1C-C640A7BC8B79}" type="datetime2">
                <a:rPr lang="en-GB" smtClean="0">
                  <a:solidFill>
                    <a:srgbClr val="000066"/>
                  </a:solidFill>
                </a:rPr>
                <a:pPr algn="r"/>
                <a:t>Thursday, 07 July 2022</a:t>
              </a:fld>
              <a:endParaRPr lang="en-GB" dirty="0">
                <a:solidFill>
                  <a:srgbClr val="000066"/>
                </a:solidFill>
              </a:endParaRPr>
            </a:p>
          </p:txBody>
        </p:sp>
        <p:sp>
          <p:nvSpPr>
            <p:cNvPr id="7" name="TextBox 6"/>
            <p:cNvSpPr txBox="1"/>
            <p:nvPr/>
          </p:nvSpPr>
          <p:spPr>
            <a:xfrm>
              <a:off x="1257300" y="374754"/>
              <a:ext cx="6766560" cy="646331"/>
            </a:xfrm>
            <a:prstGeom prst="rect">
              <a:avLst/>
            </a:prstGeom>
            <a:noFill/>
          </p:spPr>
          <p:txBody>
            <a:bodyPr wrap="square" rtlCol="0">
              <a:spAutoFit/>
            </a:bodyPr>
            <a:lstStyle/>
            <a:p>
              <a:r>
                <a:rPr lang="en-GB" sz="3600" dirty="0">
                  <a:solidFill>
                    <a:srgbClr val="002060"/>
                  </a:solidFill>
                </a:rPr>
                <a:t>title</a:t>
              </a:r>
            </a:p>
          </p:txBody>
        </p:sp>
      </p:grpSp>
    </p:spTree>
    <p:extLst>
      <p:ext uri="{BB962C8B-B14F-4D97-AF65-F5344CB8AC3E}">
        <p14:creationId xmlns:p14="http://schemas.microsoft.com/office/powerpoint/2010/main" val="1583386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961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554637"/>
            <a:ext cx="20049795" cy="8096028"/>
            <a:chOff x="-4706103" y="554637"/>
            <a:chExt cx="20049795" cy="8096028"/>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2" y="554637"/>
              <a:ext cx="11248898" cy="6643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001001" y="0"/>
            <a:ext cx="4191000"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
        <p:nvSpPr>
          <p:cNvPr id="15" name="Google Shape;144;p11"/>
          <p:cNvSpPr txBox="1">
            <a:spLocks/>
          </p:cNvSpPr>
          <p:nvPr/>
        </p:nvSpPr>
        <p:spPr>
          <a:xfrm rot="-120063">
            <a:off x="940140" y="380141"/>
            <a:ext cx="7071391" cy="715573"/>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Baseline activity revisited</a:t>
            </a:r>
            <a:endParaRPr lang="en-US" sz="4000" b="1" dirty="0">
              <a:solidFill>
                <a:schemeClr val="lt1"/>
              </a:solidFill>
              <a:latin typeface="Century Gothic"/>
              <a:ea typeface="Century Gothic"/>
              <a:cs typeface="Century Gothic"/>
              <a:sym typeface="Century Gothic"/>
            </a:endParaRPr>
          </a:p>
        </p:txBody>
      </p:sp>
      <p:sp>
        <p:nvSpPr>
          <p:cNvPr id="4" name="Rectangle 3">
            <a:extLst>
              <a:ext uri="{FF2B5EF4-FFF2-40B4-BE49-F238E27FC236}">
                <a16:creationId xmlns:a16="http://schemas.microsoft.com/office/drawing/2014/main" id="{BA9F55ED-AD7E-4ECB-BE50-BAC627BFAE74}"/>
              </a:ext>
            </a:extLst>
          </p:cNvPr>
          <p:cNvSpPr/>
          <p:nvPr/>
        </p:nvSpPr>
        <p:spPr>
          <a:xfrm>
            <a:off x="3048001" y="2723858"/>
            <a:ext cx="6096000" cy="646331"/>
          </a:xfrm>
          <a:prstGeom prst="rect">
            <a:avLst/>
          </a:prstGeom>
        </p:spPr>
        <p:txBody>
          <a:bodyPr>
            <a:spAutoFit/>
          </a:bodyPr>
          <a:lstStyle/>
          <a:p>
            <a:r>
              <a:rPr lang="en-GB" dirty="0">
                <a:solidFill>
                  <a:schemeClr val="bg1"/>
                </a:solidFill>
              </a:rPr>
              <a:t>Go back to the first task and re-read your answer. Using a different </a:t>
            </a:r>
            <a:r>
              <a:rPr lang="en-GB" dirty="0">
                <a:solidFill>
                  <a:srgbClr val="FF0000"/>
                </a:solidFill>
              </a:rPr>
              <a:t>colour </a:t>
            </a:r>
            <a:r>
              <a:rPr lang="en-GB" dirty="0">
                <a:solidFill>
                  <a:schemeClr val="bg1"/>
                </a:solidFill>
              </a:rPr>
              <a:t>would you add or change anything?</a:t>
            </a:r>
          </a:p>
        </p:txBody>
      </p:sp>
    </p:spTree>
    <p:extLst>
      <p:ext uri="{BB962C8B-B14F-4D97-AF65-F5344CB8AC3E}">
        <p14:creationId xmlns:p14="http://schemas.microsoft.com/office/powerpoint/2010/main" val="41860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554637"/>
            <a:ext cx="20049795" cy="8096028"/>
            <a:chOff x="-4706103" y="554637"/>
            <a:chExt cx="20049795" cy="8096028"/>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1" y="554637"/>
              <a:ext cx="11248899" cy="4716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486775" y="0"/>
            <a:ext cx="3705225"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
        <p:nvSpPr>
          <p:cNvPr id="15" name="Google Shape;144;p11"/>
          <p:cNvSpPr txBox="1">
            <a:spLocks/>
          </p:cNvSpPr>
          <p:nvPr/>
        </p:nvSpPr>
        <p:spPr>
          <a:xfrm rot="-120063">
            <a:off x="1343897" y="136257"/>
            <a:ext cx="7824028" cy="1120579"/>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Ground rules</a:t>
            </a:r>
            <a:endParaRPr lang="en-US" sz="4000" b="1" dirty="0">
              <a:solidFill>
                <a:schemeClr val="lt1"/>
              </a:solidFill>
              <a:latin typeface="Century Gothic"/>
              <a:ea typeface="Century Gothic"/>
              <a:cs typeface="Century Gothic"/>
              <a:sym typeface="Century Gothic"/>
            </a:endParaRPr>
          </a:p>
        </p:txBody>
      </p:sp>
      <p:sp>
        <p:nvSpPr>
          <p:cNvPr id="16" name="TextBox 15">
            <a:extLst>
              <a:ext uri="{FF2B5EF4-FFF2-40B4-BE49-F238E27FC236}">
                <a16:creationId xmlns:a16="http://schemas.microsoft.com/office/drawing/2014/main" id="{43DCF38F-B24C-4453-866F-DC0AFF81A062}"/>
              </a:ext>
            </a:extLst>
          </p:cNvPr>
          <p:cNvSpPr txBox="1"/>
          <p:nvPr/>
        </p:nvSpPr>
        <p:spPr>
          <a:xfrm>
            <a:off x="943101" y="1145350"/>
            <a:ext cx="11058399" cy="6110840"/>
          </a:xfrm>
          <a:prstGeom prst="rect">
            <a:avLst/>
          </a:prstGeom>
          <a:noFill/>
        </p:spPr>
        <p:txBody>
          <a:bodyPr wrap="square" rtlCol="0">
            <a:spAutoFit/>
          </a:bodyPr>
          <a:lstStyle/>
          <a:p>
            <a:pPr>
              <a:lnSpc>
                <a:spcPct val="107000"/>
              </a:lnSpc>
              <a:spcAft>
                <a:spcPts val="800"/>
              </a:spcAft>
            </a:pPr>
            <a:r>
              <a:rPr lang="en-GB" sz="24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Ground rules for our room</a:t>
            </a:r>
            <a:endPar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Many topics we cover in Life Studies can be very sensitive and can have a different level of importance and effect on different people. To get the best out of each lesson your participation is essential. In order to respect each other’s opinions and right to freely contribute we should establish some ground rules.  </a:t>
            </a:r>
          </a:p>
          <a:p>
            <a:pPr>
              <a:lnSpc>
                <a:spcPct val="107000"/>
              </a:lnSpc>
              <a:spcAft>
                <a:spcPts val="800"/>
              </a:spcAft>
            </a:pPr>
            <a:r>
              <a:rPr lang="en-GB"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Task </a:t>
            </a:r>
          </a:p>
          <a:p>
            <a:pPr marL="457200" indent="-457200">
              <a:lnSpc>
                <a:spcPct val="107000"/>
              </a:lnSpc>
              <a:spcAft>
                <a:spcPts val="800"/>
              </a:spcAft>
              <a:buFont typeface="Arial" panose="020B0604020202020204" pitchFamily="34" charset="0"/>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Take a few minutes with a partner to go over your rules from the last topic and come up with any amendments you think are important to helping you feel confident to contribute in your Life Studies lessons? </a:t>
            </a:r>
          </a:p>
          <a:p>
            <a:pPr marL="457200" indent="-457200">
              <a:lnSpc>
                <a:spcPct val="107000"/>
              </a:lnSpc>
              <a:spcAft>
                <a:spcPts val="800"/>
              </a:spcAft>
              <a:buFont typeface="Arial" panose="020B0604020202020204" pitchFamily="34" charset="0"/>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Now feed back to the class.</a:t>
            </a:r>
          </a:p>
          <a:p>
            <a:pPr marL="457200" indent="-457200">
              <a:lnSpc>
                <a:spcPct val="107000"/>
              </a:lnSpc>
              <a:spcAft>
                <a:spcPts val="800"/>
              </a:spcAft>
              <a:buFont typeface="Arial" panose="020B0604020202020204" pitchFamily="34" charset="0"/>
              <a:buChar char="•"/>
            </a:pPr>
            <a:r>
              <a:rPr lang="en-GB" sz="2400" dirty="0">
                <a:solidFill>
                  <a:schemeClr val="bg1"/>
                </a:solidFill>
                <a:latin typeface="Calibri" panose="020F0502020204030204" pitchFamily="34" charset="0"/>
                <a:cs typeface="Times New Roman" panose="02020603050405020304" pitchFamily="18" charset="0"/>
              </a:rPr>
              <a:t>Amend your rules if necessary </a:t>
            </a:r>
            <a:endParaRPr lang="en-GB" sz="2800" dirty="0"/>
          </a:p>
          <a:p>
            <a:pPr>
              <a:lnSpc>
                <a:spcPct val="107000"/>
              </a:lnSpc>
              <a:spcAft>
                <a:spcPts val="800"/>
              </a:spcAft>
            </a:pPr>
            <a:endPar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GB" sz="2800" dirty="0"/>
          </a:p>
        </p:txBody>
      </p:sp>
    </p:spTree>
    <p:extLst>
      <p:ext uri="{BB962C8B-B14F-4D97-AF65-F5344CB8AC3E}">
        <p14:creationId xmlns:p14="http://schemas.microsoft.com/office/powerpoint/2010/main" val="299296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554636"/>
            <a:ext cx="20049795" cy="8096029"/>
            <a:chOff x="-4706103" y="554636"/>
            <a:chExt cx="20049795" cy="8096029"/>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2" y="554636"/>
              <a:ext cx="11248898" cy="9743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788189" y="0"/>
            <a:ext cx="3403811"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
        <p:nvSpPr>
          <p:cNvPr id="15" name="Google Shape;144;p11"/>
          <p:cNvSpPr txBox="1">
            <a:spLocks/>
          </p:cNvSpPr>
          <p:nvPr/>
        </p:nvSpPr>
        <p:spPr>
          <a:xfrm rot="-120063">
            <a:off x="946982" y="366877"/>
            <a:ext cx="7824028" cy="1120579"/>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Key learning objectives</a:t>
            </a:r>
            <a:endParaRPr lang="en-US" sz="4000" b="1" dirty="0">
              <a:solidFill>
                <a:schemeClr val="lt1"/>
              </a:solidFill>
              <a:latin typeface="Century Gothic"/>
              <a:ea typeface="Century Gothic"/>
              <a:cs typeface="Century Gothic"/>
              <a:sym typeface="Century Gothic"/>
            </a:endParaRPr>
          </a:p>
        </p:txBody>
      </p:sp>
      <p:graphicFrame>
        <p:nvGraphicFramePr>
          <p:cNvPr id="4" name="Table 3">
            <a:extLst>
              <a:ext uri="{FF2B5EF4-FFF2-40B4-BE49-F238E27FC236}">
                <a16:creationId xmlns:a16="http://schemas.microsoft.com/office/drawing/2014/main" id="{B89E4A50-F5F0-4326-AABF-EDBEEF0D064F}"/>
              </a:ext>
            </a:extLst>
          </p:cNvPr>
          <p:cNvGraphicFramePr>
            <a:graphicFrameLocks noGrp="1"/>
          </p:cNvGraphicFramePr>
          <p:nvPr>
            <p:extLst>
              <p:ext uri="{D42A27DB-BD31-4B8C-83A1-F6EECF244321}">
                <p14:modId xmlns:p14="http://schemas.microsoft.com/office/powerpoint/2010/main" val="1798703856"/>
              </p:ext>
            </p:extLst>
          </p:nvPr>
        </p:nvGraphicFramePr>
        <p:xfrm>
          <a:off x="1949116" y="2584759"/>
          <a:ext cx="6839073" cy="1554480"/>
        </p:xfrm>
        <a:graphic>
          <a:graphicData uri="http://schemas.openxmlformats.org/drawingml/2006/table">
            <a:tbl>
              <a:tblPr/>
              <a:tblGrid>
                <a:gridCol w="6839073">
                  <a:extLst>
                    <a:ext uri="{9D8B030D-6E8A-4147-A177-3AD203B41FA5}">
                      <a16:colId xmlns:a16="http://schemas.microsoft.com/office/drawing/2014/main" val="3181690507"/>
                    </a:ext>
                  </a:extLst>
                </a:gridCol>
              </a:tblGrid>
              <a:tr h="0">
                <a:tc>
                  <a:txBody>
                    <a:bodyPr/>
                    <a:lstStyle/>
                    <a:p>
                      <a:r>
                        <a:rPr lang="en-GB" sz="2400" b="0" i="0" dirty="0">
                          <a:solidFill>
                            <a:schemeClr val="bg1"/>
                          </a:solidFill>
                          <a:effectLst/>
                          <a:latin typeface="+mn-lt"/>
                        </a:rPr>
                        <a:t>We are learning:</a:t>
                      </a:r>
                      <a:br>
                        <a:rPr lang="en-GB" sz="2400" b="0" i="0" dirty="0">
                          <a:solidFill>
                            <a:schemeClr val="bg1"/>
                          </a:solidFill>
                          <a:effectLst/>
                          <a:latin typeface="+mn-lt"/>
                        </a:rPr>
                      </a:br>
                      <a:r>
                        <a:rPr lang="en-GB" sz="2400" b="0" i="0" dirty="0">
                          <a:solidFill>
                            <a:schemeClr val="bg1"/>
                          </a:solidFill>
                          <a:effectLst/>
                          <a:latin typeface="+mn-lt"/>
                        </a:rPr>
                        <a:t>about how the emotions are affected by puberty, how this may affect relationships and how to</a:t>
                      </a:r>
                      <a:br>
                        <a:rPr lang="en-GB" sz="2400" b="0" i="0" dirty="0">
                          <a:solidFill>
                            <a:schemeClr val="bg1"/>
                          </a:solidFill>
                          <a:effectLst/>
                          <a:latin typeface="+mn-lt"/>
                        </a:rPr>
                      </a:br>
                      <a:r>
                        <a:rPr lang="en-GB" sz="2400" b="0" i="0" dirty="0">
                          <a:solidFill>
                            <a:schemeClr val="bg1"/>
                          </a:solidFill>
                          <a:effectLst/>
                          <a:latin typeface="+mn-lt"/>
                        </a:rPr>
                        <a:t>manage this</a:t>
                      </a:r>
                      <a:endParaRPr lang="en-GB" sz="3600" dirty="0">
                        <a:solidFill>
                          <a:schemeClr val="bg1"/>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994884"/>
                  </a:ext>
                </a:extLst>
              </a:tr>
            </a:tbl>
          </a:graphicData>
        </a:graphic>
      </p:graphicFrame>
      <p:sp>
        <p:nvSpPr>
          <p:cNvPr id="9" name="Rectangle 1">
            <a:extLst>
              <a:ext uri="{FF2B5EF4-FFF2-40B4-BE49-F238E27FC236}">
                <a16:creationId xmlns:a16="http://schemas.microsoft.com/office/drawing/2014/main" id="{E46052CC-38F6-429B-B139-81F86E8152C7}"/>
              </a:ext>
            </a:extLst>
          </p:cNvPr>
          <p:cNvSpPr>
            <a:spLocks noChangeArrowheads="1"/>
          </p:cNvSpPr>
          <p:nvPr/>
        </p:nvSpPr>
        <p:spPr bwMode="auto">
          <a:xfrm>
            <a:off x="3476625" y="325188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bg1"/>
                </a:solidFill>
                <a:effectLst/>
                <a:latin typeface="Arial" panose="020B0604020202020204" pitchFamily="34" charset="0"/>
              </a:rPr>
            </a:br>
            <a:endParaRPr kumimoji="0" lang="en-US" altLang="en-US" sz="1800" b="0"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4847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554636"/>
            <a:ext cx="20049795" cy="8096029"/>
            <a:chOff x="-4706103" y="554636"/>
            <a:chExt cx="20049795" cy="8096029"/>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2" y="554636"/>
              <a:ext cx="11248898" cy="9743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788189" y="0"/>
            <a:ext cx="3403811"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
        <p:nvSpPr>
          <p:cNvPr id="15" name="Google Shape;144;p11"/>
          <p:cNvSpPr txBox="1">
            <a:spLocks/>
          </p:cNvSpPr>
          <p:nvPr/>
        </p:nvSpPr>
        <p:spPr>
          <a:xfrm rot="-120063">
            <a:off x="946982" y="366877"/>
            <a:ext cx="7824028" cy="1120579"/>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Key learning outcomes</a:t>
            </a:r>
            <a:endParaRPr lang="en-US" sz="4000" b="1" dirty="0">
              <a:solidFill>
                <a:schemeClr val="lt1"/>
              </a:solidFill>
              <a:latin typeface="Century Gothic"/>
              <a:ea typeface="Century Gothic"/>
              <a:cs typeface="Century Gothic"/>
              <a:sym typeface="Century Gothic"/>
            </a:endParaRPr>
          </a:p>
        </p:txBody>
      </p:sp>
      <p:graphicFrame>
        <p:nvGraphicFramePr>
          <p:cNvPr id="10" name="Table 9">
            <a:extLst>
              <a:ext uri="{FF2B5EF4-FFF2-40B4-BE49-F238E27FC236}">
                <a16:creationId xmlns:a16="http://schemas.microsoft.com/office/drawing/2014/main" id="{1C3BFBE0-C222-4952-B69F-743A873D181A}"/>
              </a:ext>
            </a:extLst>
          </p:cNvPr>
          <p:cNvGraphicFramePr>
            <a:graphicFrameLocks noGrp="1"/>
          </p:cNvGraphicFramePr>
          <p:nvPr>
            <p:extLst>
              <p:ext uri="{D42A27DB-BD31-4B8C-83A1-F6EECF244321}">
                <p14:modId xmlns:p14="http://schemas.microsoft.com/office/powerpoint/2010/main" val="3409900710"/>
              </p:ext>
            </p:extLst>
          </p:nvPr>
        </p:nvGraphicFramePr>
        <p:xfrm>
          <a:off x="1299411" y="2372467"/>
          <a:ext cx="10202777" cy="1798320"/>
        </p:xfrm>
        <a:graphic>
          <a:graphicData uri="http://schemas.openxmlformats.org/drawingml/2006/table">
            <a:tbl>
              <a:tblPr/>
              <a:tblGrid>
                <a:gridCol w="10202777">
                  <a:extLst>
                    <a:ext uri="{9D8B030D-6E8A-4147-A177-3AD203B41FA5}">
                      <a16:colId xmlns:a16="http://schemas.microsoft.com/office/drawing/2014/main" val="1738243112"/>
                    </a:ext>
                  </a:extLst>
                </a:gridCol>
              </a:tblGrid>
              <a:tr h="0">
                <a:tc>
                  <a:txBody>
                    <a:bodyPr/>
                    <a:lstStyle/>
                    <a:p>
                      <a:pPr marL="0" indent="0">
                        <a:buFont typeface="Arial" panose="020B0604020202020204" pitchFamily="34" charset="0"/>
                        <a:buNone/>
                      </a:pPr>
                      <a:r>
                        <a:rPr lang="en-GB" sz="2800" b="0" i="0" dirty="0">
                          <a:solidFill>
                            <a:schemeClr val="bg1"/>
                          </a:solidFill>
                          <a:effectLst/>
                          <a:latin typeface="+mn-lt"/>
                        </a:rPr>
                        <a:t>I can describe the main physical and emotional changes experienced during puberty</a:t>
                      </a:r>
                      <a:br>
                        <a:rPr lang="en-GB" sz="2800" b="0" i="0" dirty="0">
                          <a:solidFill>
                            <a:schemeClr val="bg1"/>
                          </a:solidFill>
                          <a:effectLst/>
                          <a:latin typeface="+mn-lt"/>
                        </a:rPr>
                      </a:br>
                      <a:r>
                        <a:rPr lang="en-GB" sz="2800" b="0" i="0" dirty="0">
                          <a:solidFill>
                            <a:schemeClr val="bg1"/>
                          </a:solidFill>
                          <a:effectLst/>
                          <a:latin typeface="+mn-lt"/>
                        </a:rPr>
                        <a:t>I can evaluate how relationships can be affected during puberty</a:t>
                      </a:r>
                      <a:br>
                        <a:rPr lang="en-GB" sz="2800" b="0" i="0" dirty="0">
                          <a:solidFill>
                            <a:schemeClr val="bg1"/>
                          </a:solidFill>
                          <a:effectLst/>
                          <a:latin typeface="+mn-lt"/>
                        </a:rPr>
                      </a:br>
                      <a:r>
                        <a:rPr lang="en-GB" sz="2800" b="0" i="0" dirty="0">
                          <a:solidFill>
                            <a:schemeClr val="bg1"/>
                          </a:solidFill>
                          <a:effectLst/>
                          <a:latin typeface="+mn-lt"/>
                        </a:rPr>
                        <a:t>I have strategies for managing the emotional aspects of puberty</a:t>
                      </a:r>
                      <a:endParaRPr lang="en-GB" sz="4000" dirty="0">
                        <a:solidFill>
                          <a:schemeClr val="bg1"/>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553942"/>
                  </a:ext>
                </a:extLst>
              </a:tr>
            </a:tbl>
          </a:graphicData>
        </a:graphic>
      </p:graphicFrame>
      <p:sp>
        <p:nvSpPr>
          <p:cNvPr id="11" name="Rectangle 2">
            <a:extLst>
              <a:ext uri="{FF2B5EF4-FFF2-40B4-BE49-F238E27FC236}">
                <a16:creationId xmlns:a16="http://schemas.microsoft.com/office/drawing/2014/main" id="{15BFB2DF-9440-44FF-8FD4-86B8F852EEC4}"/>
              </a:ext>
            </a:extLst>
          </p:cNvPr>
          <p:cNvSpPr>
            <a:spLocks noChangeArrowheads="1"/>
          </p:cNvSpPr>
          <p:nvPr/>
        </p:nvSpPr>
        <p:spPr bwMode="auto">
          <a:xfrm>
            <a:off x="3476625" y="3544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257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554637"/>
            <a:ext cx="20049795" cy="8096028"/>
            <a:chOff x="-4706103" y="554637"/>
            <a:chExt cx="20049795" cy="8096028"/>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2" y="554637"/>
              <a:ext cx="11248898" cy="6643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001001" y="0"/>
            <a:ext cx="4191000"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
        <p:nvSpPr>
          <p:cNvPr id="15" name="Google Shape;144;p11"/>
          <p:cNvSpPr txBox="1">
            <a:spLocks/>
          </p:cNvSpPr>
          <p:nvPr/>
        </p:nvSpPr>
        <p:spPr>
          <a:xfrm rot="-120063">
            <a:off x="940614" y="407262"/>
            <a:ext cx="5517955" cy="715573"/>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Baseline activity</a:t>
            </a:r>
            <a:endParaRPr lang="en-US" sz="4000" b="1" dirty="0">
              <a:solidFill>
                <a:schemeClr val="lt1"/>
              </a:solidFill>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43E8DFB0-4E40-432B-8C23-B305934745EB}"/>
              </a:ext>
            </a:extLst>
          </p:cNvPr>
          <p:cNvSpPr txBox="1"/>
          <p:nvPr/>
        </p:nvSpPr>
        <p:spPr>
          <a:xfrm>
            <a:off x="1181101" y="1671229"/>
            <a:ext cx="10763250" cy="1446550"/>
          </a:xfrm>
          <a:prstGeom prst="rect">
            <a:avLst/>
          </a:prstGeom>
          <a:noFill/>
        </p:spPr>
        <p:txBody>
          <a:bodyPr wrap="square" rtlCol="0">
            <a:spAutoFit/>
          </a:bodyPr>
          <a:lstStyle/>
          <a:p>
            <a:r>
              <a:rPr lang="en-GB" sz="4400" dirty="0">
                <a:solidFill>
                  <a:schemeClr val="bg1"/>
                </a:solidFill>
              </a:rPr>
              <a:t>What is ‘puberty’?</a:t>
            </a:r>
          </a:p>
          <a:p>
            <a:r>
              <a:rPr lang="en-GB" sz="4400" dirty="0">
                <a:solidFill>
                  <a:schemeClr val="bg1"/>
                </a:solidFill>
              </a:rPr>
              <a:t>How well do you understand what puberty is?</a:t>
            </a:r>
          </a:p>
        </p:txBody>
      </p:sp>
      <p:cxnSp>
        <p:nvCxnSpPr>
          <p:cNvPr id="10" name="Straight Connector 9">
            <a:extLst>
              <a:ext uri="{FF2B5EF4-FFF2-40B4-BE49-F238E27FC236}">
                <a16:creationId xmlns:a16="http://schemas.microsoft.com/office/drawing/2014/main" id="{9AB71898-90D4-4958-B994-2E80C7014E4B}"/>
              </a:ext>
            </a:extLst>
          </p:cNvPr>
          <p:cNvCxnSpPr/>
          <p:nvPr/>
        </p:nvCxnSpPr>
        <p:spPr>
          <a:xfrm>
            <a:off x="2476500" y="4305300"/>
            <a:ext cx="7239000"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F635F26-3930-4467-BD15-51C71510FF5E}"/>
              </a:ext>
            </a:extLst>
          </p:cNvPr>
          <p:cNvSpPr txBox="1"/>
          <p:nvPr/>
        </p:nvSpPr>
        <p:spPr>
          <a:xfrm>
            <a:off x="2305050" y="4533900"/>
            <a:ext cx="2705100" cy="1077218"/>
          </a:xfrm>
          <a:prstGeom prst="rect">
            <a:avLst/>
          </a:prstGeom>
          <a:noFill/>
        </p:spPr>
        <p:txBody>
          <a:bodyPr wrap="square" rtlCol="0">
            <a:spAutoFit/>
          </a:bodyPr>
          <a:lstStyle/>
          <a:p>
            <a:r>
              <a:rPr lang="en-GB" sz="3200" b="1" dirty="0">
                <a:solidFill>
                  <a:schemeClr val="bg1"/>
                </a:solidFill>
              </a:rPr>
              <a:t>1</a:t>
            </a:r>
          </a:p>
          <a:p>
            <a:r>
              <a:rPr lang="en-GB" sz="3200" b="1" dirty="0">
                <a:solidFill>
                  <a:schemeClr val="bg1"/>
                </a:solidFill>
              </a:rPr>
              <a:t>Not at all </a:t>
            </a:r>
          </a:p>
        </p:txBody>
      </p:sp>
      <p:sp>
        <p:nvSpPr>
          <p:cNvPr id="17" name="TextBox 16">
            <a:extLst>
              <a:ext uri="{FF2B5EF4-FFF2-40B4-BE49-F238E27FC236}">
                <a16:creationId xmlns:a16="http://schemas.microsoft.com/office/drawing/2014/main" id="{31A116FB-3325-4D98-A612-B1CD381CA80B}"/>
              </a:ext>
            </a:extLst>
          </p:cNvPr>
          <p:cNvSpPr txBox="1"/>
          <p:nvPr/>
        </p:nvSpPr>
        <p:spPr>
          <a:xfrm>
            <a:off x="9220200" y="4354071"/>
            <a:ext cx="2952750" cy="1077218"/>
          </a:xfrm>
          <a:prstGeom prst="rect">
            <a:avLst/>
          </a:prstGeom>
          <a:noFill/>
        </p:spPr>
        <p:txBody>
          <a:bodyPr wrap="square" rtlCol="0">
            <a:spAutoFit/>
          </a:bodyPr>
          <a:lstStyle/>
          <a:p>
            <a:r>
              <a:rPr lang="en-GB" sz="3200" b="1" dirty="0">
                <a:solidFill>
                  <a:schemeClr val="bg1"/>
                </a:solidFill>
              </a:rPr>
              <a:t>1O</a:t>
            </a:r>
          </a:p>
          <a:p>
            <a:r>
              <a:rPr lang="en-GB" sz="3200" b="1" dirty="0">
                <a:solidFill>
                  <a:schemeClr val="bg1"/>
                </a:solidFill>
              </a:rPr>
              <a:t>I know it all</a:t>
            </a:r>
          </a:p>
        </p:txBody>
      </p:sp>
    </p:spTree>
    <p:extLst>
      <p:ext uri="{BB962C8B-B14F-4D97-AF65-F5344CB8AC3E}">
        <p14:creationId xmlns:p14="http://schemas.microsoft.com/office/powerpoint/2010/main" val="141561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D8921F-346D-4901-B6FD-0522AB8C06F8}"/>
              </a:ext>
            </a:extLst>
          </p:cNvPr>
          <p:cNvGrpSpPr/>
          <p:nvPr/>
        </p:nvGrpSpPr>
        <p:grpSpPr>
          <a:xfrm>
            <a:off x="0" y="0"/>
            <a:ext cx="12192000" cy="6857999"/>
            <a:chOff x="0" y="0"/>
            <a:chExt cx="12192000" cy="6857999"/>
          </a:xfrm>
        </p:grpSpPr>
        <p:grpSp>
          <p:nvGrpSpPr>
            <p:cNvPr id="6" name="Group 5">
              <a:extLst>
                <a:ext uri="{FF2B5EF4-FFF2-40B4-BE49-F238E27FC236}">
                  <a16:creationId xmlns:a16="http://schemas.microsoft.com/office/drawing/2014/main" id="{7ACDFE62-3674-468B-B4BA-919078EA7BAB}"/>
                </a:ext>
              </a:extLst>
            </p:cNvPr>
            <p:cNvGrpSpPr/>
            <p:nvPr/>
          </p:nvGrpSpPr>
          <p:grpSpPr>
            <a:xfrm>
              <a:off x="0" y="0"/>
              <a:ext cx="12192000" cy="6857999"/>
              <a:chOff x="0" y="0"/>
              <a:chExt cx="12192000" cy="6739173"/>
            </a:xfrm>
          </p:grpSpPr>
          <p:sp>
            <p:nvSpPr>
              <p:cNvPr id="3" name="Rectangle 2">
                <a:extLst>
                  <a:ext uri="{FF2B5EF4-FFF2-40B4-BE49-F238E27FC236}">
                    <a16:creationId xmlns:a16="http://schemas.microsoft.com/office/drawing/2014/main" id="{9DFAB05D-E852-45EA-96BB-9073684A8CB0}"/>
                  </a:ext>
                </a:extLst>
              </p:cNvPr>
              <p:cNvSpPr/>
              <p:nvPr/>
            </p:nvSpPr>
            <p:spPr>
              <a:xfrm>
                <a:off x="943103" y="1"/>
                <a:ext cx="11248897" cy="67391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4B3F67-5666-4238-B1F2-3F28B512796F}"/>
                  </a:ext>
                </a:extLst>
              </p:cNvPr>
              <p:cNvSpPr/>
              <p:nvPr/>
            </p:nvSpPr>
            <p:spPr>
              <a:xfrm>
                <a:off x="0" y="0"/>
                <a:ext cx="943102" cy="67391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b="1" dirty="0">
                    <a:solidFill>
                      <a:srgbClr val="002060"/>
                    </a:solidFill>
                  </a:rPr>
                  <a:t>Relationships</a:t>
                </a:r>
              </a:p>
            </p:txBody>
          </p:sp>
        </p:grpSp>
        <p:sp>
          <p:nvSpPr>
            <p:cNvPr id="5" name="Rectangle 4">
              <a:extLst>
                <a:ext uri="{FF2B5EF4-FFF2-40B4-BE49-F238E27FC236}">
                  <a16:creationId xmlns:a16="http://schemas.microsoft.com/office/drawing/2014/main" id="{9D12EE8A-7743-49C3-9810-53092BD39B49}"/>
                </a:ext>
              </a:extLst>
            </p:cNvPr>
            <p:cNvSpPr/>
            <p:nvPr/>
          </p:nvSpPr>
          <p:spPr>
            <a:xfrm>
              <a:off x="943102" y="6370819"/>
              <a:ext cx="11248898" cy="4871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ea typeface="Yu Gothic Light" panose="020B0300000000000000" pitchFamily="34" charset="-128"/>
                </a:rPr>
                <a:t>EXCELLENCE		-	INNOVATION		-	RESPECT</a:t>
              </a:r>
            </a:p>
          </p:txBody>
        </p:sp>
      </p:grpSp>
      <p:grpSp>
        <p:nvGrpSpPr>
          <p:cNvPr id="14" name="Group 13"/>
          <p:cNvGrpSpPr/>
          <p:nvPr/>
        </p:nvGrpSpPr>
        <p:grpSpPr>
          <a:xfrm>
            <a:off x="-4706103" y="554637"/>
            <a:ext cx="20049795" cy="8096028"/>
            <a:chOff x="-4706103" y="554637"/>
            <a:chExt cx="20049795" cy="8096028"/>
          </a:xfrm>
        </p:grpSpPr>
        <p:pic>
          <p:nvPicPr>
            <p:cNvPr id="8" name="Google Shape;38;p4"/>
            <p:cNvPicPr preferRelativeResize="0"/>
            <p:nvPr/>
          </p:nvPicPr>
          <p:blipFill rotWithShape="1">
            <a:blip r:embed="rId2">
              <a:alphaModFix amt="26000"/>
            </a:blip>
            <a:srcRect/>
            <a:stretch/>
          </p:blipFill>
          <p:spPr>
            <a:xfrm rot="-1344145">
              <a:off x="-4706103" y="1529734"/>
              <a:ext cx="20049795" cy="7120931"/>
            </a:xfrm>
            <a:prstGeom prst="rect">
              <a:avLst/>
            </a:prstGeom>
            <a:noFill/>
            <a:ln>
              <a:noFill/>
            </a:ln>
          </p:spPr>
        </p:pic>
        <p:cxnSp>
          <p:nvCxnSpPr>
            <p:cNvPr id="12" name="Straight Connector 11"/>
            <p:cNvCxnSpPr/>
            <p:nvPr/>
          </p:nvCxnSpPr>
          <p:spPr>
            <a:xfrm flipV="1">
              <a:off x="943102" y="554637"/>
              <a:ext cx="11248898" cy="6643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001001" y="0"/>
            <a:ext cx="4191000" cy="374754"/>
          </a:xfrm>
          <a:prstGeom prst="rect">
            <a:avLst/>
          </a:prstGeom>
          <a:noFill/>
        </p:spPr>
        <p:txBody>
          <a:bodyPr wrap="square" rtlCol="0">
            <a:spAutoFit/>
          </a:bodyPr>
          <a:lstStyle/>
          <a:p>
            <a:pPr algn="r"/>
            <a:fld id="{1EEF9F6E-3153-4B06-BE1C-C640A7BC8B79}" type="datetime2">
              <a:rPr lang="en-GB" smtClean="0">
                <a:solidFill>
                  <a:schemeClr val="bg1"/>
                </a:solidFill>
              </a:rPr>
              <a:pPr algn="r"/>
              <a:t>Thursday, 07 July 2022</a:t>
            </a:fld>
            <a:endParaRPr lang="en-GB" dirty="0">
              <a:solidFill>
                <a:schemeClr val="bg1"/>
              </a:solidFill>
            </a:endParaRPr>
          </a:p>
        </p:txBody>
      </p:sp>
      <p:sp>
        <p:nvSpPr>
          <p:cNvPr id="15" name="Google Shape;144;p11"/>
          <p:cNvSpPr txBox="1">
            <a:spLocks/>
          </p:cNvSpPr>
          <p:nvPr/>
        </p:nvSpPr>
        <p:spPr>
          <a:xfrm rot="-120063">
            <a:off x="940614" y="407262"/>
            <a:ext cx="5517955" cy="715573"/>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800"/>
              <a:buFont typeface="Century Gothic"/>
              <a:buNone/>
            </a:pPr>
            <a:r>
              <a:rPr lang="en-US" sz="4000" b="1" dirty="0">
                <a:solidFill>
                  <a:schemeClr val="lt1"/>
                </a:solidFill>
                <a:latin typeface="Century Gothic"/>
                <a:ea typeface="Century Gothic"/>
                <a:cs typeface="Century Gothic"/>
                <a:sym typeface="Century Gothic"/>
              </a:rPr>
              <a:t>	</a:t>
            </a:r>
            <a:r>
              <a:rPr lang="en-US" sz="4000" dirty="0">
                <a:solidFill>
                  <a:schemeClr val="lt1"/>
                </a:solidFill>
                <a:latin typeface="+mn-lt"/>
                <a:ea typeface="Century Gothic"/>
                <a:cs typeface="Century Gothic"/>
                <a:sym typeface="Century Gothic"/>
              </a:rPr>
              <a:t>Baseline activity</a:t>
            </a:r>
            <a:endParaRPr lang="en-US" sz="4000" b="1"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4018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25911-64DC-4BF5-89D6-9AF5E9CF249F}"/>
              </a:ext>
            </a:extLst>
          </p:cNvPr>
          <p:cNvSpPr>
            <a:spLocks noGrp="1"/>
          </p:cNvSpPr>
          <p:nvPr>
            <p:ph type="title"/>
          </p:nvPr>
        </p:nvSpPr>
        <p:spPr>
          <a:xfrm>
            <a:off x="881677" y="-162816"/>
            <a:ext cx="10515600" cy="1325563"/>
          </a:xfrm>
        </p:spPr>
        <p:txBody>
          <a:bodyPr/>
          <a:lstStyle/>
          <a:p>
            <a:pPr algn="l"/>
            <a:r>
              <a:rPr lang="en-US" dirty="0"/>
              <a:t>Anonymous question box</a:t>
            </a:r>
            <a:endParaRPr lang="en-GB" dirty="0"/>
          </a:p>
        </p:txBody>
      </p:sp>
      <p:sp>
        <p:nvSpPr>
          <p:cNvPr id="5" name="Content Placeholder 4">
            <a:extLst>
              <a:ext uri="{FF2B5EF4-FFF2-40B4-BE49-F238E27FC236}">
                <a16:creationId xmlns:a16="http://schemas.microsoft.com/office/drawing/2014/main" id="{8DDD1FDD-3E23-4A6B-A9FE-826DC17AAB78}"/>
              </a:ext>
            </a:extLst>
          </p:cNvPr>
          <p:cNvSpPr>
            <a:spLocks noGrp="1"/>
          </p:cNvSpPr>
          <p:nvPr>
            <p:ph idx="1"/>
          </p:nvPr>
        </p:nvSpPr>
        <p:spPr>
          <a:xfrm>
            <a:off x="1151021" y="1182399"/>
            <a:ext cx="10515600" cy="3068003"/>
          </a:xfrm>
        </p:spPr>
        <p:txBody>
          <a:bodyPr/>
          <a:lstStyle/>
          <a:p>
            <a:pPr marL="0" indent="0">
              <a:buNone/>
            </a:pPr>
            <a:r>
              <a:rPr lang="en-GB" dirty="0"/>
              <a:t>On a piece of </a:t>
            </a:r>
            <a:r>
              <a:rPr lang="en-GB" dirty="0">
                <a:latin typeface="+mn-lt"/>
              </a:rPr>
              <a:t>paper</a:t>
            </a:r>
            <a:r>
              <a:rPr lang="en-GB" dirty="0"/>
              <a:t>, write at least one question you have relating to these topics:</a:t>
            </a:r>
          </a:p>
        </p:txBody>
      </p:sp>
      <p:sp>
        <p:nvSpPr>
          <p:cNvPr id="6" name="Slide Number Placeholder 5">
            <a:extLst>
              <a:ext uri="{FF2B5EF4-FFF2-40B4-BE49-F238E27FC236}">
                <a16:creationId xmlns:a16="http://schemas.microsoft.com/office/drawing/2014/main" id="{74444001-A1E2-4AE3-9711-C247108E1DE3}"/>
              </a:ext>
            </a:extLst>
          </p:cNvPr>
          <p:cNvSpPr>
            <a:spLocks noGrp="1"/>
          </p:cNvSpPr>
          <p:nvPr>
            <p:ph type="sldNum" sz="quarter" idx="12"/>
          </p:nvPr>
        </p:nvSpPr>
        <p:spPr/>
        <p:txBody>
          <a:bodyPr/>
          <a:lstStyle/>
          <a:p>
            <a:fld id="{478DA289-F468-42DF-B92F-0B060E228CBE}" type="slidenum">
              <a:rPr lang="en-GB" smtClean="0"/>
              <a:pPr/>
              <a:t>8</a:t>
            </a:fld>
            <a:endParaRPr lang="en-GB" dirty="0"/>
          </a:p>
        </p:txBody>
      </p:sp>
      <p:sp>
        <p:nvSpPr>
          <p:cNvPr id="7" name="Footer Placeholder 6">
            <a:extLst>
              <a:ext uri="{FF2B5EF4-FFF2-40B4-BE49-F238E27FC236}">
                <a16:creationId xmlns:a16="http://schemas.microsoft.com/office/drawing/2014/main" id="{3EE7977A-57C7-4AB2-87C3-40B20C96AD52}"/>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pic>
        <p:nvPicPr>
          <p:cNvPr id="8" name="Picture 6" descr="Question, Mark, Symbol, Box, Cube, Sign">
            <a:extLst>
              <a:ext uri="{FF2B5EF4-FFF2-40B4-BE49-F238E27FC236}">
                <a16:creationId xmlns:a16="http://schemas.microsoft.com/office/drawing/2014/main" id="{E79D7FF2-747A-4F7F-B599-F3D6D5E67E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6" r="4665" b="1747"/>
          <a:stretch/>
        </p:blipFill>
        <p:spPr bwMode="auto">
          <a:xfrm>
            <a:off x="4629365" y="1981512"/>
            <a:ext cx="2430468" cy="279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8BC8709F-6771-4FFA-99D8-23434BD5E700}"/>
              </a:ext>
            </a:extLst>
          </p:cNvPr>
          <p:cNvSpPr txBox="1"/>
          <p:nvPr/>
        </p:nvSpPr>
        <p:spPr>
          <a:xfrm>
            <a:off x="6979180" y="3729244"/>
            <a:ext cx="5111826" cy="523220"/>
          </a:xfrm>
          <a:prstGeom prst="rect">
            <a:avLst/>
          </a:prstGeom>
          <a:noFill/>
        </p:spPr>
        <p:txBody>
          <a:bodyPr wrap="square">
            <a:spAutoFit/>
          </a:bodyPr>
          <a:lstStyle/>
          <a:p>
            <a:pPr lvl="1"/>
            <a:r>
              <a:rPr lang="en-GB" sz="2800" dirty="0"/>
              <a:t>managing relationship conflict</a:t>
            </a:r>
          </a:p>
        </p:txBody>
      </p:sp>
      <p:sp>
        <p:nvSpPr>
          <p:cNvPr id="2" name="TextBox 1">
            <a:extLst>
              <a:ext uri="{FF2B5EF4-FFF2-40B4-BE49-F238E27FC236}">
                <a16:creationId xmlns:a16="http://schemas.microsoft.com/office/drawing/2014/main" id="{2F099C5F-15B6-459B-BD36-E2949E9A32DB}"/>
              </a:ext>
            </a:extLst>
          </p:cNvPr>
          <p:cNvSpPr txBox="1"/>
          <p:nvPr/>
        </p:nvSpPr>
        <p:spPr>
          <a:xfrm>
            <a:off x="3983093" y="4904571"/>
            <a:ext cx="5635309" cy="1354217"/>
          </a:xfrm>
          <a:prstGeom prst="rect">
            <a:avLst/>
          </a:prstGeom>
          <a:noFill/>
        </p:spPr>
        <p:txBody>
          <a:bodyPr wrap="square" rtlCol="0">
            <a:spAutoFit/>
          </a:bodyPr>
          <a:lstStyle/>
          <a:p>
            <a:pPr lvl="1"/>
            <a:r>
              <a:rPr lang="en-GB" sz="2800" dirty="0"/>
              <a:t>puberty and how relationships might change during puberty</a:t>
            </a:r>
          </a:p>
          <a:p>
            <a:endParaRPr lang="en-GB" sz="2600" dirty="0"/>
          </a:p>
        </p:txBody>
      </p:sp>
      <p:sp>
        <p:nvSpPr>
          <p:cNvPr id="3" name="Rectangle 2">
            <a:extLst>
              <a:ext uri="{FF2B5EF4-FFF2-40B4-BE49-F238E27FC236}">
                <a16:creationId xmlns:a16="http://schemas.microsoft.com/office/drawing/2014/main" id="{025F823B-1D98-48B9-BD1C-851E8916386B}"/>
              </a:ext>
            </a:extLst>
          </p:cNvPr>
          <p:cNvSpPr/>
          <p:nvPr/>
        </p:nvSpPr>
        <p:spPr>
          <a:xfrm>
            <a:off x="4386007" y="4968857"/>
            <a:ext cx="4762886" cy="859271"/>
          </a:xfrm>
          <a:prstGeom prst="rect">
            <a:avLst/>
          </a:prstGeom>
          <a:solidFill>
            <a:srgbClr val="009DDC">
              <a:alpha val="22000"/>
            </a:srgbClr>
          </a:solidFill>
          <a:ln>
            <a:solidFill>
              <a:srgbClr val="9D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grpSp>
        <p:nvGrpSpPr>
          <p:cNvPr id="12" name="Group 11">
            <a:extLst>
              <a:ext uri="{FF2B5EF4-FFF2-40B4-BE49-F238E27FC236}">
                <a16:creationId xmlns:a16="http://schemas.microsoft.com/office/drawing/2014/main" id="{1B5535C6-7B27-4941-9647-00000FB06C0A}"/>
              </a:ext>
            </a:extLst>
          </p:cNvPr>
          <p:cNvGrpSpPr/>
          <p:nvPr/>
        </p:nvGrpSpPr>
        <p:grpSpPr>
          <a:xfrm>
            <a:off x="984448" y="2235656"/>
            <a:ext cx="3108103" cy="1325563"/>
            <a:chOff x="-944522" y="5350386"/>
            <a:chExt cx="4484694" cy="859271"/>
          </a:xfrm>
        </p:grpSpPr>
        <p:sp>
          <p:nvSpPr>
            <p:cNvPr id="9" name="TextBox 8">
              <a:extLst>
                <a:ext uri="{FF2B5EF4-FFF2-40B4-BE49-F238E27FC236}">
                  <a16:creationId xmlns:a16="http://schemas.microsoft.com/office/drawing/2014/main" id="{F54F0B17-5514-4E21-BD80-DF590282C6F7}"/>
                </a:ext>
              </a:extLst>
            </p:cNvPr>
            <p:cNvSpPr txBox="1"/>
            <p:nvPr/>
          </p:nvSpPr>
          <p:spPr>
            <a:xfrm>
              <a:off x="-904545" y="5521902"/>
              <a:ext cx="4110307" cy="523220"/>
            </a:xfrm>
            <a:prstGeom prst="rect">
              <a:avLst/>
            </a:prstGeom>
            <a:noFill/>
          </p:spPr>
          <p:txBody>
            <a:bodyPr wrap="square">
              <a:spAutoFit/>
            </a:bodyPr>
            <a:lstStyle/>
            <a:p>
              <a:pPr lvl="1"/>
              <a:r>
                <a:rPr lang="en-GB" sz="2800" dirty="0"/>
                <a:t>menstrual wellbeing</a:t>
              </a:r>
            </a:p>
          </p:txBody>
        </p:sp>
        <p:sp>
          <p:nvSpPr>
            <p:cNvPr id="14" name="Rectangle 13">
              <a:extLst>
                <a:ext uri="{FF2B5EF4-FFF2-40B4-BE49-F238E27FC236}">
                  <a16:creationId xmlns:a16="http://schemas.microsoft.com/office/drawing/2014/main" id="{330F734C-C049-4C4F-8BAC-E972B2C7034C}"/>
                </a:ext>
              </a:extLst>
            </p:cNvPr>
            <p:cNvSpPr/>
            <p:nvPr/>
          </p:nvSpPr>
          <p:spPr>
            <a:xfrm>
              <a:off x="-944522" y="5350386"/>
              <a:ext cx="4484694" cy="859271"/>
            </a:xfrm>
            <a:prstGeom prst="rect">
              <a:avLst/>
            </a:prstGeom>
            <a:solidFill>
              <a:srgbClr val="009DDC">
                <a:alpha val="22000"/>
              </a:srgbClr>
            </a:solidFill>
            <a:ln>
              <a:solidFill>
                <a:srgbClr val="9D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Rectangle 16">
            <a:extLst>
              <a:ext uri="{FF2B5EF4-FFF2-40B4-BE49-F238E27FC236}">
                <a16:creationId xmlns:a16="http://schemas.microsoft.com/office/drawing/2014/main" id="{6967D982-2D63-4AE6-A1BC-B21221C4CDA5}"/>
              </a:ext>
            </a:extLst>
          </p:cNvPr>
          <p:cNvSpPr/>
          <p:nvPr/>
        </p:nvSpPr>
        <p:spPr>
          <a:xfrm>
            <a:off x="7425430" y="3561219"/>
            <a:ext cx="4524212" cy="859271"/>
          </a:xfrm>
          <a:prstGeom prst="rect">
            <a:avLst/>
          </a:prstGeom>
          <a:solidFill>
            <a:srgbClr val="009DDC">
              <a:alpha val="22000"/>
            </a:srgbClr>
          </a:solidFill>
          <a:ln>
            <a:solidFill>
              <a:srgbClr val="9D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D1A1C8B2-AABE-43F6-9EB7-9E169F1E0C17}"/>
              </a:ext>
            </a:extLst>
          </p:cNvPr>
          <p:cNvGrpSpPr/>
          <p:nvPr/>
        </p:nvGrpSpPr>
        <p:grpSpPr>
          <a:xfrm>
            <a:off x="881677" y="3913279"/>
            <a:ext cx="4998177" cy="859271"/>
            <a:chOff x="386191" y="3180608"/>
            <a:chExt cx="6107594" cy="859271"/>
          </a:xfrm>
        </p:grpSpPr>
        <p:sp>
          <p:nvSpPr>
            <p:cNvPr id="11" name="TextBox 10">
              <a:extLst>
                <a:ext uri="{FF2B5EF4-FFF2-40B4-BE49-F238E27FC236}">
                  <a16:creationId xmlns:a16="http://schemas.microsoft.com/office/drawing/2014/main" id="{C944D5A9-3260-4FCE-BEDE-19DBCAC48606}"/>
                </a:ext>
              </a:extLst>
            </p:cNvPr>
            <p:cNvSpPr txBox="1"/>
            <p:nvPr/>
          </p:nvSpPr>
          <p:spPr>
            <a:xfrm>
              <a:off x="386191" y="3373611"/>
              <a:ext cx="6107594" cy="523220"/>
            </a:xfrm>
            <a:prstGeom prst="rect">
              <a:avLst/>
            </a:prstGeom>
            <a:noFill/>
          </p:spPr>
          <p:txBody>
            <a:bodyPr wrap="square">
              <a:spAutoFit/>
            </a:bodyPr>
            <a:lstStyle/>
            <a:p>
              <a:pPr lvl="1"/>
              <a:r>
                <a:rPr lang="en-GB" sz="2800" dirty="0"/>
                <a:t>healthy relationships</a:t>
              </a:r>
            </a:p>
          </p:txBody>
        </p:sp>
        <p:sp>
          <p:nvSpPr>
            <p:cNvPr id="19" name="Rectangle 18">
              <a:extLst>
                <a:ext uri="{FF2B5EF4-FFF2-40B4-BE49-F238E27FC236}">
                  <a16:creationId xmlns:a16="http://schemas.microsoft.com/office/drawing/2014/main" id="{E8267219-1A28-47B0-AB0A-E1AC79B912EE}"/>
                </a:ext>
              </a:extLst>
            </p:cNvPr>
            <p:cNvSpPr/>
            <p:nvPr/>
          </p:nvSpPr>
          <p:spPr>
            <a:xfrm>
              <a:off x="508932" y="3180608"/>
              <a:ext cx="4325447" cy="859271"/>
            </a:xfrm>
            <a:prstGeom prst="rect">
              <a:avLst/>
            </a:prstGeom>
            <a:solidFill>
              <a:srgbClr val="009DDC">
                <a:alpha val="22000"/>
              </a:srgbClr>
            </a:solidFill>
            <a:ln>
              <a:solidFill>
                <a:srgbClr val="9D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grpSp>
      <p:sp>
        <p:nvSpPr>
          <p:cNvPr id="22" name="Rectangle 21">
            <a:extLst>
              <a:ext uri="{FF2B5EF4-FFF2-40B4-BE49-F238E27FC236}">
                <a16:creationId xmlns:a16="http://schemas.microsoft.com/office/drawing/2014/main" id="{424F22CB-02F2-498A-ACC4-6134D7A4C1F3}"/>
              </a:ext>
            </a:extLst>
          </p:cNvPr>
          <p:cNvSpPr/>
          <p:nvPr/>
        </p:nvSpPr>
        <p:spPr>
          <a:xfrm>
            <a:off x="7908602" y="2229651"/>
            <a:ext cx="3557869" cy="859271"/>
          </a:xfrm>
          <a:prstGeom prst="rect">
            <a:avLst/>
          </a:prstGeom>
          <a:solidFill>
            <a:srgbClr val="009DDC">
              <a:alpha val="22000"/>
            </a:srgbClr>
          </a:solidFill>
          <a:ln>
            <a:solidFill>
              <a:srgbClr val="9D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consent</a:t>
            </a:r>
          </a:p>
        </p:txBody>
      </p:sp>
    </p:spTree>
    <p:extLst>
      <p:ext uri="{BB962C8B-B14F-4D97-AF65-F5344CB8AC3E}">
        <p14:creationId xmlns:p14="http://schemas.microsoft.com/office/powerpoint/2010/main" val="174242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F3440A-74EA-477C-A83E-138CDAF237D2}"/>
              </a:ext>
            </a:extLst>
          </p:cNvPr>
          <p:cNvSpPr/>
          <p:nvPr/>
        </p:nvSpPr>
        <p:spPr>
          <a:xfrm>
            <a:off x="6172200" y="1946171"/>
            <a:ext cx="5181600" cy="2718594"/>
          </a:xfrm>
          <a:prstGeom prst="rect">
            <a:avLst/>
          </a:prstGeom>
          <a:solidFill>
            <a:srgbClr val="9DDCFF"/>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1C0039"/>
                </a:solidFill>
              </a:rPr>
              <a:t>Can you respond to the scenarios?</a:t>
            </a:r>
          </a:p>
        </p:txBody>
      </p:sp>
      <p:sp>
        <p:nvSpPr>
          <p:cNvPr id="2" name="Title 1">
            <a:extLst>
              <a:ext uri="{FF2B5EF4-FFF2-40B4-BE49-F238E27FC236}">
                <a16:creationId xmlns:a16="http://schemas.microsoft.com/office/drawing/2014/main" id="{253F272F-8CF1-427E-B4DE-3EC58AF0E7CA}"/>
              </a:ext>
            </a:extLst>
          </p:cNvPr>
          <p:cNvSpPr>
            <a:spLocks noGrp="1"/>
          </p:cNvSpPr>
          <p:nvPr>
            <p:ph type="title"/>
          </p:nvPr>
        </p:nvSpPr>
        <p:spPr>
          <a:xfrm>
            <a:off x="914400" y="-225185"/>
            <a:ext cx="10515600" cy="1325563"/>
          </a:xfrm>
        </p:spPr>
        <p:txBody>
          <a:bodyPr/>
          <a:lstStyle/>
          <a:p>
            <a:r>
              <a:rPr lang="en-GB" dirty="0"/>
              <a:t>Scenarios</a:t>
            </a:r>
          </a:p>
        </p:txBody>
      </p:sp>
      <p:sp>
        <p:nvSpPr>
          <p:cNvPr id="4" name="Slide Number Placeholder 3">
            <a:extLst>
              <a:ext uri="{FF2B5EF4-FFF2-40B4-BE49-F238E27FC236}">
                <a16:creationId xmlns:a16="http://schemas.microsoft.com/office/drawing/2014/main" id="{0CC8D918-0514-44BB-9468-6D46BE947149}"/>
              </a:ext>
            </a:extLst>
          </p:cNvPr>
          <p:cNvSpPr>
            <a:spLocks noGrp="1"/>
          </p:cNvSpPr>
          <p:nvPr>
            <p:ph type="sldNum" sz="quarter" idx="12"/>
          </p:nvPr>
        </p:nvSpPr>
        <p:spPr/>
        <p:txBody>
          <a:bodyPr/>
          <a:lstStyle/>
          <a:p>
            <a:fld id="{478DA289-F468-42DF-B92F-0B060E228CBE}" type="slidenum">
              <a:rPr lang="en-GB" smtClean="0"/>
              <a:pPr/>
              <a:t>9</a:t>
            </a:fld>
            <a:endParaRPr lang="en-GB" dirty="0"/>
          </a:p>
        </p:txBody>
      </p:sp>
      <p:sp>
        <p:nvSpPr>
          <p:cNvPr id="5" name="Footer Placeholder 4">
            <a:extLst>
              <a:ext uri="{FF2B5EF4-FFF2-40B4-BE49-F238E27FC236}">
                <a16:creationId xmlns:a16="http://schemas.microsoft.com/office/drawing/2014/main" id="{00695EF7-A633-4472-A0C7-78E5C35FA44A}"/>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pic>
        <p:nvPicPr>
          <p:cNvPr id="7" name="Picture 6" descr="A picture containing person&#10;&#10;Description automatically generated">
            <a:extLst>
              <a:ext uri="{FF2B5EF4-FFF2-40B4-BE49-F238E27FC236}">
                <a16:creationId xmlns:a16="http://schemas.microsoft.com/office/drawing/2014/main" id="{D58C13CC-A887-404B-834F-3B0DA58519C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9656"/>
          <a:stretch/>
        </p:blipFill>
        <p:spPr>
          <a:xfrm>
            <a:off x="1895963" y="1808097"/>
            <a:ext cx="3310717" cy="4156205"/>
          </a:xfrm>
          <a:prstGeom prst="rect">
            <a:avLst/>
          </a:prstGeom>
          <a:ln w="28575">
            <a:solidFill>
              <a:srgbClr val="009DDC"/>
            </a:solidFill>
          </a:ln>
        </p:spPr>
      </p:pic>
    </p:spTree>
    <p:extLst>
      <p:ext uri="{BB962C8B-B14F-4D97-AF65-F5344CB8AC3E}">
        <p14:creationId xmlns:p14="http://schemas.microsoft.com/office/powerpoint/2010/main" val="3408424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053D40B-4E88-4678-A7F3-7A1D9AE61A5A}" vid="{C8350320-BD16-4F8D-9ECB-51A9C9007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Relationship</Template>
  <TotalTime>238</TotalTime>
  <Words>1819</Words>
  <Application>Microsoft Office PowerPoint</Application>
  <PresentationFormat>Widescreen</PresentationFormat>
  <Paragraphs>182</Paragraphs>
  <Slides>25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Yu Gothic Light</vt:lpstr>
      <vt:lpstr>Arial</vt:lpstr>
      <vt:lpstr>Arial-Black</vt:lpstr>
      <vt:lpstr>Calibri</vt:lpstr>
      <vt:lpstr>Calibri Light</vt:lpstr>
      <vt:lpstr>Century Gothic</vt:lpstr>
      <vt:lpstr>Lato</vt:lpstr>
      <vt:lpstr>MindMeridian-Display</vt:lpstr>
      <vt:lpstr>MindMeridian-Regular</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Anonymous question box</vt:lpstr>
      <vt:lpstr>Scenarios</vt:lpstr>
      <vt:lpstr>Scenarios</vt:lpstr>
      <vt:lpstr>What is ‘puberty’?</vt:lpstr>
      <vt:lpstr>Changes during puberty</vt:lpstr>
      <vt:lpstr>Changes during puberty</vt:lpstr>
      <vt:lpstr>Changes during puberty</vt:lpstr>
      <vt:lpstr>Changes during puberty</vt:lpstr>
      <vt:lpstr>Managing relationships during puberty</vt:lpstr>
      <vt:lpstr>Managing relationships during puberty</vt:lpstr>
      <vt:lpstr>Managing emotions suggestions</vt:lpstr>
      <vt:lpstr>More activities</vt:lpstr>
      <vt:lpstr>Question box and signposting support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RWilliams</dc:creator>
  <cp:lastModifiedBy>RWilliams</cp:lastModifiedBy>
  <cp:revision>7</cp:revision>
  <dcterms:created xsi:type="dcterms:W3CDTF">2022-06-13T08:45:17Z</dcterms:created>
  <dcterms:modified xsi:type="dcterms:W3CDTF">2022-07-07T09:06:41Z</dcterms:modified>
</cp:coreProperties>
</file>