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6" r:id="rId4"/>
    <p:sldId id="261" r:id="rId5"/>
    <p:sldId id="262" r:id="rId6"/>
    <p:sldId id="290" r:id="rId7"/>
    <p:sldId id="263" r:id="rId8"/>
    <p:sldId id="288" r:id="rId9"/>
    <p:sldId id="291" r:id="rId10"/>
    <p:sldId id="269" r:id="rId11"/>
    <p:sldId id="266" r:id="rId12"/>
    <p:sldId id="292" r:id="rId13"/>
    <p:sldId id="293" r:id="rId14"/>
    <p:sldId id="294" r:id="rId15"/>
    <p:sldId id="295" r:id="rId16"/>
    <p:sldId id="289" r:id="rId17"/>
    <p:sldId id="285" r:id="rId18"/>
    <p:sldId id="267" r:id="rId19"/>
    <p:sldId id="284" r:id="rId20"/>
    <p:sldId id="271" r:id="rId21"/>
    <p:sldId id="28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6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21383A-06DC-4BC7-86A6-2F62E129BB32}" type="datetimeFigureOut">
              <a:rPr lang="en-GB" smtClean="0"/>
              <a:t>18/05/2022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280A2-8F6C-4705-B410-33A1821EB0C3}" type="slidenum">
              <a:rPr lang="en-GB" smtClean="0"/>
              <a:t>‹#›</a:t>
            </a:fld>
            <a:endParaRPr lang="en-GB"/>
          </a:p>
        </p:txBody>
      </p:sp>
    </p:spTree>
    <p:extLst>
      <p:ext uri="{BB962C8B-B14F-4D97-AF65-F5344CB8AC3E}">
        <p14:creationId xmlns:p14="http://schemas.microsoft.com/office/powerpoint/2010/main" val="241133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0026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8589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5EC91-B0F7-4ED8-80EE-0EB9B0D8F445}"/>
              </a:ext>
            </a:extLst>
          </p:cNvPr>
          <p:cNvSpPr>
            <a:spLocks noGrp="1"/>
          </p:cNvSpPr>
          <p:nvPr>
            <p:ph type="ctrTitle"/>
          </p:nvPr>
        </p:nvSpPr>
        <p:spPr>
          <a:xfrm>
            <a:off x="1524000" y="1122363"/>
            <a:ext cx="9144000" cy="2387600"/>
          </a:xfrm>
        </p:spPr>
        <p:txBody>
          <a:bodyPr anchor="b"/>
          <a:lstStyle>
            <a:lvl1pPr algn="ctr">
              <a:defRPr sz="6000">
                <a:solidFill>
                  <a:srgbClr val="002060"/>
                </a:solidFill>
                <a:latin typeface="+mj-lt"/>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185C1853-27CC-4DD1-99F8-ABF52F5D2D34}"/>
              </a:ext>
            </a:extLst>
          </p:cNvPr>
          <p:cNvSpPr>
            <a:spLocks noGrp="1"/>
          </p:cNvSpPr>
          <p:nvPr>
            <p:ph type="subTitle" idx="1"/>
          </p:nvPr>
        </p:nvSpPr>
        <p:spPr>
          <a:xfrm>
            <a:off x="1524000" y="3602038"/>
            <a:ext cx="9144000" cy="1655762"/>
          </a:xfrm>
        </p:spPr>
        <p:txBody>
          <a:bodyPr/>
          <a:lstStyle>
            <a:lvl1pPr marL="0" indent="0" algn="ctr">
              <a:buNone/>
              <a:defRPr sz="2400">
                <a:solidFill>
                  <a:srgbClr val="002060"/>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0C151F8-BD6A-4D26-839B-B351422B3AE5}"/>
              </a:ext>
            </a:extLst>
          </p:cNvPr>
          <p:cNvSpPr>
            <a:spLocks noGrp="1"/>
          </p:cNvSpPr>
          <p:nvPr>
            <p:ph type="dt" sz="half" idx="10"/>
          </p:nvPr>
        </p:nvSpPr>
        <p:spPr/>
        <p:txBody>
          <a:bodyPr/>
          <a:lstStyle>
            <a:lvl1pPr>
              <a:defRPr>
                <a:solidFill>
                  <a:srgbClr val="002060"/>
                </a:solidFill>
                <a:latin typeface="+mj-lt"/>
              </a:defRPr>
            </a:lvl1pPr>
          </a:lstStyle>
          <a:p>
            <a:fld id="{C2DC5B41-456F-4A1F-9E33-96018B176A14}" type="datetimeFigureOut">
              <a:rPr lang="en-GB" smtClean="0"/>
              <a:pPr/>
              <a:t>18/05/2022</a:t>
            </a:fld>
            <a:endParaRPr lang="en-GB"/>
          </a:p>
        </p:txBody>
      </p:sp>
      <p:sp>
        <p:nvSpPr>
          <p:cNvPr id="5" name="Footer Placeholder 4">
            <a:extLst>
              <a:ext uri="{FF2B5EF4-FFF2-40B4-BE49-F238E27FC236}">
                <a16:creationId xmlns:a16="http://schemas.microsoft.com/office/drawing/2014/main" id="{A03998B5-F13B-4655-88E0-DC54B2CB3492}"/>
              </a:ext>
            </a:extLst>
          </p:cNvPr>
          <p:cNvSpPr>
            <a:spLocks noGrp="1"/>
          </p:cNvSpPr>
          <p:nvPr>
            <p:ph type="ftr" sz="quarter" idx="11"/>
          </p:nvPr>
        </p:nvSpPr>
        <p:spPr/>
        <p:txBody>
          <a:bodyPr/>
          <a:lstStyle>
            <a:lvl1pPr>
              <a:defRPr>
                <a:solidFill>
                  <a:srgbClr val="002060"/>
                </a:solidFill>
                <a:latin typeface="+mj-lt"/>
              </a:defRPr>
            </a:lvl1pPr>
          </a:lstStyle>
          <a:p>
            <a:endParaRPr lang="en-GB"/>
          </a:p>
        </p:txBody>
      </p:sp>
      <p:sp>
        <p:nvSpPr>
          <p:cNvPr id="6" name="Slide Number Placeholder 5">
            <a:extLst>
              <a:ext uri="{FF2B5EF4-FFF2-40B4-BE49-F238E27FC236}">
                <a16:creationId xmlns:a16="http://schemas.microsoft.com/office/drawing/2014/main" id="{C2303FC8-9E1B-478E-9310-9B0FCD7A3164}"/>
              </a:ext>
            </a:extLst>
          </p:cNvPr>
          <p:cNvSpPr>
            <a:spLocks noGrp="1"/>
          </p:cNvSpPr>
          <p:nvPr>
            <p:ph type="sldNum" sz="quarter" idx="12"/>
          </p:nvPr>
        </p:nvSpPr>
        <p:spPr/>
        <p:txBody>
          <a:bodyPr/>
          <a:lstStyle>
            <a:lvl1pPr>
              <a:defRPr>
                <a:solidFill>
                  <a:srgbClr val="002060"/>
                </a:solidFill>
                <a:latin typeface="+mj-lt"/>
              </a:defRPr>
            </a:lvl1pPr>
          </a:lstStyle>
          <a:p>
            <a:fld id="{F92FD390-17D8-4489-B1CB-6C17869ECD83}" type="slidenum">
              <a:rPr lang="en-GB" smtClean="0"/>
              <a:pPr/>
              <a:t>‹#›</a:t>
            </a:fld>
            <a:endParaRPr lang="en-GB"/>
          </a:p>
        </p:txBody>
      </p:sp>
    </p:spTree>
    <p:extLst>
      <p:ext uri="{BB962C8B-B14F-4D97-AF65-F5344CB8AC3E}">
        <p14:creationId xmlns:p14="http://schemas.microsoft.com/office/powerpoint/2010/main" val="1941481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1FD3-70E3-4A12-95DC-4396B59C96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8FDED2-8B86-40EA-83D8-916487D251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38096F-D728-4CA5-B173-20CF8BE19D4B}"/>
              </a:ext>
            </a:extLst>
          </p:cNvPr>
          <p:cNvSpPr>
            <a:spLocks noGrp="1"/>
          </p:cNvSpPr>
          <p:nvPr>
            <p:ph type="dt" sz="half" idx="10"/>
          </p:nvPr>
        </p:nvSpPr>
        <p:spPr/>
        <p:txBody>
          <a:bodyPr/>
          <a:lstStyle/>
          <a:p>
            <a:fld id="{C2DC5B41-456F-4A1F-9E33-96018B176A14}" type="datetimeFigureOut">
              <a:rPr lang="en-GB" smtClean="0"/>
              <a:t>18/05/2022</a:t>
            </a:fld>
            <a:endParaRPr lang="en-GB"/>
          </a:p>
        </p:txBody>
      </p:sp>
      <p:sp>
        <p:nvSpPr>
          <p:cNvPr id="5" name="Footer Placeholder 4">
            <a:extLst>
              <a:ext uri="{FF2B5EF4-FFF2-40B4-BE49-F238E27FC236}">
                <a16:creationId xmlns:a16="http://schemas.microsoft.com/office/drawing/2014/main" id="{9A1832D6-529D-45C9-BED2-EA21EADD54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DA3493-B9DA-437F-A155-4DC7C504B553}"/>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30389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D31B3E-814D-4709-8AC0-78711A72F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A7C91D-7AD6-44FB-A5AD-B2B1F589FC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D3521A-C973-433A-AB0B-010A7C38AAF7}"/>
              </a:ext>
            </a:extLst>
          </p:cNvPr>
          <p:cNvSpPr>
            <a:spLocks noGrp="1"/>
          </p:cNvSpPr>
          <p:nvPr>
            <p:ph type="dt" sz="half" idx="10"/>
          </p:nvPr>
        </p:nvSpPr>
        <p:spPr/>
        <p:txBody>
          <a:bodyPr/>
          <a:lstStyle/>
          <a:p>
            <a:fld id="{C2DC5B41-456F-4A1F-9E33-96018B176A14}" type="datetimeFigureOut">
              <a:rPr lang="en-GB" smtClean="0"/>
              <a:t>18/05/2022</a:t>
            </a:fld>
            <a:endParaRPr lang="en-GB"/>
          </a:p>
        </p:txBody>
      </p:sp>
      <p:sp>
        <p:nvSpPr>
          <p:cNvPr id="5" name="Footer Placeholder 4">
            <a:extLst>
              <a:ext uri="{FF2B5EF4-FFF2-40B4-BE49-F238E27FC236}">
                <a16:creationId xmlns:a16="http://schemas.microsoft.com/office/drawing/2014/main" id="{C0A4DE99-6D07-4BDE-9738-2E4A43CFB9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3346BA-4FFB-4A3A-BBD1-FAFFC4FEC3D4}"/>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07020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mp;L MAIN PAGE">
  <p:cSld name="T&amp;L MAIN PAGE">
    <p:spTree>
      <p:nvGrpSpPr>
        <p:cNvPr id="1" name="Shape 10"/>
        <p:cNvGrpSpPr/>
        <p:nvPr/>
      </p:nvGrpSpPr>
      <p:grpSpPr>
        <a:xfrm>
          <a:off x="0" y="0"/>
          <a:ext cx="0" cy="0"/>
          <a:chOff x="0" y="0"/>
          <a:chExt cx="0" cy="0"/>
        </a:xfrm>
      </p:grpSpPr>
      <p:sp>
        <p:nvSpPr>
          <p:cNvPr id="11" name="Google Shape;11;p2"/>
          <p:cNvSpPr/>
          <p:nvPr/>
        </p:nvSpPr>
        <p:spPr>
          <a:xfrm>
            <a:off x="0" y="6434570"/>
            <a:ext cx="12192000" cy="423431"/>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pic>
        <p:nvPicPr>
          <p:cNvPr id="12" name="Google Shape;12;p2"/>
          <p:cNvPicPr preferRelativeResize="0"/>
          <p:nvPr/>
        </p:nvPicPr>
        <p:blipFill rotWithShape="1">
          <a:blip r:embed="rId2">
            <a:alphaModFix/>
          </a:blip>
          <a:srcRect/>
          <a:stretch/>
        </p:blipFill>
        <p:spPr>
          <a:xfrm>
            <a:off x="1010941" y="6470279"/>
            <a:ext cx="9860259" cy="410844"/>
          </a:xfrm>
          <a:prstGeom prst="rect">
            <a:avLst/>
          </a:prstGeom>
          <a:noFill/>
          <a:ln>
            <a:noFill/>
          </a:ln>
        </p:spPr>
      </p:pic>
      <p:sp>
        <p:nvSpPr>
          <p:cNvPr id="13" name="Google Shape;13;p2"/>
          <p:cNvSpPr/>
          <p:nvPr/>
        </p:nvSpPr>
        <p:spPr>
          <a:xfrm>
            <a:off x="0" y="0"/>
            <a:ext cx="12192000" cy="6434570"/>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sp>
        <p:nvSpPr>
          <p:cNvPr id="14" name="Google Shape;14;p2"/>
          <p:cNvSpPr txBox="1">
            <a:spLocks noGrp="1"/>
          </p:cNvSpPr>
          <p:nvPr>
            <p:ph type="title"/>
          </p:nvPr>
        </p:nvSpPr>
        <p:spPr>
          <a:xfrm>
            <a:off x="279991" y="4423144"/>
            <a:ext cx="11632018" cy="1701210"/>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accent6"/>
              </a:buClr>
              <a:buSzPts val="6600"/>
              <a:buFont typeface="Century Gothic"/>
              <a:buNone/>
              <a:defRPr sz="6600" b="1" i="0" u="none" strike="noStrike" cap="none">
                <a:solidFill>
                  <a:schemeClr val="accent6"/>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pic>
        <p:nvPicPr>
          <p:cNvPr id="16" name="Google Shape;16;p2"/>
          <p:cNvPicPr preferRelativeResize="0"/>
          <p:nvPr/>
        </p:nvPicPr>
        <p:blipFill rotWithShape="1">
          <a:blip r:embed="rId3">
            <a:alphaModFix/>
          </a:blip>
          <a:srcRect/>
          <a:stretch/>
        </p:blipFill>
        <p:spPr>
          <a:xfrm>
            <a:off x="127206" y="174236"/>
            <a:ext cx="11937588" cy="4463551"/>
          </a:xfrm>
          <a:prstGeom prst="rect">
            <a:avLst/>
          </a:prstGeom>
          <a:solidFill>
            <a:srgbClr val="002060"/>
          </a:solidFill>
          <a:ln>
            <a:noFill/>
          </a:ln>
        </p:spPr>
      </p:pic>
    </p:spTree>
    <p:extLst>
      <p:ext uri="{BB962C8B-B14F-4D97-AF65-F5344CB8AC3E}">
        <p14:creationId xmlns:p14="http://schemas.microsoft.com/office/powerpoint/2010/main" val="103950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70023-A2F2-43C6-A15F-E391D364E1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53A1FB-6E67-427A-9438-D7E5693C5F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AEDE1B-AAC3-48A0-A776-34D663DFF848}"/>
              </a:ext>
            </a:extLst>
          </p:cNvPr>
          <p:cNvSpPr>
            <a:spLocks noGrp="1"/>
          </p:cNvSpPr>
          <p:nvPr>
            <p:ph type="dt" sz="half" idx="10"/>
          </p:nvPr>
        </p:nvSpPr>
        <p:spPr/>
        <p:txBody>
          <a:bodyPr/>
          <a:lstStyle/>
          <a:p>
            <a:fld id="{C2DC5B41-456F-4A1F-9E33-96018B176A14}" type="datetimeFigureOut">
              <a:rPr lang="en-GB" smtClean="0"/>
              <a:t>18/05/2022</a:t>
            </a:fld>
            <a:endParaRPr lang="en-GB"/>
          </a:p>
        </p:txBody>
      </p:sp>
      <p:sp>
        <p:nvSpPr>
          <p:cNvPr id="5" name="Footer Placeholder 4">
            <a:extLst>
              <a:ext uri="{FF2B5EF4-FFF2-40B4-BE49-F238E27FC236}">
                <a16:creationId xmlns:a16="http://schemas.microsoft.com/office/drawing/2014/main" id="{DCC04798-759D-41EC-BD30-8931C6FF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AF2787-C7DB-45BA-99D8-62A20EC3114D}"/>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9775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E2F4A-7B01-4564-8F4D-B72B14BCF2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580575-B4BA-4A74-8D14-E54195E490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37293F-2877-42EA-88EB-0EDC029C4105}"/>
              </a:ext>
            </a:extLst>
          </p:cNvPr>
          <p:cNvSpPr>
            <a:spLocks noGrp="1"/>
          </p:cNvSpPr>
          <p:nvPr>
            <p:ph type="dt" sz="half" idx="10"/>
          </p:nvPr>
        </p:nvSpPr>
        <p:spPr/>
        <p:txBody>
          <a:bodyPr/>
          <a:lstStyle/>
          <a:p>
            <a:fld id="{C2DC5B41-456F-4A1F-9E33-96018B176A14}" type="datetimeFigureOut">
              <a:rPr lang="en-GB" smtClean="0"/>
              <a:t>18/05/2022</a:t>
            </a:fld>
            <a:endParaRPr lang="en-GB"/>
          </a:p>
        </p:txBody>
      </p:sp>
      <p:sp>
        <p:nvSpPr>
          <p:cNvPr id="5" name="Footer Placeholder 4">
            <a:extLst>
              <a:ext uri="{FF2B5EF4-FFF2-40B4-BE49-F238E27FC236}">
                <a16:creationId xmlns:a16="http://schemas.microsoft.com/office/drawing/2014/main" id="{5EBC5B50-13E6-455B-800A-9AEEF61872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C5C422-E919-49C3-A8E2-22A6F6A5C49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08829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9CC6-15D9-4E2A-A191-D35005EF14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ADCCC2-2A1F-4F20-966B-C5558F63F9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B2EFB5-E7DD-49AC-8F09-07350A178E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3F8E03-B1BD-41A1-B2C9-5C3774AE41F1}"/>
              </a:ext>
            </a:extLst>
          </p:cNvPr>
          <p:cNvSpPr>
            <a:spLocks noGrp="1"/>
          </p:cNvSpPr>
          <p:nvPr>
            <p:ph type="dt" sz="half" idx="10"/>
          </p:nvPr>
        </p:nvSpPr>
        <p:spPr/>
        <p:txBody>
          <a:bodyPr/>
          <a:lstStyle/>
          <a:p>
            <a:fld id="{C2DC5B41-456F-4A1F-9E33-96018B176A14}" type="datetimeFigureOut">
              <a:rPr lang="en-GB" smtClean="0"/>
              <a:t>18/05/2022</a:t>
            </a:fld>
            <a:endParaRPr lang="en-GB"/>
          </a:p>
        </p:txBody>
      </p:sp>
      <p:sp>
        <p:nvSpPr>
          <p:cNvPr id="6" name="Footer Placeholder 5">
            <a:extLst>
              <a:ext uri="{FF2B5EF4-FFF2-40B4-BE49-F238E27FC236}">
                <a16:creationId xmlns:a16="http://schemas.microsoft.com/office/drawing/2014/main" id="{2045ED2E-AC85-4104-84AF-0425E8B842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DC4DD0-922E-4376-A0A9-DA5E6239A377}"/>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98822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C9096-C9EA-40D8-ABD2-E8147B7FDF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0A53B8-7D7E-475E-9DBB-46D48FFBFC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5A3ED0-30F0-4452-B11F-E405C73C38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117749-2D75-4D89-B673-D299B2D2BE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050656-A7F8-490B-96A5-F377E5F8E8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F9BA87-9168-4A74-93C8-8BE36512CC4D}"/>
              </a:ext>
            </a:extLst>
          </p:cNvPr>
          <p:cNvSpPr>
            <a:spLocks noGrp="1"/>
          </p:cNvSpPr>
          <p:nvPr>
            <p:ph type="dt" sz="half" idx="10"/>
          </p:nvPr>
        </p:nvSpPr>
        <p:spPr/>
        <p:txBody>
          <a:bodyPr/>
          <a:lstStyle/>
          <a:p>
            <a:fld id="{C2DC5B41-456F-4A1F-9E33-96018B176A14}" type="datetimeFigureOut">
              <a:rPr lang="en-GB" smtClean="0"/>
              <a:t>18/05/2022</a:t>
            </a:fld>
            <a:endParaRPr lang="en-GB"/>
          </a:p>
        </p:txBody>
      </p:sp>
      <p:sp>
        <p:nvSpPr>
          <p:cNvPr id="8" name="Footer Placeholder 7">
            <a:extLst>
              <a:ext uri="{FF2B5EF4-FFF2-40B4-BE49-F238E27FC236}">
                <a16:creationId xmlns:a16="http://schemas.microsoft.com/office/drawing/2014/main" id="{C9253755-A130-4407-981A-49F578E3EC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ABC9ED-A0B9-469F-A689-9BD71DEFF7A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273104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9C1A-2C08-41B5-85B1-ABA248B974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07EE4A-667E-4830-A0C7-925B789EAC5D}"/>
              </a:ext>
            </a:extLst>
          </p:cNvPr>
          <p:cNvSpPr>
            <a:spLocks noGrp="1"/>
          </p:cNvSpPr>
          <p:nvPr>
            <p:ph type="dt" sz="half" idx="10"/>
          </p:nvPr>
        </p:nvSpPr>
        <p:spPr/>
        <p:txBody>
          <a:bodyPr/>
          <a:lstStyle/>
          <a:p>
            <a:fld id="{C2DC5B41-456F-4A1F-9E33-96018B176A14}" type="datetimeFigureOut">
              <a:rPr lang="en-GB" smtClean="0"/>
              <a:t>18/05/2022</a:t>
            </a:fld>
            <a:endParaRPr lang="en-GB"/>
          </a:p>
        </p:txBody>
      </p:sp>
      <p:sp>
        <p:nvSpPr>
          <p:cNvPr id="4" name="Footer Placeholder 3">
            <a:extLst>
              <a:ext uri="{FF2B5EF4-FFF2-40B4-BE49-F238E27FC236}">
                <a16:creationId xmlns:a16="http://schemas.microsoft.com/office/drawing/2014/main" id="{D3BA9F3C-6639-45EC-ABCA-DADB9FC92A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F04D748-0286-473D-8B5B-CE99057597E6}"/>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05075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DB47CA-F4F2-4A53-926D-702DB7019551}"/>
              </a:ext>
            </a:extLst>
          </p:cNvPr>
          <p:cNvSpPr>
            <a:spLocks noGrp="1"/>
          </p:cNvSpPr>
          <p:nvPr>
            <p:ph type="dt" sz="half" idx="10"/>
          </p:nvPr>
        </p:nvSpPr>
        <p:spPr/>
        <p:txBody>
          <a:bodyPr/>
          <a:lstStyle/>
          <a:p>
            <a:fld id="{C2DC5B41-456F-4A1F-9E33-96018B176A14}" type="datetimeFigureOut">
              <a:rPr lang="en-GB" smtClean="0"/>
              <a:t>18/05/2022</a:t>
            </a:fld>
            <a:endParaRPr lang="en-GB"/>
          </a:p>
        </p:txBody>
      </p:sp>
      <p:sp>
        <p:nvSpPr>
          <p:cNvPr id="3" name="Footer Placeholder 2">
            <a:extLst>
              <a:ext uri="{FF2B5EF4-FFF2-40B4-BE49-F238E27FC236}">
                <a16:creationId xmlns:a16="http://schemas.microsoft.com/office/drawing/2014/main" id="{C74D721A-1625-495F-BBE0-554CBABBC8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5660BA-F4B8-4BB0-B6A3-3A91C461E961}"/>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92889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4447C-894B-4A9A-93B2-D2A296121B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8241D2-EE00-41CD-AAFE-319CA9B10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9F1D2E-5B3D-4597-988E-9D3978B38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5F4B21-D196-4279-ACB4-BF7DB7EE8C33}"/>
              </a:ext>
            </a:extLst>
          </p:cNvPr>
          <p:cNvSpPr>
            <a:spLocks noGrp="1"/>
          </p:cNvSpPr>
          <p:nvPr>
            <p:ph type="dt" sz="half" idx="10"/>
          </p:nvPr>
        </p:nvSpPr>
        <p:spPr/>
        <p:txBody>
          <a:bodyPr/>
          <a:lstStyle/>
          <a:p>
            <a:fld id="{C2DC5B41-456F-4A1F-9E33-96018B176A14}" type="datetimeFigureOut">
              <a:rPr lang="en-GB" smtClean="0"/>
              <a:t>18/05/2022</a:t>
            </a:fld>
            <a:endParaRPr lang="en-GB"/>
          </a:p>
        </p:txBody>
      </p:sp>
      <p:sp>
        <p:nvSpPr>
          <p:cNvPr id="6" name="Footer Placeholder 5">
            <a:extLst>
              <a:ext uri="{FF2B5EF4-FFF2-40B4-BE49-F238E27FC236}">
                <a16:creationId xmlns:a16="http://schemas.microsoft.com/office/drawing/2014/main" id="{6F1B329D-FB69-4D5A-A4B4-09A24222A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CEB19-4900-4235-8BC8-69D7F6858AB9}"/>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84590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968D-AFCE-419A-9638-72CF1C5406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D1C61B-D50B-4DA9-B361-FFFDEEA97B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AED8D2D-DDD4-4F45-BF17-7D7B1C5B67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FEE6B1-B08F-4D42-A537-61EFAC6259C3}"/>
              </a:ext>
            </a:extLst>
          </p:cNvPr>
          <p:cNvSpPr>
            <a:spLocks noGrp="1"/>
          </p:cNvSpPr>
          <p:nvPr>
            <p:ph type="dt" sz="half" idx="10"/>
          </p:nvPr>
        </p:nvSpPr>
        <p:spPr/>
        <p:txBody>
          <a:bodyPr/>
          <a:lstStyle/>
          <a:p>
            <a:fld id="{C2DC5B41-456F-4A1F-9E33-96018B176A14}" type="datetimeFigureOut">
              <a:rPr lang="en-GB" smtClean="0"/>
              <a:t>18/05/2022</a:t>
            </a:fld>
            <a:endParaRPr lang="en-GB"/>
          </a:p>
        </p:txBody>
      </p:sp>
      <p:sp>
        <p:nvSpPr>
          <p:cNvPr id="6" name="Footer Placeholder 5">
            <a:extLst>
              <a:ext uri="{FF2B5EF4-FFF2-40B4-BE49-F238E27FC236}">
                <a16:creationId xmlns:a16="http://schemas.microsoft.com/office/drawing/2014/main" id="{4D740810-78B4-44DE-B660-A064D88D51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95FA5B-00B3-457A-87F3-2791C3E8A22A}"/>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61217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4259C2-45F6-4F16-BDB4-46906BC63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190958-AFC8-4F31-9185-3D622C9CC4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DAB120-1D45-4962-9D7A-5BCA4459FB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002060"/>
                </a:solidFill>
                <a:latin typeface="+mj-lt"/>
              </a:defRPr>
            </a:lvl1pPr>
          </a:lstStyle>
          <a:p>
            <a:fld id="{C2DC5B41-456F-4A1F-9E33-96018B176A14}" type="datetimeFigureOut">
              <a:rPr lang="en-GB" smtClean="0"/>
              <a:pPr/>
              <a:t>18/05/2022</a:t>
            </a:fld>
            <a:endParaRPr lang="en-GB"/>
          </a:p>
        </p:txBody>
      </p:sp>
      <p:sp>
        <p:nvSpPr>
          <p:cNvPr id="5" name="Footer Placeholder 4">
            <a:extLst>
              <a:ext uri="{FF2B5EF4-FFF2-40B4-BE49-F238E27FC236}">
                <a16:creationId xmlns:a16="http://schemas.microsoft.com/office/drawing/2014/main" id="{B1524118-15A4-4942-952E-1A4728265F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002060"/>
                </a:solidFill>
                <a:latin typeface="+mj-lt"/>
              </a:defRPr>
            </a:lvl1pPr>
          </a:lstStyle>
          <a:p>
            <a:endParaRPr lang="en-GB"/>
          </a:p>
        </p:txBody>
      </p:sp>
      <p:sp>
        <p:nvSpPr>
          <p:cNvPr id="6" name="Slide Number Placeholder 5">
            <a:extLst>
              <a:ext uri="{FF2B5EF4-FFF2-40B4-BE49-F238E27FC236}">
                <a16:creationId xmlns:a16="http://schemas.microsoft.com/office/drawing/2014/main" id="{79C22CA4-D5B9-48F6-94C2-037B125170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2060"/>
                </a:solidFill>
                <a:latin typeface="+mj-lt"/>
              </a:defRPr>
            </a:lvl1pPr>
          </a:lstStyle>
          <a:p>
            <a:fld id="{F92FD390-17D8-4489-B1CB-6C17869ECD83}" type="slidenum">
              <a:rPr lang="en-GB" smtClean="0"/>
              <a:pPr/>
              <a:t>‹#›</a:t>
            </a:fld>
            <a:endParaRPr lang="en-GB"/>
          </a:p>
        </p:txBody>
      </p:sp>
      <p:grpSp>
        <p:nvGrpSpPr>
          <p:cNvPr id="7" name="Group 6">
            <a:extLst>
              <a:ext uri="{FF2B5EF4-FFF2-40B4-BE49-F238E27FC236}">
                <a16:creationId xmlns:a16="http://schemas.microsoft.com/office/drawing/2014/main" id="{0C10E387-1286-42C0-809D-7E0B712F6D73}"/>
              </a:ext>
            </a:extLst>
          </p:cNvPr>
          <p:cNvGrpSpPr/>
          <p:nvPr userDrawn="1"/>
        </p:nvGrpSpPr>
        <p:grpSpPr>
          <a:xfrm>
            <a:off x="-5871139" y="0"/>
            <a:ext cx="20049795" cy="7329320"/>
            <a:chOff x="-5871139" y="0"/>
            <a:chExt cx="20049795" cy="7329320"/>
          </a:xfrm>
        </p:grpSpPr>
        <p:pic>
          <p:nvPicPr>
            <p:cNvPr id="8" name="Google Shape;38;p4">
              <a:extLst>
                <a:ext uri="{FF2B5EF4-FFF2-40B4-BE49-F238E27FC236}">
                  <a16:creationId xmlns:a16="http://schemas.microsoft.com/office/drawing/2014/main" id="{ACDC55DE-0C97-41C6-A496-65C4E0B06EA3}"/>
                </a:ext>
              </a:extLst>
            </p:cNvPr>
            <p:cNvPicPr preferRelativeResize="0"/>
            <p:nvPr/>
          </p:nvPicPr>
          <p:blipFill rotWithShape="1">
            <a:blip r:embed="rId14">
              <a:alphaModFix amt="26000"/>
            </a:blip>
            <a:srcRect/>
            <a:stretch/>
          </p:blipFill>
          <p:spPr>
            <a:xfrm rot="-1344145">
              <a:off x="-5871139" y="208389"/>
              <a:ext cx="20049795" cy="7120931"/>
            </a:xfrm>
            <a:prstGeom prst="rect">
              <a:avLst/>
            </a:prstGeom>
            <a:noFill/>
            <a:ln>
              <a:noFill/>
            </a:ln>
          </p:spPr>
        </p:pic>
        <p:sp>
          <p:nvSpPr>
            <p:cNvPr id="9" name="Rectangle 8">
              <a:extLst>
                <a:ext uri="{FF2B5EF4-FFF2-40B4-BE49-F238E27FC236}">
                  <a16:creationId xmlns:a16="http://schemas.microsoft.com/office/drawing/2014/main" id="{6B4E811F-5051-4233-A213-33B9CA109793}"/>
                </a:ext>
              </a:extLst>
            </p:cNvPr>
            <p:cNvSpPr/>
            <p:nvPr/>
          </p:nvSpPr>
          <p:spPr>
            <a:xfrm>
              <a:off x="0" y="0"/>
              <a:ext cx="943102" cy="6857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latin typeface="+mj-lt"/>
                </a:rPr>
                <a:t>Relationships</a:t>
              </a:r>
            </a:p>
          </p:txBody>
        </p:sp>
        <p:sp>
          <p:nvSpPr>
            <p:cNvPr id="10" name="Rectangle 9">
              <a:extLst>
                <a:ext uri="{FF2B5EF4-FFF2-40B4-BE49-F238E27FC236}">
                  <a16:creationId xmlns:a16="http://schemas.microsoft.com/office/drawing/2014/main" id="{232BA1FB-2E9E-4F71-B12A-09C93454BF4F}"/>
                </a:ext>
              </a:extLst>
            </p:cNvPr>
            <p:cNvSpPr/>
            <p:nvPr/>
          </p:nvSpPr>
          <p:spPr>
            <a:xfrm>
              <a:off x="943102" y="6430779"/>
              <a:ext cx="11248898" cy="427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latin typeface="+mj-lt"/>
                  <a:ea typeface="Yu Gothic Light" panose="020B0300000000000000" pitchFamily="34" charset="-128"/>
                </a:rPr>
                <a:t>EXCELLENCE		-	INNOVATION		-	RESPECT</a:t>
              </a:r>
            </a:p>
          </p:txBody>
        </p:sp>
        <p:cxnSp>
          <p:nvCxnSpPr>
            <p:cNvPr id="11" name="Straight Connector 10">
              <a:extLst>
                <a:ext uri="{FF2B5EF4-FFF2-40B4-BE49-F238E27FC236}">
                  <a16:creationId xmlns:a16="http://schemas.microsoft.com/office/drawing/2014/main" id="{8C91A96F-1D20-4E51-886D-D73EB677F3CE}"/>
                </a:ext>
              </a:extLst>
            </p:cNvPr>
            <p:cNvCxnSpPr>
              <a:cxnSpLocks/>
            </p:cNvCxnSpPr>
            <p:nvPr/>
          </p:nvCxnSpPr>
          <p:spPr>
            <a:xfrm flipV="1">
              <a:off x="943102" y="374754"/>
              <a:ext cx="11248898" cy="646331"/>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8864DC0-B952-4D9B-94F4-499CC6C9B348}"/>
                </a:ext>
              </a:extLst>
            </p:cNvPr>
            <p:cNvSpPr txBox="1"/>
            <p:nvPr/>
          </p:nvSpPr>
          <p:spPr>
            <a:xfrm>
              <a:off x="8129589" y="0"/>
              <a:ext cx="4062412" cy="374754"/>
            </a:xfrm>
            <a:prstGeom prst="rect">
              <a:avLst/>
            </a:prstGeom>
            <a:noFill/>
          </p:spPr>
          <p:txBody>
            <a:bodyPr wrap="square" rtlCol="0">
              <a:spAutoFit/>
            </a:bodyPr>
            <a:lstStyle/>
            <a:p>
              <a:pPr algn="r"/>
              <a:fld id="{1EEF9F6E-3153-4B06-BE1C-C640A7BC8B79}" type="datetime2">
                <a:rPr lang="en-GB" smtClean="0">
                  <a:solidFill>
                    <a:srgbClr val="002060"/>
                  </a:solidFill>
                  <a:latin typeface="+mj-lt"/>
                </a:rPr>
                <a:pPr algn="r"/>
                <a:t>Wednesday, 18 May 2022</a:t>
              </a:fld>
              <a:endParaRPr lang="en-GB" dirty="0">
                <a:solidFill>
                  <a:srgbClr val="002060"/>
                </a:solidFill>
                <a:latin typeface="+mj-lt"/>
              </a:endParaRPr>
            </a:p>
          </p:txBody>
        </p:sp>
      </p:grpSp>
    </p:spTree>
    <p:extLst>
      <p:ext uri="{BB962C8B-B14F-4D97-AF65-F5344CB8AC3E}">
        <p14:creationId xmlns:p14="http://schemas.microsoft.com/office/powerpoint/2010/main" val="4004419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4.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22.png"/><Relationship Id="rId5" Type="http://schemas.openxmlformats.org/officeDocument/2006/relationships/image" Target="../media/image17.png"/><Relationship Id="rId10" Type="http://schemas.openxmlformats.org/officeDocument/2006/relationships/image" Target="../media/image21.png"/><Relationship Id="rId4" Type="http://schemas.openxmlformats.org/officeDocument/2006/relationships/image" Target="../media/image16.png"/><Relationship Id="rId9" Type="http://schemas.openxmlformats.org/officeDocument/2006/relationships/hyperlink" Target="https://www.samaritans.org/about-samaritans/" TargetMode="External"/><Relationship Id="rId14" Type="http://schemas.openxmlformats.org/officeDocument/2006/relationships/hyperlink" Target="https://www.kooth.com/"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tel:+44-808-801-0811" TargetMode="External"/><Relationship Id="rId3" Type="http://schemas.openxmlformats.org/officeDocument/2006/relationships/hyperlink" Target="https://www.actionforchildren.org.uk/" TargetMode="External"/><Relationship Id="rId7" Type="http://schemas.openxmlformats.org/officeDocument/2006/relationships/hyperlink" Target="tel:+44-808-801-0711" TargetMode="External"/><Relationship Id="rId12" Type="http://schemas.openxmlformats.org/officeDocument/2006/relationships/hyperlink" Target="tel:+44-808-800-0661"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anxietyuk.org.uk/" TargetMode="External"/><Relationship Id="rId11" Type="http://schemas.openxmlformats.org/officeDocument/2006/relationships/hyperlink" Target="https://www.thecalmzone.net/" TargetMode="External"/><Relationship Id="rId5" Type="http://schemas.openxmlformats.org/officeDocument/2006/relationships/hyperlink" Target="sms:+44-7537-416-905" TargetMode="External"/><Relationship Id="rId10" Type="http://schemas.openxmlformats.org/officeDocument/2006/relationships/hyperlink" Target="tel:+44-800-58-58-58" TargetMode="External"/><Relationship Id="rId4" Type="http://schemas.openxmlformats.org/officeDocument/2006/relationships/hyperlink" Target="tel:+44-3444-775-774" TargetMode="External"/><Relationship Id="rId9" Type="http://schemas.openxmlformats.org/officeDocument/2006/relationships/hyperlink" Target="https://www.beateatingdisorders.org.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hyperlink" Target="https://www.citizensadvice.org.uk/law-and-courts/discrimination/" TargetMode="External"/><Relationship Id="rId3" Type="http://schemas.openxmlformats.org/officeDocument/2006/relationships/hyperlink" Target="https://www.mind.org.uk/information-support/types-of-mental-health-problems/mental-health-problems-introduction/stigma-misconceptions/" TargetMode="External"/><Relationship Id="rId7" Type="http://schemas.openxmlformats.org/officeDocument/2006/relationships/hyperlink" Target="https://www.stonewall.org.uk/help-and-advice"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www.dhiverse.org.uk/" TargetMode="External"/><Relationship Id="rId5" Type="http://schemas.openxmlformats.org/officeDocument/2006/relationships/hyperlink" Target="https://www.thekitetrust.org.uk/" TargetMode="External"/><Relationship Id="rId4" Type="http://schemas.openxmlformats.org/officeDocument/2006/relationships/hyperlink" Target="https://www.verywellmind.com/mental-illness-and-stigma-2337677"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1849072" y="554225"/>
            <a:ext cx="8274644" cy="3631763"/>
          </a:xfrm>
          <a:prstGeom prst="rect">
            <a:avLst/>
          </a:prstGeom>
          <a:noFill/>
        </p:spPr>
        <p:txBody>
          <a:bodyPr wrap="square" rtlCol="0">
            <a:spAutoFit/>
          </a:bodyPr>
          <a:lstStyle/>
          <a:p>
            <a:r>
              <a:rPr lang="en-GB" sz="11500" b="1" dirty="0">
                <a:solidFill>
                  <a:schemeClr val="bg1"/>
                </a:solidFill>
                <a:latin typeface="Yu Gothic Light" panose="020B0300000000000000" pitchFamily="34" charset="-128"/>
                <a:ea typeface="Yu Gothic Light" panose="020B0300000000000000" pitchFamily="34" charset="-128"/>
              </a:rPr>
              <a:t>Life </a:t>
            </a:r>
          </a:p>
          <a:p>
            <a:r>
              <a:rPr lang="en-GB" sz="11500" b="1" dirty="0">
                <a:solidFill>
                  <a:schemeClr val="bg1"/>
                </a:solidFill>
                <a:latin typeface="Yu Gothic Light" panose="020B0300000000000000" pitchFamily="34" charset="-128"/>
                <a:ea typeface="Yu Gothic Light" panose="020B0300000000000000" pitchFamily="34" charset="-128"/>
              </a:rPr>
              <a:t>	Studies</a:t>
            </a: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18 May 2022</a:t>
            </a:fld>
            <a:endParaRPr lang="en-GB" dirty="0">
              <a:solidFill>
                <a:schemeClr val="bg1"/>
              </a:solidFill>
            </a:endParaRPr>
          </a:p>
        </p:txBody>
      </p:sp>
    </p:spTree>
    <p:extLst>
      <p:ext uri="{BB962C8B-B14F-4D97-AF65-F5344CB8AC3E}">
        <p14:creationId xmlns:p14="http://schemas.microsoft.com/office/powerpoint/2010/main" val="1817269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209" y="-366395"/>
            <a:ext cx="10515600" cy="1325563"/>
          </a:xfrm>
        </p:spPr>
        <p:txBody>
          <a:bodyPr/>
          <a:lstStyle/>
          <a:p>
            <a:pPr algn="ctr"/>
            <a:r>
              <a:rPr lang="en-GB" dirty="0">
                <a:latin typeface="+mn-lt"/>
                <a:cs typeface="Arial" panose="020B0604020202020204" pitchFamily="34" charset="0"/>
              </a:rPr>
              <a:t>So what do we mean by ‘stigma’?</a:t>
            </a:r>
          </a:p>
        </p:txBody>
      </p:sp>
      <p:sp>
        <p:nvSpPr>
          <p:cNvPr id="3" name="Content Placeholder 2"/>
          <p:cNvSpPr>
            <a:spLocks noGrp="1"/>
          </p:cNvSpPr>
          <p:nvPr>
            <p:ph idx="1"/>
          </p:nvPr>
        </p:nvSpPr>
        <p:spPr>
          <a:xfrm>
            <a:off x="1065405" y="1052586"/>
            <a:ext cx="11126595" cy="4644377"/>
          </a:xfrm>
        </p:spPr>
        <p:txBody>
          <a:bodyPr>
            <a:noAutofit/>
          </a:bodyPr>
          <a:lstStyle/>
          <a:p>
            <a:pPr marL="0" indent="0">
              <a:buNone/>
            </a:pPr>
            <a:r>
              <a:rPr lang="en-GB" sz="2400" b="1" dirty="0">
                <a:latin typeface="+mn-lt"/>
                <a:cs typeface="Arial" panose="020B0604020202020204" pitchFamily="34" charset="0"/>
              </a:rPr>
              <a:t>Stigma – </a:t>
            </a:r>
            <a:r>
              <a:rPr lang="en-GB" sz="2400" b="1" i="1" dirty="0">
                <a:latin typeface="+mn-lt"/>
                <a:cs typeface="Arial" panose="020B0604020202020204" pitchFamily="34" charset="0"/>
              </a:rPr>
              <a:t>noun</a:t>
            </a:r>
          </a:p>
          <a:p>
            <a:pPr marL="0" indent="0">
              <a:buNone/>
            </a:pPr>
            <a:endParaRPr lang="en-GB" sz="1050" i="1" dirty="0">
              <a:latin typeface="+mn-lt"/>
              <a:cs typeface="Arial" panose="020B0604020202020204" pitchFamily="34" charset="0"/>
            </a:endParaRPr>
          </a:p>
          <a:p>
            <a:pPr marL="0" indent="0">
              <a:buNone/>
            </a:pPr>
            <a:r>
              <a:rPr lang="en-GB" sz="2400" dirty="0">
                <a:latin typeface="+mn-lt"/>
                <a:cs typeface="Arial" panose="020B0604020202020204" pitchFamily="34" charset="0"/>
              </a:rPr>
              <a:t>A strong feeling of disapproval that most people in a society have about something, especially when this is unfair:</a:t>
            </a:r>
          </a:p>
          <a:p>
            <a:pPr marL="0" indent="0">
              <a:buNone/>
            </a:pPr>
            <a:r>
              <a:rPr lang="en-GB" sz="2400" i="1" dirty="0">
                <a:latin typeface="+mn-lt"/>
                <a:cs typeface="Arial" panose="020B0604020202020204" pitchFamily="34" charset="0"/>
              </a:rPr>
              <a:t>- There is no longer any stigma to being divorced</a:t>
            </a:r>
          </a:p>
          <a:p>
            <a:pPr marL="0" indent="0">
              <a:buNone/>
            </a:pPr>
            <a:r>
              <a:rPr lang="en-GB" sz="2400" i="1" dirty="0">
                <a:latin typeface="+mn-lt"/>
                <a:cs typeface="Arial" panose="020B0604020202020204" pitchFamily="34" charset="0"/>
              </a:rPr>
              <a:t>- Being an unmarried mother no longer carries the social stigma that it used to</a:t>
            </a:r>
          </a:p>
          <a:p>
            <a:pPr marL="0" indent="0">
              <a:buNone/>
            </a:pPr>
            <a:r>
              <a:rPr lang="en-GB" sz="2400" i="1" dirty="0">
                <a:latin typeface="+mn-lt"/>
                <a:cs typeface="Arial" panose="020B0604020202020204" pitchFamily="34" charset="0"/>
              </a:rPr>
              <a:t>Cambridge Dictionary</a:t>
            </a:r>
          </a:p>
          <a:p>
            <a:pPr marL="0" indent="0">
              <a:buNone/>
            </a:pPr>
            <a:endParaRPr lang="en-GB" sz="1050" i="1" dirty="0">
              <a:latin typeface="+mn-lt"/>
              <a:cs typeface="Arial" panose="020B0604020202020204" pitchFamily="34" charset="0"/>
            </a:endParaRPr>
          </a:p>
          <a:p>
            <a:pPr marL="0" indent="0">
              <a:buNone/>
            </a:pPr>
            <a:r>
              <a:rPr lang="en-GB" sz="2400" dirty="0">
                <a:latin typeface="+mn-lt"/>
                <a:cs typeface="Arial" panose="020B0604020202020204" pitchFamily="34" charset="0"/>
              </a:rPr>
              <a:t>a mark of shame or discredit</a:t>
            </a:r>
          </a:p>
          <a:p>
            <a:pPr marL="0" indent="0">
              <a:buNone/>
            </a:pPr>
            <a:r>
              <a:rPr lang="en-GB" sz="2400" i="1" dirty="0">
                <a:latin typeface="+mn-lt"/>
                <a:cs typeface="Arial" panose="020B0604020202020204" pitchFamily="34" charset="0"/>
              </a:rPr>
              <a:t>Merriam-Webster</a:t>
            </a:r>
          </a:p>
          <a:p>
            <a:pPr marL="0" indent="0">
              <a:buNone/>
            </a:pPr>
            <a:endParaRPr lang="en-GB" sz="1050" i="1" dirty="0">
              <a:latin typeface="+mn-lt"/>
              <a:cs typeface="Arial" panose="020B0604020202020204" pitchFamily="34" charset="0"/>
            </a:endParaRPr>
          </a:p>
          <a:p>
            <a:pPr marL="0" indent="0">
              <a:buNone/>
            </a:pPr>
            <a:r>
              <a:rPr lang="en-GB" sz="2400" dirty="0">
                <a:latin typeface="+mn-lt"/>
                <a:cs typeface="Arial" panose="020B0604020202020204" pitchFamily="34" charset="0"/>
              </a:rPr>
              <a:t>If something has a </a:t>
            </a:r>
            <a:r>
              <a:rPr lang="en-GB" sz="2400" b="1" dirty="0">
                <a:latin typeface="+mn-lt"/>
                <a:cs typeface="Arial" panose="020B0604020202020204" pitchFamily="34" charset="0"/>
              </a:rPr>
              <a:t>stigma</a:t>
            </a:r>
            <a:r>
              <a:rPr lang="en-GB" sz="2400" dirty="0">
                <a:latin typeface="+mn-lt"/>
                <a:cs typeface="Arial" panose="020B0604020202020204" pitchFamily="34" charset="0"/>
              </a:rPr>
              <a:t> attached to it, people think it is something to be ashamed of.</a:t>
            </a:r>
          </a:p>
          <a:p>
            <a:pPr marL="0" indent="0">
              <a:buNone/>
            </a:pPr>
            <a:r>
              <a:rPr lang="en-GB" sz="2400" i="1" dirty="0">
                <a:latin typeface="+mn-lt"/>
                <a:cs typeface="Arial" panose="020B0604020202020204" pitchFamily="34" charset="0"/>
              </a:rPr>
              <a:t>Collins</a:t>
            </a:r>
          </a:p>
          <a:p>
            <a:pPr marL="0" indent="0" algn="ctr">
              <a:buNone/>
            </a:pPr>
            <a:endParaRPr lang="en-GB" sz="2400" dirty="0">
              <a:latin typeface="+mn-lt"/>
              <a:cs typeface="Arial" panose="020B0604020202020204" pitchFamily="34" charset="0"/>
            </a:endParaRPr>
          </a:p>
          <a:p>
            <a:pPr marL="0" indent="0" algn="ctr">
              <a:buNone/>
            </a:pPr>
            <a:endParaRPr lang="en-GB" sz="2400" dirty="0">
              <a:latin typeface="+mn-lt"/>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339981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 y="-404119"/>
            <a:ext cx="10515600" cy="1325563"/>
          </a:xfrm>
        </p:spPr>
        <p:txBody>
          <a:bodyPr/>
          <a:lstStyle/>
          <a:p>
            <a:pPr algn="ctr"/>
            <a:r>
              <a:rPr lang="en-GB" dirty="0">
                <a:latin typeface="+mn-lt"/>
                <a:cs typeface="Arial" panose="020B0604020202020204" pitchFamily="34" charset="0"/>
              </a:rPr>
              <a:t>How would I react to stigma?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TextBox 4"/>
          <p:cNvSpPr txBox="1"/>
          <p:nvPr/>
        </p:nvSpPr>
        <p:spPr>
          <a:xfrm>
            <a:off x="1095291" y="921444"/>
            <a:ext cx="10619704" cy="4616648"/>
          </a:xfrm>
          <a:prstGeom prst="rect">
            <a:avLst/>
          </a:prstGeom>
          <a:noFill/>
        </p:spPr>
        <p:txBody>
          <a:bodyPr wrap="square" rtlCol="0">
            <a:spAutoFit/>
          </a:bodyPr>
          <a:lstStyle/>
          <a:p>
            <a:pPr>
              <a:lnSpc>
                <a:spcPct val="150000"/>
              </a:lnSpc>
            </a:pPr>
            <a:r>
              <a:rPr lang="en-GB" sz="2400" dirty="0">
                <a:solidFill>
                  <a:srgbClr val="002060"/>
                </a:solidFill>
                <a:cs typeface="Arial" panose="020B0604020202020204" pitchFamily="34" charset="0"/>
              </a:rPr>
              <a:t>In 3 groups read the scenario you have been given and consider:</a:t>
            </a:r>
          </a:p>
          <a:p>
            <a:pPr marL="342900" indent="-342900">
              <a:lnSpc>
                <a:spcPct val="150000"/>
              </a:lnSpc>
              <a:buFont typeface="Arial" panose="020B0604020202020204" pitchFamily="34" charset="0"/>
              <a:buChar char="•"/>
            </a:pPr>
            <a:r>
              <a:rPr lang="en-GB" sz="2400" dirty="0">
                <a:solidFill>
                  <a:srgbClr val="002060"/>
                </a:solidFill>
                <a:cs typeface="Arial" panose="020B0604020202020204" pitchFamily="34" charset="0"/>
              </a:rPr>
              <a:t>How would you feel in this situation?</a:t>
            </a:r>
          </a:p>
          <a:p>
            <a:pPr marL="457200" indent="-457200">
              <a:lnSpc>
                <a:spcPct val="150000"/>
              </a:lnSpc>
              <a:buFont typeface="Arial" panose="020B0604020202020204" pitchFamily="34" charset="0"/>
              <a:buChar char="•"/>
            </a:pPr>
            <a:r>
              <a:rPr lang="en-GB" sz="2400" dirty="0">
                <a:solidFill>
                  <a:srgbClr val="002060"/>
                </a:solidFill>
                <a:cs typeface="Arial" panose="020B0604020202020204" pitchFamily="34" charset="0"/>
              </a:rPr>
              <a:t>Would you know that you had been stigmatised? </a:t>
            </a:r>
          </a:p>
          <a:p>
            <a:pPr marL="457200" indent="-457200">
              <a:lnSpc>
                <a:spcPct val="150000"/>
              </a:lnSpc>
              <a:buFont typeface="Arial" panose="020B0604020202020204" pitchFamily="34" charset="0"/>
              <a:buChar char="•"/>
            </a:pPr>
            <a:r>
              <a:rPr lang="en-GB" sz="2400" dirty="0">
                <a:solidFill>
                  <a:srgbClr val="002060"/>
                </a:solidFill>
                <a:cs typeface="Arial" panose="020B0604020202020204" pitchFamily="34" charset="0"/>
              </a:rPr>
              <a:t>What would you do? Are there any activities or situations you might avoid?</a:t>
            </a:r>
          </a:p>
          <a:p>
            <a:pPr marL="457200" indent="-457200">
              <a:lnSpc>
                <a:spcPct val="150000"/>
              </a:lnSpc>
              <a:buFont typeface="Arial" panose="020B0604020202020204" pitchFamily="34" charset="0"/>
              <a:buChar char="•"/>
            </a:pPr>
            <a:r>
              <a:rPr lang="en-GB" sz="2400" dirty="0">
                <a:solidFill>
                  <a:srgbClr val="002060"/>
                </a:solidFill>
                <a:cs typeface="Arial" panose="020B0604020202020204" pitchFamily="34" charset="0"/>
              </a:rPr>
              <a:t>What might be the effect of this behaviour on yourself and others?</a:t>
            </a:r>
          </a:p>
          <a:p>
            <a:pPr marL="457200" indent="-457200">
              <a:lnSpc>
                <a:spcPct val="150000"/>
              </a:lnSpc>
              <a:buFont typeface="Arial" panose="020B0604020202020204" pitchFamily="34" charset="0"/>
              <a:buChar char="•"/>
            </a:pPr>
            <a:r>
              <a:rPr lang="en-GB" sz="2400" dirty="0">
                <a:solidFill>
                  <a:srgbClr val="002060"/>
                </a:solidFill>
                <a:cs typeface="Arial" panose="020B0604020202020204" pitchFamily="34" charset="0"/>
              </a:rPr>
              <a:t>Who would you tell (if anyone)?</a:t>
            </a:r>
          </a:p>
          <a:p>
            <a:r>
              <a:rPr lang="en-GB" sz="2600" dirty="0">
                <a:solidFill>
                  <a:srgbClr val="002060"/>
                </a:solidFill>
                <a:cs typeface="Arial" panose="020B0604020202020204" pitchFamily="34" charset="0"/>
              </a:rPr>
              <a:t> </a:t>
            </a:r>
          </a:p>
          <a:p>
            <a:endParaRPr lang="en-GB" sz="2600" dirty="0">
              <a:solidFill>
                <a:srgbClr val="002060"/>
              </a:solidFill>
              <a:cs typeface="Arial" panose="020B0604020202020204" pitchFamily="34" charset="0"/>
            </a:endParaRPr>
          </a:p>
          <a:p>
            <a:r>
              <a:rPr lang="en-GB" sz="2600" dirty="0">
                <a:solidFill>
                  <a:srgbClr val="002060"/>
                </a:solidFill>
                <a:cs typeface="Arial" panose="020B0604020202020204" pitchFamily="34" charset="0"/>
              </a:rPr>
              <a:t>Now feedback to the class</a:t>
            </a:r>
          </a:p>
        </p:txBody>
      </p:sp>
    </p:spTree>
    <p:extLst>
      <p:ext uri="{BB962C8B-B14F-4D97-AF65-F5344CB8AC3E}">
        <p14:creationId xmlns:p14="http://schemas.microsoft.com/office/powerpoint/2010/main" val="3936109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38BE73-F4F5-4FB0-AA77-AE852BB2683A}"/>
              </a:ext>
            </a:extLst>
          </p:cNvPr>
          <p:cNvSpPr txBox="1"/>
          <p:nvPr/>
        </p:nvSpPr>
        <p:spPr>
          <a:xfrm>
            <a:off x="1211580" y="160020"/>
            <a:ext cx="7040880" cy="584775"/>
          </a:xfrm>
          <a:prstGeom prst="rect">
            <a:avLst/>
          </a:prstGeom>
          <a:noFill/>
        </p:spPr>
        <p:txBody>
          <a:bodyPr wrap="square" rtlCol="0">
            <a:spAutoFit/>
          </a:bodyPr>
          <a:lstStyle/>
          <a:p>
            <a:r>
              <a:rPr lang="en-GB" sz="3200" b="1" dirty="0">
                <a:solidFill>
                  <a:srgbClr val="002060"/>
                </a:solidFill>
              </a:rPr>
              <a:t>Scenario 1 – Shirley, 42 - Manchester</a:t>
            </a:r>
          </a:p>
        </p:txBody>
      </p:sp>
      <p:pic>
        <p:nvPicPr>
          <p:cNvPr id="6" name="Picture 5">
            <a:extLst>
              <a:ext uri="{FF2B5EF4-FFF2-40B4-BE49-F238E27FC236}">
                <a16:creationId xmlns:a16="http://schemas.microsoft.com/office/drawing/2014/main" id="{90BB6E57-D4B2-4CCD-8B79-18E743F7E78D}"/>
              </a:ext>
            </a:extLst>
          </p:cNvPr>
          <p:cNvPicPr>
            <a:picLocks noChangeAspect="1"/>
          </p:cNvPicPr>
          <p:nvPr/>
        </p:nvPicPr>
        <p:blipFill>
          <a:blip r:embed="rId2"/>
          <a:stretch>
            <a:fillRect/>
          </a:stretch>
        </p:blipFill>
        <p:spPr>
          <a:xfrm>
            <a:off x="905828" y="975451"/>
            <a:ext cx="6424612" cy="2453549"/>
          </a:xfrm>
          <a:prstGeom prst="rect">
            <a:avLst/>
          </a:prstGeom>
        </p:spPr>
      </p:pic>
      <p:pic>
        <p:nvPicPr>
          <p:cNvPr id="5" name="Picture 4">
            <a:extLst>
              <a:ext uri="{FF2B5EF4-FFF2-40B4-BE49-F238E27FC236}">
                <a16:creationId xmlns:a16="http://schemas.microsoft.com/office/drawing/2014/main" id="{B02D32E8-5146-4798-9977-FA9D64FFBBC0}"/>
              </a:ext>
            </a:extLst>
          </p:cNvPr>
          <p:cNvPicPr>
            <a:picLocks noChangeAspect="1"/>
          </p:cNvPicPr>
          <p:nvPr/>
        </p:nvPicPr>
        <p:blipFill>
          <a:blip r:embed="rId3"/>
          <a:stretch>
            <a:fillRect/>
          </a:stretch>
        </p:blipFill>
        <p:spPr>
          <a:xfrm>
            <a:off x="4732020" y="3103718"/>
            <a:ext cx="7347585" cy="3410272"/>
          </a:xfrm>
          <a:prstGeom prst="rect">
            <a:avLst/>
          </a:prstGeom>
        </p:spPr>
      </p:pic>
    </p:spTree>
    <p:extLst>
      <p:ext uri="{BB962C8B-B14F-4D97-AF65-F5344CB8AC3E}">
        <p14:creationId xmlns:p14="http://schemas.microsoft.com/office/powerpoint/2010/main" val="2835180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B64ACB-7C47-40C7-AB45-13E3707E291E}"/>
              </a:ext>
            </a:extLst>
          </p:cNvPr>
          <p:cNvSpPr txBox="1"/>
          <p:nvPr/>
        </p:nvSpPr>
        <p:spPr>
          <a:xfrm>
            <a:off x="1211580" y="160020"/>
            <a:ext cx="7040880" cy="584775"/>
          </a:xfrm>
          <a:prstGeom prst="rect">
            <a:avLst/>
          </a:prstGeom>
          <a:noFill/>
        </p:spPr>
        <p:txBody>
          <a:bodyPr wrap="square" rtlCol="0">
            <a:spAutoFit/>
          </a:bodyPr>
          <a:lstStyle/>
          <a:p>
            <a:r>
              <a:rPr lang="en-GB" sz="3200" b="1" dirty="0">
                <a:solidFill>
                  <a:srgbClr val="002060"/>
                </a:solidFill>
              </a:rPr>
              <a:t>Scenario 2 – Sadiq, 24 - London</a:t>
            </a:r>
          </a:p>
        </p:txBody>
      </p:sp>
      <p:pic>
        <p:nvPicPr>
          <p:cNvPr id="3" name="Picture 2">
            <a:extLst>
              <a:ext uri="{FF2B5EF4-FFF2-40B4-BE49-F238E27FC236}">
                <a16:creationId xmlns:a16="http://schemas.microsoft.com/office/drawing/2014/main" id="{E65598E9-C1D5-4EF6-88FB-605CF582617F}"/>
              </a:ext>
            </a:extLst>
          </p:cNvPr>
          <p:cNvPicPr>
            <a:picLocks noChangeAspect="1"/>
          </p:cNvPicPr>
          <p:nvPr/>
        </p:nvPicPr>
        <p:blipFill>
          <a:blip r:embed="rId2"/>
          <a:stretch>
            <a:fillRect/>
          </a:stretch>
        </p:blipFill>
        <p:spPr>
          <a:xfrm>
            <a:off x="1211580" y="1017293"/>
            <a:ext cx="7040880" cy="3440407"/>
          </a:xfrm>
          <a:prstGeom prst="rect">
            <a:avLst/>
          </a:prstGeom>
        </p:spPr>
      </p:pic>
      <p:pic>
        <p:nvPicPr>
          <p:cNvPr id="4" name="Picture 3">
            <a:extLst>
              <a:ext uri="{FF2B5EF4-FFF2-40B4-BE49-F238E27FC236}">
                <a16:creationId xmlns:a16="http://schemas.microsoft.com/office/drawing/2014/main" id="{345DE754-2CCF-463A-9D3F-3468B80B096F}"/>
              </a:ext>
            </a:extLst>
          </p:cNvPr>
          <p:cNvPicPr>
            <a:picLocks noChangeAspect="1"/>
          </p:cNvPicPr>
          <p:nvPr/>
        </p:nvPicPr>
        <p:blipFill>
          <a:blip r:embed="rId3"/>
          <a:stretch>
            <a:fillRect/>
          </a:stretch>
        </p:blipFill>
        <p:spPr>
          <a:xfrm>
            <a:off x="5280660" y="4494801"/>
            <a:ext cx="6616065" cy="1630726"/>
          </a:xfrm>
          <a:prstGeom prst="rect">
            <a:avLst/>
          </a:prstGeom>
        </p:spPr>
      </p:pic>
    </p:spTree>
    <p:extLst>
      <p:ext uri="{BB962C8B-B14F-4D97-AF65-F5344CB8AC3E}">
        <p14:creationId xmlns:p14="http://schemas.microsoft.com/office/powerpoint/2010/main" val="2232064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43F74E-2143-404F-8A9F-8748215179CA}"/>
              </a:ext>
            </a:extLst>
          </p:cNvPr>
          <p:cNvSpPr txBox="1"/>
          <p:nvPr/>
        </p:nvSpPr>
        <p:spPr>
          <a:xfrm>
            <a:off x="1211580" y="160020"/>
            <a:ext cx="7040880" cy="584775"/>
          </a:xfrm>
          <a:prstGeom prst="rect">
            <a:avLst/>
          </a:prstGeom>
          <a:noFill/>
        </p:spPr>
        <p:txBody>
          <a:bodyPr wrap="square" rtlCol="0">
            <a:spAutoFit/>
          </a:bodyPr>
          <a:lstStyle/>
          <a:p>
            <a:r>
              <a:rPr lang="en-GB" sz="3200" b="1" dirty="0">
                <a:solidFill>
                  <a:srgbClr val="002060"/>
                </a:solidFill>
              </a:rPr>
              <a:t>Scenario 3 –  Jennie, 31 - Bristol</a:t>
            </a:r>
          </a:p>
        </p:txBody>
      </p:sp>
      <p:pic>
        <p:nvPicPr>
          <p:cNvPr id="3" name="Picture 2">
            <a:extLst>
              <a:ext uri="{FF2B5EF4-FFF2-40B4-BE49-F238E27FC236}">
                <a16:creationId xmlns:a16="http://schemas.microsoft.com/office/drawing/2014/main" id="{FFA34E85-570B-46FF-A96B-5669DAC97DAD}"/>
              </a:ext>
            </a:extLst>
          </p:cNvPr>
          <p:cNvPicPr>
            <a:picLocks noChangeAspect="1"/>
          </p:cNvPicPr>
          <p:nvPr/>
        </p:nvPicPr>
        <p:blipFill>
          <a:blip r:embed="rId2"/>
          <a:stretch>
            <a:fillRect/>
          </a:stretch>
        </p:blipFill>
        <p:spPr>
          <a:xfrm>
            <a:off x="942974" y="972990"/>
            <a:ext cx="7309485" cy="2584658"/>
          </a:xfrm>
          <a:prstGeom prst="rect">
            <a:avLst/>
          </a:prstGeom>
        </p:spPr>
      </p:pic>
      <p:pic>
        <p:nvPicPr>
          <p:cNvPr id="4" name="Picture 3">
            <a:extLst>
              <a:ext uri="{FF2B5EF4-FFF2-40B4-BE49-F238E27FC236}">
                <a16:creationId xmlns:a16="http://schemas.microsoft.com/office/drawing/2014/main" id="{A73A3BCA-5304-442A-BE72-FDF2F9196CD6}"/>
              </a:ext>
            </a:extLst>
          </p:cNvPr>
          <p:cNvPicPr>
            <a:picLocks noChangeAspect="1"/>
          </p:cNvPicPr>
          <p:nvPr/>
        </p:nvPicPr>
        <p:blipFill>
          <a:blip r:embed="rId3"/>
          <a:stretch>
            <a:fillRect/>
          </a:stretch>
        </p:blipFill>
        <p:spPr>
          <a:xfrm>
            <a:off x="4346623" y="3557648"/>
            <a:ext cx="7720379" cy="2904697"/>
          </a:xfrm>
          <a:prstGeom prst="rect">
            <a:avLst/>
          </a:prstGeom>
        </p:spPr>
      </p:pic>
    </p:spTree>
    <p:extLst>
      <p:ext uri="{BB962C8B-B14F-4D97-AF65-F5344CB8AC3E}">
        <p14:creationId xmlns:p14="http://schemas.microsoft.com/office/powerpoint/2010/main" val="3228353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AF3625-B7C0-492B-952D-18F1ABF87C72}"/>
              </a:ext>
            </a:extLst>
          </p:cNvPr>
          <p:cNvSpPr txBox="1"/>
          <p:nvPr/>
        </p:nvSpPr>
        <p:spPr>
          <a:xfrm>
            <a:off x="1005840" y="0"/>
            <a:ext cx="5303520" cy="523220"/>
          </a:xfrm>
          <a:prstGeom prst="rect">
            <a:avLst/>
          </a:prstGeom>
          <a:noFill/>
        </p:spPr>
        <p:txBody>
          <a:bodyPr wrap="square" rtlCol="0">
            <a:spAutoFit/>
          </a:bodyPr>
          <a:lstStyle/>
          <a:p>
            <a:r>
              <a:rPr lang="en-GB" sz="2800" b="1" dirty="0">
                <a:solidFill>
                  <a:srgbClr val="002060"/>
                </a:solidFill>
              </a:rPr>
              <a:t>How can we challenge stigma?</a:t>
            </a:r>
          </a:p>
        </p:txBody>
      </p:sp>
      <p:sp>
        <p:nvSpPr>
          <p:cNvPr id="3" name="TextBox 2">
            <a:extLst>
              <a:ext uri="{FF2B5EF4-FFF2-40B4-BE49-F238E27FC236}">
                <a16:creationId xmlns:a16="http://schemas.microsoft.com/office/drawing/2014/main" id="{BCADBA3A-29A8-4958-97E7-0D999EBC6FA1}"/>
              </a:ext>
            </a:extLst>
          </p:cNvPr>
          <p:cNvSpPr txBox="1"/>
          <p:nvPr/>
        </p:nvSpPr>
        <p:spPr>
          <a:xfrm>
            <a:off x="1920240" y="1443841"/>
            <a:ext cx="8869680" cy="4401205"/>
          </a:xfrm>
          <a:prstGeom prst="rect">
            <a:avLst/>
          </a:prstGeom>
          <a:noFill/>
        </p:spPr>
        <p:txBody>
          <a:bodyPr wrap="square" rtlCol="0">
            <a:spAutoFit/>
          </a:bodyPr>
          <a:lstStyle/>
          <a:p>
            <a:r>
              <a:rPr lang="en-GB" sz="2800" dirty="0">
                <a:solidFill>
                  <a:srgbClr val="002060"/>
                </a:solidFill>
              </a:rPr>
              <a:t>Revisit the scenarios in the previous exercise. </a:t>
            </a:r>
          </a:p>
          <a:p>
            <a:endParaRPr lang="en-GB" sz="2800" dirty="0">
              <a:solidFill>
                <a:srgbClr val="002060"/>
              </a:solidFill>
            </a:endParaRPr>
          </a:p>
          <a:p>
            <a:r>
              <a:rPr lang="en-GB" sz="2800" dirty="0">
                <a:solidFill>
                  <a:srgbClr val="002060"/>
                </a:solidFill>
              </a:rPr>
              <a:t>What do we need to challenge stigma? </a:t>
            </a:r>
          </a:p>
          <a:p>
            <a:r>
              <a:rPr lang="en-GB" sz="2800" dirty="0">
                <a:solidFill>
                  <a:srgbClr val="002060"/>
                </a:solidFill>
              </a:rPr>
              <a:t>What tools or resources?</a:t>
            </a:r>
          </a:p>
          <a:p>
            <a:r>
              <a:rPr lang="en-GB" sz="2800" dirty="0">
                <a:solidFill>
                  <a:srgbClr val="002060"/>
                </a:solidFill>
              </a:rPr>
              <a:t>What knowledge or skill will help us?</a:t>
            </a:r>
          </a:p>
          <a:p>
            <a:r>
              <a:rPr lang="en-GB" sz="2800" dirty="0">
                <a:solidFill>
                  <a:srgbClr val="002060"/>
                </a:solidFill>
              </a:rPr>
              <a:t>What can we do as individuals? As a community?</a:t>
            </a:r>
          </a:p>
          <a:p>
            <a:endParaRPr lang="en-GB" sz="2800" dirty="0">
              <a:solidFill>
                <a:srgbClr val="002060"/>
              </a:solidFill>
            </a:endParaRPr>
          </a:p>
          <a:p>
            <a:endParaRPr lang="en-GB" sz="2800" dirty="0">
              <a:solidFill>
                <a:srgbClr val="002060"/>
              </a:solidFill>
            </a:endParaRPr>
          </a:p>
          <a:p>
            <a:r>
              <a:rPr lang="en-GB" sz="2800" dirty="0">
                <a:solidFill>
                  <a:srgbClr val="002060"/>
                </a:solidFill>
              </a:rPr>
              <a:t>Brainstorm some thoughts and ideas, use the Stigma </a:t>
            </a:r>
            <a:r>
              <a:rPr lang="en-GB" sz="2800">
                <a:solidFill>
                  <a:srgbClr val="002060"/>
                </a:solidFill>
              </a:rPr>
              <a:t>Toolkit worksheet or use your book </a:t>
            </a:r>
            <a:r>
              <a:rPr lang="en-GB" sz="2800" dirty="0">
                <a:solidFill>
                  <a:srgbClr val="002060"/>
                </a:solidFill>
              </a:rPr>
              <a:t>to make your notes.</a:t>
            </a:r>
          </a:p>
        </p:txBody>
      </p:sp>
    </p:spTree>
    <p:extLst>
      <p:ext uri="{BB962C8B-B14F-4D97-AF65-F5344CB8AC3E}">
        <p14:creationId xmlns:p14="http://schemas.microsoft.com/office/powerpoint/2010/main" val="3418484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8559" y="2435731"/>
            <a:ext cx="4160413" cy="1325563"/>
          </a:xfrm>
        </p:spPr>
        <p:txBody>
          <a:bodyPr>
            <a:normAutofit fontScale="90000"/>
          </a:bodyPr>
          <a:lstStyle/>
          <a:p>
            <a:pPr algn="ctr"/>
            <a:r>
              <a:rPr lang="en-GB" dirty="0">
                <a:solidFill>
                  <a:schemeClr val="bg1"/>
                </a:solidFill>
                <a:latin typeface="Arial" panose="020B0604020202020204" pitchFamily="34" charset="0"/>
                <a:cs typeface="Arial" panose="020B0604020202020204" pitchFamily="34" charset="0"/>
              </a:rPr>
              <a:t>A toolkit for challenging stigma</a:t>
            </a:r>
          </a:p>
        </p:txBody>
      </p:sp>
      <p:sp>
        <p:nvSpPr>
          <p:cNvPr id="3" name="Content Placeholder 2"/>
          <p:cNvSpPr>
            <a:spLocks noGrp="1"/>
          </p:cNvSpPr>
          <p:nvPr>
            <p:ph idx="1"/>
          </p:nvPr>
        </p:nvSpPr>
        <p:spPr/>
        <p:txBody>
          <a:bodyPr/>
          <a:lstStyle/>
          <a:p>
            <a:pPr marL="0" indent="0" algn="ctr">
              <a:buNone/>
            </a:pPr>
            <a:endParaRPr lang="en-GB" dirty="0">
              <a:solidFill>
                <a:schemeClr val="bg1"/>
              </a:solidFill>
              <a:latin typeface="Arial" panose="020B0604020202020204" pitchFamily="34" charset="0"/>
              <a:cs typeface="Arial" panose="020B0604020202020204" pitchFamily="34" charset="0"/>
            </a:endParaRPr>
          </a:p>
          <a:p>
            <a:pPr marL="0" indent="0" algn="ctr">
              <a:buNone/>
            </a:pPr>
            <a:endParaRPr lang="en-GB" dirty="0">
              <a:solidFill>
                <a:schemeClr val="bg1"/>
              </a:solidFill>
              <a:latin typeface="Arial" panose="020B0604020202020204" pitchFamily="34" charset="0"/>
              <a:cs typeface="Arial" panose="020B0604020202020204" pitchFamily="34" charset="0"/>
            </a:endParaRPr>
          </a:p>
          <a:p>
            <a:pPr marL="0" indent="0" algn="ctr">
              <a:buNone/>
            </a:pPr>
            <a:endParaRPr lang="en-GB"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pic>
        <p:nvPicPr>
          <p:cNvPr id="1026" name="Picture 2" descr="Flat Lay Photography of Hand Too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096" y="1513055"/>
            <a:ext cx="6534419" cy="4356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7629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622119"/>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18 May 2022</a:t>
            </a:fld>
            <a:endParaRPr lang="en-GB" dirty="0">
              <a:solidFill>
                <a:schemeClr val="bg1"/>
              </a:solidFill>
            </a:endParaRPr>
          </a:p>
        </p:txBody>
      </p:sp>
      <p:sp>
        <p:nvSpPr>
          <p:cNvPr id="15" name="Google Shape;144;p11"/>
          <p:cNvSpPr txBox="1">
            <a:spLocks/>
          </p:cNvSpPr>
          <p:nvPr/>
        </p:nvSpPr>
        <p:spPr>
          <a:xfrm rot="-120063">
            <a:off x="940057" y="375374"/>
            <a:ext cx="7344430"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 revisited</a:t>
            </a:r>
            <a:endParaRPr lang="en-US" sz="4000" b="1" dirty="0">
              <a:solidFill>
                <a:schemeClr val="lt1"/>
              </a:solidFill>
              <a:latin typeface="Century Gothic"/>
              <a:ea typeface="Century Gothic"/>
              <a:cs typeface="Century Gothic"/>
              <a:sym typeface="Century Gothic"/>
            </a:endParaRPr>
          </a:p>
        </p:txBody>
      </p:sp>
      <p:sp>
        <p:nvSpPr>
          <p:cNvPr id="16" name="Title 1">
            <a:extLst>
              <a:ext uri="{FF2B5EF4-FFF2-40B4-BE49-F238E27FC236}">
                <a16:creationId xmlns:a16="http://schemas.microsoft.com/office/drawing/2014/main" id="{8FF3C1CD-4DE6-4691-9D70-1FA09500A852}"/>
              </a:ext>
            </a:extLst>
          </p:cNvPr>
          <p:cNvSpPr txBox="1">
            <a:spLocks/>
          </p:cNvSpPr>
          <p:nvPr/>
        </p:nvSpPr>
        <p:spPr>
          <a:xfrm>
            <a:off x="943102" y="3262184"/>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dirty="0">
              <a:solidFill>
                <a:schemeClr val="bg1"/>
              </a:solidFill>
              <a:latin typeface="+mn-lt"/>
              <a:cs typeface="Arial" panose="020B0604020202020204" pitchFamily="34" charset="0"/>
            </a:endParaRPr>
          </a:p>
        </p:txBody>
      </p:sp>
      <p:sp>
        <p:nvSpPr>
          <p:cNvPr id="17" name="TextBox 16">
            <a:extLst>
              <a:ext uri="{FF2B5EF4-FFF2-40B4-BE49-F238E27FC236}">
                <a16:creationId xmlns:a16="http://schemas.microsoft.com/office/drawing/2014/main" id="{E502B91D-8B27-429D-B4AE-B51FD5CE3B22}"/>
              </a:ext>
            </a:extLst>
          </p:cNvPr>
          <p:cNvSpPr txBox="1"/>
          <p:nvPr/>
        </p:nvSpPr>
        <p:spPr>
          <a:xfrm>
            <a:off x="2495105" y="1661190"/>
            <a:ext cx="7411594" cy="1384995"/>
          </a:xfrm>
          <a:prstGeom prst="rect">
            <a:avLst/>
          </a:prstGeom>
          <a:noFill/>
        </p:spPr>
        <p:txBody>
          <a:bodyPr wrap="square" rtlCol="0">
            <a:spAutoFit/>
          </a:bodyPr>
          <a:lstStyle/>
          <a:p>
            <a:r>
              <a:rPr lang="en-GB" sz="2800" dirty="0">
                <a:solidFill>
                  <a:schemeClr val="bg1"/>
                </a:solidFill>
              </a:rPr>
              <a:t>Revisit your own definition of the word stigma. With a different </a:t>
            </a:r>
            <a:r>
              <a:rPr lang="en-GB" sz="2800" dirty="0">
                <a:solidFill>
                  <a:srgbClr val="FF0000"/>
                </a:solidFill>
              </a:rPr>
              <a:t>colour </a:t>
            </a:r>
            <a:r>
              <a:rPr lang="en-GB" sz="2800" dirty="0">
                <a:solidFill>
                  <a:schemeClr val="bg1"/>
                </a:solidFill>
              </a:rPr>
              <a:t>pen would you change or add anything?</a:t>
            </a:r>
          </a:p>
        </p:txBody>
      </p:sp>
    </p:spTree>
    <p:extLst>
      <p:ext uri="{BB962C8B-B14F-4D97-AF65-F5344CB8AC3E}">
        <p14:creationId xmlns:p14="http://schemas.microsoft.com/office/powerpoint/2010/main" val="411949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Signposting </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393955"/>
            <a:ext cx="20049795" cy="8256710"/>
            <a:chOff x="-4706103" y="393955"/>
            <a:chExt cx="20049795" cy="8256710"/>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a:cxnSpLocks/>
            </p:cNvCxnSpPr>
            <p:nvPr/>
          </p:nvCxnSpPr>
          <p:spPr>
            <a:xfrm flipV="1">
              <a:off x="943102" y="393955"/>
              <a:ext cx="11248898" cy="66205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686801" y="0"/>
            <a:ext cx="3505200" cy="369332"/>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18 May 2022</a:t>
            </a:fld>
            <a:endParaRPr lang="en-GB" dirty="0">
              <a:solidFill>
                <a:schemeClr val="bg1"/>
              </a:solidFill>
            </a:endParaRPr>
          </a:p>
        </p:txBody>
      </p:sp>
      <p:sp>
        <p:nvSpPr>
          <p:cNvPr id="15" name="Google Shape;144;p11"/>
          <p:cNvSpPr txBox="1">
            <a:spLocks/>
          </p:cNvSpPr>
          <p:nvPr/>
        </p:nvSpPr>
        <p:spPr>
          <a:xfrm>
            <a:off x="766258" y="22344"/>
            <a:ext cx="4168503" cy="562685"/>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Signposting </a:t>
            </a:r>
            <a:endParaRPr lang="en-US" sz="4000" b="1" dirty="0">
              <a:solidFill>
                <a:schemeClr val="lt1"/>
              </a:solidFill>
              <a:latin typeface="Century Gothic"/>
              <a:ea typeface="Century Gothic"/>
              <a:cs typeface="Century Gothic"/>
              <a:sym typeface="Century Gothic"/>
            </a:endParaRPr>
          </a:p>
        </p:txBody>
      </p:sp>
      <p:sp>
        <p:nvSpPr>
          <p:cNvPr id="4" name="Rectangle 3">
            <a:extLst>
              <a:ext uri="{FF2B5EF4-FFF2-40B4-BE49-F238E27FC236}">
                <a16:creationId xmlns:a16="http://schemas.microsoft.com/office/drawing/2014/main" id="{5B601F5C-588F-490A-8A63-4185B8C83EEE}"/>
              </a:ext>
            </a:extLst>
          </p:cNvPr>
          <p:cNvSpPr/>
          <p:nvPr/>
        </p:nvSpPr>
        <p:spPr>
          <a:xfrm>
            <a:off x="1072656" y="1121754"/>
            <a:ext cx="6096000" cy="1754326"/>
          </a:xfrm>
          <a:prstGeom prst="rect">
            <a:avLst/>
          </a:prstGeom>
        </p:spPr>
        <p:txBody>
          <a:bodyPr>
            <a:spAutoFit/>
          </a:bodyPr>
          <a:lstStyle/>
          <a:p>
            <a:r>
              <a:rPr lang="en-GB" dirty="0">
                <a:solidFill>
                  <a:schemeClr val="bg1"/>
                </a:solidFill>
              </a:rPr>
              <a:t>If you want to talk to someone about today’s lesson or find out more information about this topic the following available:</a:t>
            </a:r>
          </a:p>
          <a:p>
            <a:endParaRPr lang="en-GB" dirty="0">
              <a:solidFill>
                <a:schemeClr val="bg1"/>
              </a:solidFill>
            </a:endParaRPr>
          </a:p>
          <a:p>
            <a:pPr marL="285750" indent="-285750">
              <a:buFont typeface="Arial" panose="020B0604020202020204" pitchFamily="34" charset="0"/>
              <a:buChar char="•"/>
            </a:pPr>
            <a:r>
              <a:rPr lang="en-GB" dirty="0">
                <a:solidFill>
                  <a:schemeClr val="bg1"/>
                </a:solidFill>
              </a:rPr>
              <a:t>Your Tutor</a:t>
            </a:r>
          </a:p>
          <a:p>
            <a:pPr marL="285750" indent="-285750">
              <a:buFont typeface="Arial" panose="020B0604020202020204" pitchFamily="34" charset="0"/>
              <a:buChar char="•"/>
            </a:pPr>
            <a:r>
              <a:rPr lang="en-GB" dirty="0">
                <a:solidFill>
                  <a:schemeClr val="bg1"/>
                </a:solidFill>
              </a:rPr>
              <a:t>Your Head of Year</a:t>
            </a:r>
          </a:p>
          <a:p>
            <a:pPr marL="285750" indent="-285750">
              <a:buFont typeface="Arial" panose="020B0604020202020204" pitchFamily="34" charset="0"/>
              <a:buChar char="•"/>
            </a:pPr>
            <a:r>
              <a:rPr lang="en-GB" dirty="0">
                <a:solidFill>
                  <a:schemeClr val="bg1"/>
                </a:solidFill>
              </a:rPr>
              <a:t>Any of these links/numbers</a:t>
            </a:r>
          </a:p>
        </p:txBody>
      </p:sp>
      <p:grpSp>
        <p:nvGrpSpPr>
          <p:cNvPr id="11" name="Group 10">
            <a:extLst>
              <a:ext uri="{FF2B5EF4-FFF2-40B4-BE49-F238E27FC236}">
                <a16:creationId xmlns:a16="http://schemas.microsoft.com/office/drawing/2014/main" id="{8D045741-3843-42EE-A9CD-E90FAFF2DA9A}"/>
              </a:ext>
            </a:extLst>
          </p:cNvPr>
          <p:cNvGrpSpPr/>
          <p:nvPr/>
        </p:nvGrpSpPr>
        <p:grpSpPr>
          <a:xfrm>
            <a:off x="7924670" y="1942546"/>
            <a:ext cx="3324227" cy="1099056"/>
            <a:chOff x="1466849" y="4260693"/>
            <a:chExt cx="3738565" cy="1099056"/>
          </a:xfrm>
        </p:grpSpPr>
        <p:pic>
          <p:nvPicPr>
            <p:cNvPr id="9" name="Picture 8">
              <a:extLst>
                <a:ext uri="{FF2B5EF4-FFF2-40B4-BE49-F238E27FC236}">
                  <a16:creationId xmlns:a16="http://schemas.microsoft.com/office/drawing/2014/main" id="{7A7CB99F-E11D-40B4-827F-4C97B5090A19}"/>
                </a:ext>
              </a:extLst>
            </p:cNvPr>
            <p:cNvPicPr>
              <a:picLocks noChangeAspect="1"/>
            </p:cNvPicPr>
            <p:nvPr/>
          </p:nvPicPr>
          <p:blipFill>
            <a:blip r:embed="rId3"/>
            <a:stretch>
              <a:fillRect/>
            </a:stretch>
          </p:blipFill>
          <p:spPr>
            <a:xfrm>
              <a:off x="1466849" y="4483449"/>
              <a:ext cx="3738565" cy="876300"/>
            </a:xfrm>
            <a:prstGeom prst="rect">
              <a:avLst/>
            </a:prstGeom>
          </p:spPr>
        </p:pic>
        <p:pic>
          <p:nvPicPr>
            <p:cNvPr id="10" name="Picture 9">
              <a:extLst>
                <a:ext uri="{FF2B5EF4-FFF2-40B4-BE49-F238E27FC236}">
                  <a16:creationId xmlns:a16="http://schemas.microsoft.com/office/drawing/2014/main" id="{B6FF5381-6B1F-489D-99A1-12E9CDFA1B33}"/>
                </a:ext>
              </a:extLst>
            </p:cNvPr>
            <p:cNvPicPr>
              <a:picLocks noChangeAspect="1"/>
            </p:cNvPicPr>
            <p:nvPr/>
          </p:nvPicPr>
          <p:blipFill>
            <a:blip r:embed="rId4"/>
            <a:stretch>
              <a:fillRect/>
            </a:stretch>
          </p:blipFill>
          <p:spPr>
            <a:xfrm>
              <a:off x="3567114" y="4260693"/>
              <a:ext cx="1638300" cy="295275"/>
            </a:xfrm>
            <a:prstGeom prst="rect">
              <a:avLst/>
            </a:prstGeom>
          </p:spPr>
        </p:pic>
      </p:grpSp>
      <p:grpSp>
        <p:nvGrpSpPr>
          <p:cNvPr id="20" name="Group 19">
            <a:extLst>
              <a:ext uri="{FF2B5EF4-FFF2-40B4-BE49-F238E27FC236}">
                <a16:creationId xmlns:a16="http://schemas.microsoft.com/office/drawing/2014/main" id="{EE1456D4-D24A-45EA-B14C-C548B9DEE87F}"/>
              </a:ext>
            </a:extLst>
          </p:cNvPr>
          <p:cNvGrpSpPr/>
          <p:nvPr/>
        </p:nvGrpSpPr>
        <p:grpSpPr>
          <a:xfrm>
            <a:off x="5633424" y="3814875"/>
            <a:ext cx="2700196" cy="1998346"/>
            <a:chOff x="9127274" y="3821855"/>
            <a:chExt cx="2700196" cy="1998346"/>
          </a:xfrm>
        </p:grpSpPr>
        <p:pic>
          <p:nvPicPr>
            <p:cNvPr id="16" name="Picture 15">
              <a:extLst>
                <a:ext uri="{FF2B5EF4-FFF2-40B4-BE49-F238E27FC236}">
                  <a16:creationId xmlns:a16="http://schemas.microsoft.com/office/drawing/2014/main" id="{2C58D622-AA59-4695-B9BA-B07FB6EAB968}"/>
                </a:ext>
              </a:extLst>
            </p:cNvPr>
            <p:cNvPicPr>
              <a:picLocks noChangeAspect="1"/>
            </p:cNvPicPr>
            <p:nvPr/>
          </p:nvPicPr>
          <p:blipFill>
            <a:blip r:embed="rId5"/>
            <a:stretch>
              <a:fillRect/>
            </a:stretch>
          </p:blipFill>
          <p:spPr>
            <a:xfrm>
              <a:off x="9519143" y="3821855"/>
              <a:ext cx="1647825" cy="504825"/>
            </a:xfrm>
            <a:prstGeom prst="rect">
              <a:avLst/>
            </a:prstGeom>
          </p:spPr>
        </p:pic>
        <p:pic>
          <p:nvPicPr>
            <p:cNvPr id="17" name="Picture 16">
              <a:extLst>
                <a:ext uri="{FF2B5EF4-FFF2-40B4-BE49-F238E27FC236}">
                  <a16:creationId xmlns:a16="http://schemas.microsoft.com/office/drawing/2014/main" id="{E3B340D6-BAA0-41AB-9C63-D5324C98EC3E}"/>
                </a:ext>
              </a:extLst>
            </p:cNvPr>
            <p:cNvPicPr>
              <a:picLocks noChangeAspect="1"/>
            </p:cNvPicPr>
            <p:nvPr/>
          </p:nvPicPr>
          <p:blipFill>
            <a:blip r:embed="rId6"/>
            <a:stretch>
              <a:fillRect/>
            </a:stretch>
          </p:blipFill>
          <p:spPr>
            <a:xfrm>
              <a:off x="9127274" y="4396062"/>
              <a:ext cx="2700196" cy="771525"/>
            </a:xfrm>
            <a:prstGeom prst="rect">
              <a:avLst/>
            </a:prstGeom>
          </p:spPr>
        </p:pic>
        <p:pic>
          <p:nvPicPr>
            <p:cNvPr id="18" name="Picture 17">
              <a:extLst>
                <a:ext uri="{FF2B5EF4-FFF2-40B4-BE49-F238E27FC236}">
                  <a16:creationId xmlns:a16="http://schemas.microsoft.com/office/drawing/2014/main" id="{2CA385FF-B22A-4658-A860-B3F8726AAF1E}"/>
                </a:ext>
              </a:extLst>
            </p:cNvPr>
            <p:cNvPicPr>
              <a:picLocks noChangeAspect="1"/>
            </p:cNvPicPr>
            <p:nvPr/>
          </p:nvPicPr>
          <p:blipFill>
            <a:blip r:embed="rId7"/>
            <a:stretch>
              <a:fillRect/>
            </a:stretch>
          </p:blipFill>
          <p:spPr>
            <a:xfrm>
              <a:off x="9705847" y="5467776"/>
              <a:ext cx="1543050" cy="352425"/>
            </a:xfrm>
            <a:prstGeom prst="rect">
              <a:avLst/>
            </a:prstGeom>
          </p:spPr>
        </p:pic>
        <p:sp>
          <p:nvSpPr>
            <p:cNvPr id="19" name="TextBox 18">
              <a:extLst>
                <a:ext uri="{FF2B5EF4-FFF2-40B4-BE49-F238E27FC236}">
                  <a16:creationId xmlns:a16="http://schemas.microsoft.com/office/drawing/2014/main" id="{97DCE5FC-D5F7-4F62-AA0A-14439814A946}"/>
                </a:ext>
              </a:extLst>
            </p:cNvPr>
            <p:cNvSpPr txBox="1"/>
            <p:nvPr/>
          </p:nvSpPr>
          <p:spPr>
            <a:xfrm>
              <a:off x="9729851" y="5153084"/>
              <a:ext cx="1990597" cy="369332"/>
            </a:xfrm>
            <a:prstGeom prst="rect">
              <a:avLst/>
            </a:prstGeom>
            <a:noFill/>
          </p:spPr>
          <p:txBody>
            <a:bodyPr wrap="square" rtlCol="0">
              <a:spAutoFit/>
            </a:bodyPr>
            <a:lstStyle/>
            <a:p>
              <a:r>
                <a:rPr lang="en-GB" dirty="0">
                  <a:solidFill>
                    <a:schemeClr val="bg1"/>
                  </a:solidFill>
                </a:rPr>
                <a:t>Under 18yrs</a:t>
              </a:r>
            </a:p>
          </p:txBody>
        </p:sp>
      </p:grpSp>
      <p:grpSp>
        <p:nvGrpSpPr>
          <p:cNvPr id="27" name="Group 26">
            <a:extLst>
              <a:ext uri="{FF2B5EF4-FFF2-40B4-BE49-F238E27FC236}">
                <a16:creationId xmlns:a16="http://schemas.microsoft.com/office/drawing/2014/main" id="{50A276D5-C443-4914-B00E-2FFAD34E8142}"/>
              </a:ext>
            </a:extLst>
          </p:cNvPr>
          <p:cNvGrpSpPr/>
          <p:nvPr/>
        </p:nvGrpSpPr>
        <p:grpSpPr>
          <a:xfrm>
            <a:off x="1002479" y="3411046"/>
            <a:ext cx="2482070" cy="1969018"/>
            <a:chOff x="4014789" y="2789934"/>
            <a:chExt cx="2482070" cy="1969018"/>
          </a:xfrm>
        </p:grpSpPr>
        <p:pic>
          <p:nvPicPr>
            <p:cNvPr id="24" name="Picture 23">
              <a:extLst>
                <a:ext uri="{FF2B5EF4-FFF2-40B4-BE49-F238E27FC236}">
                  <a16:creationId xmlns:a16="http://schemas.microsoft.com/office/drawing/2014/main" id="{D2B8EB17-9425-4700-9FB0-9AB1E4DAE4D8}"/>
                </a:ext>
              </a:extLst>
            </p:cNvPr>
            <p:cNvPicPr>
              <a:picLocks noChangeAspect="1"/>
            </p:cNvPicPr>
            <p:nvPr/>
          </p:nvPicPr>
          <p:blipFill>
            <a:blip r:embed="rId8"/>
            <a:stretch>
              <a:fillRect/>
            </a:stretch>
          </p:blipFill>
          <p:spPr>
            <a:xfrm>
              <a:off x="4193094" y="2789934"/>
              <a:ext cx="2028825" cy="561975"/>
            </a:xfrm>
            <a:prstGeom prst="rect">
              <a:avLst/>
            </a:prstGeom>
          </p:spPr>
        </p:pic>
        <p:sp>
          <p:nvSpPr>
            <p:cNvPr id="25" name="Rectangle 24">
              <a:extLst>
                <a:ext uri="{FF2B5EF4-FFF2-40B4-BE49-F238E27FC236}">
                  <a16:creationId xmlns:a16="http://schemas.microsoft.com/office/drawing/2014/main" id="{B40F3F06-217E-415D-A337-3AEBDD76C7E5}"/>
                </a:ext>
              </a:extLst>
            </p:cNvPr>
            <p:cNvSpPr/>
            <p:nvPr/>
          </p:nvSpPr>
          <p:spPr>
            <a:xfrm>
              <a:off x="4014789" y="3315927"/>
              <a:ext cx="2482070" cy="646331"/>
            </a:xfrm>
            <a:prstGeom prst="rect">
              <a:avLst/>
            </a:prstGeom>
          </p:spPr>
          <p:txBody>
            <a:bodyPr wrap="square">
              <a:spAutoFit/>
            </a:bodyPr>
            <a:lstStyle/>
            <a:p>
              <a:r>
                <a:rPr lang="en-GB" dirty="0">
                  <a:solidFill>
                    <a:schemeClr val="bg1"/>
                  </a:solidFill>
                  <a:hlinkClick r:id="rId9">
                    <a:extLst>
                      <a:ext uri="{A12FA001-AC4F-418D-AE19-62706E023703}">
                        <ahyp:hlinkClr xmlns:ahyp="http://schemas.microsoft.com/office/drawing/2018/hyperlinkcolor" val="tx"/>
                      </a:ext>
                    </a:extLst>
                  </a:hlinkClick>
                </a:rPr>
                <a:t>https://www.samaritans.org/about-samaritans/</a:t>
              </a:r>
              <a:r>
                <a:rPr lang="en-GB" dirty="0">
                  <a:solidFill>
                    <a:schemeClr val="bg1"/>
                  </a:solidFill>
                </a:rPr>
                <a:t> </a:t>
              </a:r>
            </a:p>
          </p:txBody>
        </p:sp>
        <p:pic>
          <p:nvPicPr>
            <p:cNvPr id="26" name="Picture 25">
              <a:extLst>
                <a:ext uri="{FF2B5EF4-FFF2-40B4-BE49-F238E27FC236}">
                  <a16:creationId xmlns:a16="http://schemas.microsoft.com/office/drawing/2014/main" id="{3A872A49-134F-4E26-B8E1-3D3AE4D76970}"/>
                </a:ext>
              </a:extLst>
            </p:cNvPr>
            <p:cNvPicPr>
              <a:picLocks noChangeAspect="1"/>
            </p:cNvPicPr>
            <p:nvPr/>
          </p:nvPicPr>
          <p:blipFill>
            <a:blip r:embed="rId10"/>
            <a:stretch>
              <a:fillRect/>
            </a:stretch>
          </p:blipFill>
          <p:spPr>
            <a:xfrm>
              <a:off x="4164462" y="3972468"/>
              <a:ext cx="2152650" cy="786484"/>
            </a:xfrm>
            <a:prstGeom prst="rect">
              <a:avLst/>
            </a:prstGeom>
          </p:spPr>
        </p:pic>
      </p:grpSp>
      <p:grpSp>
        <p:nvGrpSpPr>
          <p:cNvPr id="30" name="Group 29">
            <a:extLst>
              <a:ext uri="{FF2B5EF4-FFF2-40B4-BE49-F238E27FC236}">
                <a16:creationId xmlns:a16="http://schemas.microsoft.com/office/drawing/2014/main" id="{10BC9E28-D78B-47DF-8E49-F86ABDF0497E}"/>
              </a:ext>
            </a:extLst>
          </p:cNvPr>
          <p:cNvGrpSpPr/>
          <p:nvPr/>
        </p:nvGrpSpPr>
        <p:grpSpPr>
          <a:xfrm>
            <a:off x="3662854" y="3104225"/>
            <a:ext cx="1970570" cy="1446524"/>
            <a:chOff x="5976948" y="4142789"/>
            <a:chExt cx="1970570" cy="1446524"/>
          </a:xfrm>
        </p:grpSpPr>
        <p:pic>
          <p:nvPicPr>
            <p:cNvPr id="28" name="Picture 27">
              <a:extLst>
                <a:ext uri="{FF2B5EF4-FFF2-40B4-BE49-F238E27FC236}">
                  <a16:creationId xmlns:a16="http://schemas.microsoft.com/office/drawing/2014/main" id="{4827CA34-BD84-4923-93FA-1C1F84E11D55}"/>
                </a:ext>
              </a:extLst>
            </p:cNvPr>
            <p:cNvPicPr>
              <a:picLocks noChangeAspect="1"/>
            </p:cNvPicPr>
            <p:nvPr/>
          </p:nvPicPr>
          <p:blipFill>
            <a:blip r:embed="rId11"/>
            <a:stretch>
              <a:fillRect/>
            </a:stretch>
          </p:blipFill>
          <p:spPr>
            <a:xfrm>
              <a:off x="6151251" y="4477989"/>
              <a:ext cx="1647825" cy="1111324"/>
            </a:xfrm>
            <a:prstGeom prst="rect">
              <a:avLst/>
            </a:prstGeom>
          </p:spPr>
        </p:pic>
        <p:pic>
          <p:nvPicPr>
            <p:cNvPr id="29" name="Picture 28">
              <a:extLst>
                <a:ext uri="{FF2B5EF4-FFF2-40B4-BE49-F238E27FC236}">
                  <a16:creationId xmlns:a16="http://schemas.microsoft.com/office/drawing/2014/main" id="{0F1AC4A2-8263-4B27-B5E7-98DEC5F92112}"/>
                </a:ext>
              </a:extLst>
            </p:cNvPr>
            <p:cNvPicPr>
              <a:picLocks noChangeAspect="1"/>
            </p:cNvPicPr>
            <p:nvPr/>
          </p:nvPicPr>
          <p:blipFill>
            <a:blip r:embed="rId12"/>
            <a:stretch>
              <a:fillRect/>
            </a:stretch>
          </p:blipFill>
          <p:spPr>
            <a:xfrm>
              <a:off x="5976948" y="4142789"/>
              <a:ext cx="1970570" cy="335200"/>
            </a:xfrm>
            <a:prstGeom prst="rect">
              <a:avLst/>
            </a:prstGeom>
          </p:spPr>
        </p:pic>
      </p:grpSp>
      <p:grpSp>
        <p:nvGrpSpPr>
          <p:cNvPr id="34" name="Group 33">
            <a:extLst>
              <a:ext uri="{FF2B5EF4-FFF2-40B4-BE49-F238E27FC236}">
                <a16:creationId xmlns:a16="http://schemas.microsoft.com/office/drawing/2014/main" id="{E710EB07-9DD9-49E7-BA12-83717E21D8A4}"/>
              </a:ext>
            </a:extLst>
          </p:cNvPr>
          <p:cNvGrpSpPr/>
          <p:nvPr/>
        </p:nvGrpSpPr>
        <p:grpSpPr>
          <a:xfrm>
            <a:off x="9383163" y="4007003"/>
            <a:ext cx="2588850" cy="1081674"/>
            <a:chOff x="8658229" y="2656717"/>
            <a:chExt cx="2588850" cy="1081674"/>
          </a:xfrm>
        </p:grpSpPr>
        <p:pic>
          <p:nvPicPr>
            <p:cNvPr id="32" name="Picture 31">
              <a:extLst>
                <a:ext uri="{FF2B5EF4-FFF2-40B4-BE49-F238E27FC236}">
                  <a16:creationId xmlns:a16="http://schemas.microsoft.com/office/drawing/2014/main" id="{30ECC83F-519E-4889-99F1-C923D85F78F5}"/>
                </a:ext>
              </a:extLst>
            </p:cNvPr>
            <p:cNvPicPr>
              <a:picLocks noChangeAspect="1"/>
            </p:cNvPicPr>
            <p:nvPr/>
          </p:nvPicPr>
          <p:blipFill>
            <a:blip r:embed="rId13"/>
            <a:stretch>
              <a:fillRect/>
            </a:stretch>
          </p:blipFill>
          <p:spPr>
            <a:xfrm>
              <a:off x="9050207" y="2656717"/>
              <a:ext cx="1676400" cy="714375"/>
            </a:xfrm>
            <a:prstGeom prst="rect">
              <a:avLst/>
            </a:prstGeom>
          </p:spPr>
        </p:pic>
        <p:sp>
          <p:nvSpPr>
            <p:cNvPr id="33" name="Rectangle 32">
              <a:extLst>
                <a:ext uri="{FF2B5EF4-FFF2-40B4-BE49-F238E27FC236}">
                  <a16:creationId xmlns:a16="http://schemas.microsoft.com/office/drawing/2014/main" id="{3659CFF8-385C-45BA-A7CD-2582667DAA39}"/>
                </a:ext>
              </a:extLst>
            </p:cNvPr>
            <p:cNvSpPr/>
            <p:nvPr/>
          </p:nvSpPr>
          <p:spPr>
            <a:xfrm>
              <a:off x="8658229" y="3369059"/>
              <a:ext cx="2588850" cy="369332"/>
            </a:xfrm>
            <a:prstGeom prst="rect">
              <a:avLst/>
            </a:prstGeom>
          </p:spPr>
          <p:txBody>
            <a:bodyPr wrap="none">
              <a:spAutoFit/>
            </a:bodyPr>
            <a:lstStyle/>
            <a:p>
              <a:r>
                <a:rPr lang="en-GB" dirty="0">
                  <a:solidFill>
                    <a:schemeClr val="bg1"/>
                  </a:solidFill>
                  <a:hlinkClick r:id="rId14">
                    <a:extLst>
                      <a:ext uri="{A12FA001-AC4F-418D-AE19-62706E023703}">
                        <ahyp:hlinkClr xmlns:ahyp="http://schemas.microsoft.com/office/drawing/2018/hyperlinkcolor" val="tx"/>
                      </a:ext>
                    </a:extLst>
                  </a:hlinkClick>
                </a:rPr>
                <a:t>https://www.kooth.com/</a:t>
              </a:r>
              <a:r>
                <a:rPr lang="en-GB" dirty="0">
                  <a:solidFill>
                    <a:schemeClr val="bg1"/>
                  </a:solidFill>
                </a:rPr>
                <a:t> </a:t>
              </a:r>
            </a:p>
          </p:txBody>
        </p:sp>
      </p:grpSp>
    </p:spTree>
    <p:extLst>
      <p:ext uri="{BB962C8B-B14F-4D97-AF65-F5344CB8AC3E}">
        <p14:creationId xmlns:p14="http://schemas.microsoft.com/office/powerpoint/2010/main" val="1543419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Signposting </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374754"/>
            <a:ext cx="20049795" cy="8275911"/>
            <a:chOff x="-4706103" y="374754"/>
            <a:chExt cx="20049795" cy="8275911"/>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a:cxnSpLocks/>
            </p:cNvCxnSpPr>
            <p:nvPr/>
          </p:nvCxnSpPr>
          <p:spPr>
            <a:xfrm flipV="1">
              <a:off x="943102" y="374754"/>
              <a:ext cx="11248898" cy="62537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688177" y="0"/>
            <a:ext cx="3503823"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18 May 2022</a:t>
            </a:fld>
            <a:endParaRPr lang="en-GB" dirty="0">
              <a:solidFill>
                <a:schemeClr val="bg1"/>
              </a:solidFill>
            </a:endParaRPr>
          </a:p>
        </p:txBody>
      </p:sp>
      <p:sp>
        <p:nvSpPr>
          <p:cNvPr id="15" name="Google Shape;144;p11"/>
          <p:cNvSpPr txBox="1">
            <a:spLocks/>
          </p:cNvSpPr>
          <p:nvPr/>
        </p:nvSpPr>
        <p:spPr>
          <a:xfrm rot="-120063">
            <a:off x="846970" y="-5653"/>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pPr>
            <a:r>
              <a:rPr lang="en-US" sz="4000" dirty="0">
                <a:solidFill>
                  <a:schemeClr val="lt1"/>
                </a:solidFill>
                <a:latin typeface="+mn-lt"/>
                <a:ea typeface="Century Gothic"/>
                <a:cs typeface="Century Gothic"/>
                <a:sym typeface="Century Gothic"/>
              </a:rPr>
              <a:t>Signposting </a:t>
            </a:r>
            <a:r>
              <a:rPr lang="en-GB" sz="2800" dirty="0">
                <a:solidFill>
                  <a:schemeClr val="bg1"/>
                </a:solidFill>
                <a:latin typeface="MindMeridian-Display"/>
              </a:rPr>
              <a:t>Useful contacts – for young people</a:t>
            </a:r>
          </a:p>
          <a:p>
            <a:pPr>
              <a:spcBef>
                <a:spcPts val="0"/>
              </a:spcBef>
              <a:buClr>
                <a:schemeClr val="lt1"/>
              </a:buClr>
              <a:buSzPts val="4800"/>
              <a:buFont typeface="Century Gothic"/>
              <a:buNone/>
            </a:pPr>
            <a:endParaRPr lang="en-US" sz="4000" b="1" dirty="0">
              <a:solidFill>
                <a:schemeClr val="lt1"/>
              </a:solidFill>
              <a:latin typeface="Century Gothic"/>
              <a:ea typeface="Century Gothic"/>
              <a:cs typeface="Century Gothic"/>
              <a:sym typeface="Century Gothic"/>
            </a:endParaRPr>
          </a:p>
        </p:txBody>
      </p:sp>
      <p:sp>
        <p:nvSpPr>
          <p:cNvPr id="22" name="Rectangle 21">
            <a:extLst>
              <a:ext uri="{FF2B5EF4-FFF2-40B4-BE49-F238E27FC236}">
                <a16:creationId xmlns:a16="http://schemas.microsoft.com/office/drawing/2014/main" id="{8FD3A3F4-2FA5-49F2-B71F-A1D741915E6E}"/>
              </a:ext>
            </a:extLst>
          </p:cNvPr>
          <p:cNvSpPr/>
          <p:nvPr/>
        </p:nvSpPr>
        <p:spPr>
          <a:xfrm>
            <a:off x="1152590" y="1443550"/>
            <a:ext cx="5505386" cy="3693319"/>
          </a:xfrm>
          <a:prstGeom prst="rect">
            <a:avLst/>
          </a:prstGeom>
        </p:spPr>
        <p:txBody>
          <a:bodyPr wrap="square">
            <a:spAutoFit/>
          </a:bodyPr>
          <a:lstStyle/>
          <a:p>
            <a:r>
              <a:rPr lang="en-GB" dirty="0">
                <a:solidFill>
                  <a:schemeClr val="bg1"/>
                </a:solidFill>
                <a:latin typeface="MindMeridian-Regular"/>
              </a:rPr>
              <a:t>Details of places you can go if you're a young person looking for support or information. </a:t>
            </a:r>
            <a:r>
              <a:rPr lang="en-GB" dirty="0">
                <a:solidFill>
                  <a:schemeClr val="bg1"/>
                </a:solidFill>
                <a:latin typeface="MindMeridian-Display"/>
              </a:rPr>
              <a:t>Useful contacts </a:t>
            </a:r>
          </a:p>
          <a:p>
            <a:r>
              <a:rPr lang="en-GB" b="1" u="sng" dirty="0">
                <a:solidFill>
                  <a:schemeClr val="bg1"/>
                </a:solidFill>
                <a:latin typeface="MindMeridian-Display"/>
              </a:rPr>
              <a:t>Action for Children</a:t>
            </a:r>
          </a:p>
          <a:p>
            <a:r>
              <a:rPr lang="en-GB" u="sng" dirty="0">
                <a:solidFill>
                  <a:srgbClr val="1300C1"/>
                </a:solidFill>
                <a:latin typeface="MindMeridian-Regular"/>
                <a:hlinkClick r:id="rId3"/>
              </a:rPr>
              <a:t>actionforchildren.org.uk</a:t>
            </a:r>
            <a:br>
              <a:rPr lang="en-GB" dirty="0">
                <a:solidFill>
                  <a:srgbClr val="555555"/>
                </a:solidFill>
                <a:latin typeface="MindMeridian-Regular"/>
              </a:rPr>
            </a:br>
            <a:r>
              <a:rPr lang="en-GB" dirty="0">
                <a:solidFill>
                  <a:schemeClr val="bg1"/>
                </a:solidFill>
                <a:latin typeface="MindMeridian-Regular"/>
              </a:rPr>
              <a:t>Charity supporting children, young people and their families across England.</a:t>
            </a:r>
          </a:p>
          <a:p>
            <a:endParaRPr lang="en-GB" b="1" u="sng" dirty="0">
              <a:solidFill>
                <a:schemeClr val="bg1"/>
              </a:solidFill>
              <a:latin typeface="MindMeridian-Display"/>
            </a:endParaRPr>
          </a:p>
          <a:p>
            <a:r>
              <a:rPr lang="en-GB" b="1" u="sng" dirty="0">
                <a:solidFill>
                  <a:schemeClr val="bg1"/>
                </a:solidFill>
                <a:latin typeface="MindMeridian-Display"/>
              </a:rPr>
              <a:t>Anxiety UK</a:t>
            </a:r>
          </a:p>
          <a:p>
            <a:r>
              <a:rPr lang="en-GB" u="sng" dirty="0">
                <a:solidFill>
                  <a:srgbClr val="1300C1"/>
                </a:solidFill>
                <a:latin typeface="MindMeridian-Regular"/>
                <a:hlinkClick r:id="rId4"/>
              </a:rPr>
              <a:t>03444 775 774</a:t>
            </a:r>
            <a:r>
              <a:rPr lang="en-GB" dirty="0">
                <a:solidFill>
                  <a:srgbClr val="555555"/>
                </a:solidFill>
                <a:latin typeface="MindMeridian-Regular"/>
              </a:rPr>
              <a:t> </a:t>
            </a:r>
            <a:r>
              <a:rPr lang="en-GB" dirty="0">
                <a:solidFill>
                  <a:schemeClr val="bg1"/>
                </a:solidFill>
                <a:latin typeface="MindMeridian-Regular"/>
              </a:rPr>
              <a:t>(helpline) </a:t>
            </a:r>
            <a:br>
              <a:rPr lang="en-GB" dirty="0">
                <a:solidFill>
                  <a:srgbClr val="555555"/>
                </a:solidFill>
                <a:latin typeface="MindMeridian-Regular"/>
              </a:rPr>
            </a:br>
            <a:r>
              <a:rPr lang="en-GB" u="sng" dirty="0">
                <a:solidFill>
                  <a:srgbClr val="1300C1"/>
                </a:solidFill>
                <a:latin typeface="MindMeridian-Regular"/>
                <a:hlinkClick r:id="rId5"/>
              </a:rPr>
              <a:t>07537 416 905</a:t>
            </a:r>
            <a:r>
              <a:rPr lang="en-GB" dirty="0">
                <a:solidFill>
                  <a:srgbClr val="555555"/>
                </a:solidFill>
                <a:latin typeface="MindMeridian-Regular"/>
              </a:rPr>
              <a:t> </a:t>
            </a:r>
            <a:r>
              <a:rPr lang="en-GB" dirty="0">
                <a:solidFill>
                  <a:schemeClr val="bg1"/>
                </a:solidFill>
                <a:latin typeface="MindMeridian-Regular"/>
              </a:rPr>
              <a:t>(text)</a:t>
            </a:r>
            <a:br>
              <a:rPr lang="en-GB" dirty="0">
                <a:solidFill>
                  <a:srgbClr val="555555"/>
                </a:solidFill>
                <a:latin typeface="MindMeridian-Regular"/>
              </a:rPr>
            </a:br>
            <a:r>
              <a:rPr lang="en-GB" u="sng" dirty="0">
                <a:solidFill>
                  <a:srgbClr val="1300C1"/>
                </a:solidFill>
                <a:latin typeface="MindMeridian-Regular"/>
                <a:hlinkClick r:id="rId6"/>
              </a:rPr>
              <a:t>anxietyuk.org.uk</a:t>
            </a:r>
            <a:br>
              <a:rPr lang="en-GB" dirty="0">
                <a:solidFill>
                  <a:srgbClr val="555555"/>
                </a:solidFill>
                <a:latin typeface="MindMeridian-Regular"/>
              </a:rPr>
            </a:br>
            <a:r>
              <a:rPr lang="en-GB" dirty="0">
                <a:solidFill>
                  <a:schemeClr val="bg1"/>
                </a:solidFill>
                <a:latin typeface="MindMeridian-Regular"/>
              </a:rPr>
              <a:t>Advice and support for people living with anxiety.</a:t>
            </a:r>
          </a:p>
          <a:p>
            <a:endParaRPr lang="en-GB" b="1" u="sng" dirty="0">
              <a:solidFill>
                <a:schemeClr val="bg1"/>
              </a:solidFill>
              <a:latin typeface="MindMeridian-Display"/>
            </a:endParaRPr>
          </a:p>
        </p:txBody>
      </p:sp>
      <p:sp>
        <p:nvSpPr>
          <p:cNvPr id="25" name="Rectangle 24">
            <a:extLst>
              <a:ext uri="{FF2B5EF4-FFF2-40B4-BE49-F238E27FC236}">
                <a16:creationId xmlns:a16="http://schemas.microsoft.com/office/drawing/2014/main" id="{6C19E1C2-59D5-46D0-90D3-543F81415EEC}"/>
              </a:ext>
            </a:extLst>
          </p:cNvPr>
          <p:cNvSpPr/>
          <p:nvPr/>
        </p:nvSpPr>
        <p:spPr>
          <a:xfrm>
            <a:off x="7020208" y="1142037"/>
            <a:ext cx="5295900" cy="4524315"/>
          </a:xfrm>
          <a:prstGeom prst="rect">
            <a:avLst/>
          </a:prstGeom>
        </p:spPr>
        <p:txBody>
          <a:bodyPr wrap="square">
            <a:spAutoFit/>
          </a:bodyPr>
          <a:lstStyle/>
          <a:p>
            <a:r>
              <a:rPr lang="en-GB" b="1" u="sng" dirty="0">
                <a:solidFill>
                  <a:schemeClr val="bg1"/>
                </a:solidFill>
                <a:latin typeface="MindMeridian-Display"/>
              </a:rPr>
              <a:t>Beat</a:t>
            </a:r>
          </a:p>
          <a:p>
            <a:r>
              <a:rPr lang="en-GB" u="sng" dirty="0">
                <a:solidFill>
                  <a:srgbClr val="1300C1"/>
                </a:solidFill>
                <a:latin typeface="MindMeridian-Regular"/>
                <a:hlinkClick r:id="rId7"/>
              </a:rPr>
              <a:t>0808 801 0711</a:t>
            </a:r>
            <a:r>
              <a:rPr lang="en-GB" dirty="0">
                <a:solidFill>
                  <a:srgbClr val="555555"/>
                </a:solidFill>
                <a:latin typeface="MindMeridian-Regular"/>
              </a:rPr>
              <a:t> (</a:t>
            </a:r>
            <a:r>
              <a:rPr lang="en-GB" dirty="0" err="1">
                <a:solidFill>
                  <a:schemeClr val="bg1"/>
                </a:solidFill>
                <a:latin typeface="MindMeridian-Regular"/>
              </a:rPr>
              <a:t>youthline</a:t>
            </a:r>
            <a:r>
              <a:rPr lang="en-GB" dirty="0">
                <a:solidFill>
                  <a:schemeClr val="bg1"/>
                </a:solidFill>
                <a:latin typeface="MindMeridian-Regular"/>
              </a:rPr>
              <a:t>)</a:t>
            </a:r>
            <a:br>
              <a:rPr lang="en-GB" dirty="0">
                <a:solidFill>
                  <a:srgbClr val="555555"/>
                </a:solidFill>
                <a:latin typeface="MindMeridian-Regular"/>
              </a:rPr>
            </a:br>
            <a:r>
              <a:rPr lang="en-GB" u="sng" dirty="0">
                <a:solidFill>
                  <a:srgbClr val="1300C1"/>
                </a:solidFill>
                <a:latin typeface="MindMeridian-Regular"/>
                <a:hlinkClick r:id="rId8"/>
              </a:rPr>
              <a:t>0808 801 0811</a:t>
            </a:r>
            <a:r>
              <a:rPr lang="en-GB" dirty="0">
                <a:solidFill>
                  <a:srgbClr val="555555"/>
                </a:solidFill>
                <a:latin typeface="MindMeridian-Regular"/>
              </a:rPr>
              <a:t> (</a:t>
            </a:r>
            <a:r>
              <a:rPr lang="en-GB" dirty="0" err="1">
                <a:solidFill>
                  <a:schemeClr val="bg1"/>
                </a:solidFill>
                <a:latin typeface="MindMeridian-Regular"/>
              </a:rPr>
              <a:t>studentline</a:t>
            </a:r>
            <a:r>
              <a:rPr lang="en-GB" dirty="0">
                <a:solidFill>
                  <a:schemeClr val="bg1"/>
                </a:solidFill>
                <a:latin typeface="MindMeridian-Regular"/>
              </a:rPr>
              <a:t>)</a:t>
            </a:r>
            <a:br>
              <a:rPr lang="en-GB" dirty="0">
                <a:solidFill>
                  <a:srgbClr val="555555"/>
                </a:solidFill>
                <a:latin typeface="MindMeridian-Regular"/>
              </a:rPr>
            </a:br>
            <a:r>
              <a:rPr lang="en-GB" u="sng" dirty="0">
                <a:solidFill>
                  <a:srgbClr val="1300C1"/>
                </a:solidFill>
                <a:latin typeface="MindMeridian-Regular"/>
                <a:hlinkClick r:id="rId9"/>
              </a:rPr>
              <a:t>beateatingdisorders.co.uk</a:t>
            </a:r>
            <a:br>
              <a:rPr lang="en-GB" dirty="0">
                <a:solidFill>
                  <a:srgbClr val="555555"/>
                </a:solidFill>
                <a:latin typeface="MindMeridian-Regular"/>
              </a:rPr>
            </a:br>
            <a:r>
              <a:rPr lang="en-GB" dirty="0">
                <a:solidFill>
                  <a:schemeClr val="bg1"/>
                </a:solidFill>
                <a:latin typeface="MindMeridian-Regular"/>
              </a:rPr>
              <a:t>Under 18s helpline, webchat and online support groups for people with eating disorders, such as anorexia and bulimia.</a:t>
            </a:r>
          </a:p>
          <a:p>
            <a:endParaRPr lang="en-GB" b="1" u="sng" dirty="0">
              <a:solidFill>
                <a:schemeClr val="bg1"/>
              </a:solidFill>
              <a:latin typeface="MindMeridian-Display"/>
            </a:endParaRPr>
          </a:p>
          <a:p>
            <a:r>
              <a:rPr lang="en-GB" b="1" u="sng" dirty="0">
                <a:solidFill>
                  <a:schemeClr val="bg1"/>
                </a:solidFill>
                <a:latin typeface="MindMeridian-Display"/>
              </a:rPr>
              <a:t>Campaign Against Living Miserably (CALM)</a:t>
            </a:r>
          </a:p>
          <a:p>
            <a:r>
              <a:rPr lang="en-GB" u="sng" dirty="0">
                <a:solidFill>
                  <a:srgbClr val="1300C1"/>
                </a:solidFill>
                <a:latin typeface="MindMeridian-Regular"/>
                <a:hlinkClick r:id="rId10"/>
              </a:rPr>
              <a:t>0800 58 58 58</a:t>
            </a:r>
            <a:br>
              <a:rPr lang="en-GB" dirty="0">
                <a:solidFill>
                  <a:srgbClr val="555555"/>
                </a:solidFill>
                <a:latin typeface="MindMeridian-Regular"/>
              </a:rPr>
            </a:br>
            <a:r>
              <a:rPr lang="en-GB" u="sng" dirty="0">
                <a:solidFill>
                  <a:srgbClr val="1300C1"/>
                </a:solidFill>
                <a:latin typeface="MindMeridian-Regular"/>
                <a:hlinkClick r:id="rId11"/>
              </a:rPr>
              <a:t>thecalmzone.net</a:t>
            </a:r>
            <a:br>
              <a:rPr lang="en-GB" dirty="0">
                <a:solidFill>
                  <a:srgbClr val="555555"/>
                </a:solidFill>
                <a:latin typeface="MindMeridian-Regular"/>
              </a:rPr>
            </a:br>
            <a:r>
              <a:rPr lang="en-GB" dirty="0">
                <a:solidFill>
                  <a:schemeClr val="bg1"/>
                </a:solidFill>
                <a:latin typeface="MindMeridian-Regular"/>
              </a:rPr>
              <a:t>Provides listening services, information and support for anyone who needs to talk, including a web chat.</a:t>
            </a:r>
          </a:p>
          <a:p>
            <a:endParaRPr lang="en-GB" b="1" u="sng" dirty="0">
              <a:solidFill>
                <a:schemeClr val="bg1"/>
              </a:solidFill>
              <a:latin typeface="MindMeridian-Display"/>
            </a:endParaRPr>
          </a:p>
          <a:p>
            <a:r>
              <a:rPr lang="en-GB" b="1" u="sng" dirty="0">
                <a:solidFill>
                  <a:schemeClr val="bg1"/>
                </a:solidFill>
                <a:latin typeface="MindMeridian-Display"/>
              </a:rPr>
              <a:t>Centrepoint</a:t>
            </a:r>
          </a:p>
          <a:p>
            <a:r>
              <a:rPr lang="en-GB" u="sng" dirty="0">
                <a:solidFill>
                  <a:srgbClr val="1300C1"/>
                </a:solidFill>
                <a:latin typeface="MindMeridian-Regular"/>
                <a:hlinkClick r:id="rId12"/>
              </a:rPr>
              <a:t>0808 800 0661</a:t>
            </a:r>
            <a:endParaRPr lang="en-GB" dirty="0">
              <a:solidFill>
                <a:srgbClr val="555555"/>
              </a:solidFill>
              <a:latin typeface="MindMeridian-Regular"/>
            </a:endParaRPr>
          </a:p>
        </p:txBody>
      </p:sp>
    </p:spTree>
    <p:extLst>
      <p:ext uri="{BB962C8B-B14F-4D97-AF65-F5344CB8AC3E}">
        <p14:creationId xmlns:p14="http://schemas.microsoft.com/office/powerpoint/2010/main" val="307313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503596" y="214591"/>
            <a:ext cx="10231821" cy="3046988"/>
          </a:xfrm>
          <a:prstGeom prst="rect">
            <a:avLst/>
          </a:prstGeom>
          <a:noFill/>
        </p:spPr>
        <p:txBody>
          <a:bodyPr wrap="square" rtlCol="0">
            <a:spAutoFit/>
          </a:bodyPr>
          <a:lstStyle/>
          <a:p>
            <a:r>
              <a:rPr lang="en-GB" sz="9600" b="1" dirty="0">
                <a:solidFill>
                  <a:schemeClr val="bg1"/>
                </a:solidFill>
                <a:latin typeface="Yu Gothic Light" panose="020B0300000000000000" pitchFamily="34" charset="-128"/>
                <a:ea typeface="Yu Gothic Light" panose="020B0300000000000000" pitchFamily="34" charset="-128"/>
              </a:rPr>
              <a:t>Life </a:t>
            </a:r>
          </a:p>
          <a:p>
            <a:r>
              <a:rPr lang="en-GB" sz="9600" b="1" dirty="0">
                <a:solidFill>
                  <a:schemeClr val="bg1"/>
                </a:solidFill>
                <a:latin typeface="Yu Gothic Light" panose="020B0300000000000000" pitchFamily="34" charset="-128"/>
                <a:ea typeface="Yu Gothic Light" panose="020B0300000000000000" pitchFamily="34" charset="-128"/>
              </a:rPr>
              <a:t>	Studies</a:t>
            </a:r>
          </a:p>
        </p:txBody>
      </p:sp>
      <p:sp>
        <p:nvSpPr>
          <p:cNvPr id="3" name="TextBox 2">
            <a:extLst>
              <a:ext uri="{FF2B5EF4-FFF2-40B4-BE49-F238E27FC236}">
                <a16:creationId xmlns:a16="http://schemas.microsoft.com/office/drawing/2014/main" id="{748AD128-007E-495C-A324-CC2615BC4E3D}"/>
              </a:ext>
            </a:extLst>
          </p:cNvPr>
          <p:cNvSpPr txBox="1"/>
          <p:nvPr/>
        </p:nvSpPr>
        <p:spPr>
          <a:xfrm>
            <a:off x="1358775" y="3334812"/>
            <a:ext cx="10116508" cy="3108543"/>
          </a:xfrm>
          <a:prstGeom prst="rect">
            <a:avLst/>
          </a:prstGeom>
          <a:noFill/>
        </p:spPr>
        <p:txBody>
          <a:bodyPr wrap="square" rtlCol="0">
            <a:spAutoFit/>
          </a:bodyPr>
          <a:lstStyle/>
          <a:p>
            <a:r>
              <a:rPr lang="en-GB" sz="8800" b="1" dirty="0">
                <a:solidFill>
                  <a:srgbClr val="FFC000"/>
                </a:solidFill>
              </a:rPr>
              <a:t>Relationships</a:t>
            </a:r>
          </a:p>
          <a:p>
            <a:r>
              <a:rPr lang="en-GB" sz="5400" b="1" dirty="0">
                <a:solidFill>
                  <a:srgbClr val="FFC000"/>
                </a:solidFill>
                <a:latin typeface="Arial" panose="020B0604020202020204" pitchFamily="34" charset="0"/>
                <a:cs typeface="Arial" panose="020B0604020202020204" pitchFamily="34" charset="0"/>
              </a:rPr>
              <a:t>Recognising &amp; Challenging Stigma</a:t>
            </a:r>
            <a:endParaRPr lang="en-GB" sz="5400" b="1" dirty="0">
              <a:solidFill>
                <a:srgbClr val="FFC000"/>
              </a:solidFill>
            </a:endParaRP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18 May 2022</a:t>
            </a:fld>
            <a:endParaRPr lang="en-GB" dirty="0">
              <a:solidFill>
                <a:schemeClr val="bg1"/>
              </a:solidFill>
            </a:endParaRPr>
          </a:p>
        </p:txBody>
      </p:sp>
    </p:spTree>
    <p:extLst>
      <p:ext uri="{BB962C8B-B14F-4D97-AF65-F5344CB8AC3E}">
        <p14:creationId xmlns:p14="http://schemas.microsoft.com/office/powerpoint/2010/main" val="118517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GB" dirty="0">
              <a:solidFill>
                <a:schemeClr val="bg1"/>
              </a:solidFill>
              <a:latin typeface="Arial" panose="020B0604020202020204" pitchFamily="34" charset="0"/>
              <a:cs typeface="Arial" panose="020B0604020202020204" pitchFamily="34" charset="0"/>
            </a:endParaRPr>
          </a:p>
          <a:p>
            <a:pPr marL="0" indent="0" algn="ctr">
              <a:buNone/>
            </a:pPr>
            <a:endParaRPr lang="en-GB" dirty="0">
              <a:solidFill>
                <a:schemeClr val="bg1"/>
              </a:solidFill>
              <a:latin typeface="Arial" panose="020B0604020202020204" pitchFamily="34" charset="0"/>
              <a:cs typeface="Arial" panose="020B0604020202020204" pitchFamily="34" charset="0"/>
            </a:endParaRPr>
          </a:p>
          <a:p>
            <a:pPr marL="0" indent="0" algn="ctr">
              <a:buNone/>
            </a:pPr>
            <a:endParaRPr lang="en-GB"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6" name="Title 1"/>
          <p:cNvSpPr>
            <a:spLocks noGrp="1"/>
          </p:cNvSpPr>
          <p:nvPr>
            <p:ph type="title"/>
          </p:nvPr>
        </p:nvSpPr>
        <p:spPr>
          <a:xfrm>
            <a:off x="689072" y="-190065"/>
            <a:ext cx="10515600" cy="1325563"/>
          </a:xfrm>
        </p:spPr>
        <p:txBody>
          <a:bodyPr>
            <a:normAutofit/>
          </a:bodyPr>
          <a:lstStyle/>
          <a:p>
            <a:r>
              <a:rPr lang="en-GB" sz="3600" dirty="0">
                <a:latin typeface="Arial" panose="020B0604020202020204" pitchFamily="34" charset="0"/>
                <a:cs typeface="Arial" panose="020B0604020202020204" pitchFamily="34" charset="0"/>
              </a:rPr>
              <a:t>Some sources of support and further info:</a:t>
            </a:r>
          </a:p>
        </p:txBody>
      </p:sp>
      <p:sp>
        <p:nvSpPr>
          <p:cNvPr id="7" name="TextBox 6"/>
          <p:cNvSpPr txBox="1"/>
          <p:nvPr/>
        </p:nvSpPr>
        <p:spPr>
          <a:xfrm>
            <a:off x="930551" y="1880316"/>
            <a:ext cx="10032642" cy="4154984"/>
          </a:xfrm>
          <a:prstGeom prst="rect">
            <a:avLst/>
          </a:prstGeom>
          <a:noFill/>
        </p:spPr>
        <p:txBody>
          <a:bodyPr wrap="square" rtlCol="0">
            <a:spAutoFit/>
          </a:bodyPr>
          <a:lstStyle/>
          <a:p>
            <a:r>
              <a:rPr lang="en-GB" sz="2400" dirty="0">
                <a:solidFill>
                  <a:schemeClr val="bg1"/>
                </a:solidFill>
                <a:latin typeface="Arial" panose="020B0604020202020204" pitchFamily="34" charset="0"/>
                <a:cs typeface="Arial" panose="020B0604020202020204" pitchFamily="34" charset="0"/>
                <a:hlinkClick r:id="rId3"/>
              </a:rPr>
              <a:t>Mind </a:t>
            </a:r>
            <a:r>
              <a:rPr lang="en-GB" sz="2400" dirty="0">
                <a:solidFill>
                  <a:schemeClr val="bg1"/>
                </a:solidFill>
                <a:latin typeface="Arial" panose="020B0604020202020204" pitchFamily="34" charset="0"/>
                <a:cs typeface="Arial" panose="020B0604020202020204" pitchFamily="34" charset="0"/>
              </a:rPr>
              <a:t>can provide support around stigma associated with mental health</a:t>
            </a:r>
          </a:p>
          <a:p>
            <a:endParaRPr lang="en-GB" sz="2400" dirty="0">
              <a:solidFill>
                <a:schemeClr val="bg1"/>
              </a:solidFill>
              <a:latin typeface="Arial" panose="020B0604020202020204" pitchFamily="34" charset="0"/>
              <a:cs typeface="Arial" panose="020B0604020202020204" pitchFamily="34" charset="0"/>
            </a:endParaRPr>
          </a:p>
          <a:p>
            <a:r>
              <a:rPr lang="en-GB" sz="2400" dirty="0">
                <a:solidFill>
                  <a:schemeClr val="bg1"/>
                </a:solidFill>
                <a:latin typeface="Arial" panose="020B0604020202020204" pitchFamily="34" charset="0"/>
                <a:cs typeface="Arial" panose="020B0604020202020204" pitchFamily="34" charset="0"/>
                <a:hlinkClick r:id="rId4"/>
              </a:rPr>
              <a:t>Very Well Mind </a:t>
            </a:r>
            <a:r>
              <a:rPr lang="en-GB" sz="2400" dirty="0">
                <a:solidFill>
                  <a:schemeClr val="bg1"/>
                </a:solidFill>
                <a:latin typeface="Arial" panose="020B0604020202020204" pitchFamily="34" charset="0"/>
                <a:cs typeface="Arial" panose="020B0604020202020204" pitchFamily="34" charset="0"/>
              </a:rPr>
              <a:t>also has further info on stigma around mental illness</a:t>
            </a:r>
          </a:p>
          <a:p>
            <a:endParaRPr lang="en-GB" sz="2400" dirty="0">
              <a:solidFill>
                <a:schemeClr val="bg1"/>
              </a:solidFill>
              <a:latin typeface="Arial" panose="020B0604020202020204" pitchFamily="34" charset="0"/>
              <a:cs typeface="Arial" panose="020B0604020202020204" pitchFamily="34" charset="0"/>
            </a:endParaRPr>
          </a:p>
          <a:p>
            <a:r>
              <a:rPr lang="en-GB" sz="2400" dirty="0">
                <a:solidFill>
                  <a:schemeClr val="bg1"/>
                </a:solidFill>
                <a:latin typeface="Arial" panose="020B0604020202020204" pitchFamily="34" charset="0"/>
                <a:cs typeface="Arial" panose="020B0604020202020204" pitchFamily="34" charset="0"/>
              </a:rPr>
              <a:t>If you are living with stigma around sexuality or gender, organisations like </a:t>
            </a:r>
            <a:r>
              <a:rPr lang="en-GB" sz="2400" dirty="0">
                <a:solidFill>
                  <a:schemeClr val="bg1"/>
                </a:solidFill>
                <a:latin typeface="Arial" panose="020B0604020202020204" pitchFamily="34" charset="0"/>
                <a:cs typeface="Arial" panose="020B0604020202020204" pitchFamily="34" charset="0"/>
                <a:hlinkClick r:id="rId5"/>
              </a:rPr>
              <a:t>The Kite Trust</a:t>
            </a:r>
            <a:r>
              <a:rPr lang="en-GB" sz="2400" dirty="0">
                <a:solidFill>
                  <a:schemeClr val="bg1"/>
                </a:solidFill>
                <a:latin typeface="Arial" panose="020B0604020202020204" pitchFamily="34" charset="0"/>
                <a:cs typeface="Arial" panose="020B0604020202020204" pitchFamily="34" charset="0"/>
              </a:rPr>
              <a:t>, </a:t>
            </a:r>
            <a:r>
              <a:rPr lang="en-GB" sz="2400" dirty="0">
                <a:solidFill>
                  <a:schemeClr val="bg1"/>
                </a:solidFill>
                <a:latin typeface="Arial" panose="020B0604020202020204" pitchFamily="34" charset="0"/>
                <a:cs typeface="Arial" panose="020B0604020202020204" pitchFamily="34" charset="0"/>
                <a:hlinkClick r:id="rId6"/>
              </a:rPr>
              <a:t>Dhiverse</a:t>
            </a:r>
            <a:r>
              <a:rPr lang="en-GB" sz="2400" dirty="0">
                <a:solidFill>
                  <a:schemeClr val="bg1"/>
                </a:solidFill>
                <a:latin typeface="Arial" panose="020B0604020202020204" pitchFamily="34" charset="0"/>
                <a:cs typeface="Arial" panose="020B0604020202020204" pitchFamily="34" charset="0"/>
              </a:rPr>
              <a:t>, </a:t>
            </a:r>
            <a:r>
              <a:rPr lang="en-GB" sz="2400" dirty="0">
                <a:solidFill>
                  <a:schemeClr val="bg1"/>
                </a:solidFill>
                <a:latin typeface="Arial" panose="020B0604020202020204" pitchFamily="34" charset="0"/>
                <a:cs typeface="Arial" panose="020B0604020202020204" pitchFamily="34" charset="0"/>
                <a:hlinkClick r:id="rId7"/>
              </a:rPr>
              <a:t>Stonewall </a:t>
            </a:r>
            <a:r>
              <a:rPr lang="en-GB" sz="2400" dirty="0">
                <a:solidFill>
                  <a:schemeClr val="bg1"/>
                </a:solidFill>
                <a:latin typeface="Arial" panose="020B0604020202020204" pitchFamily="34" charset="0"/>
                <a:cs typeface="Arial" panose="020B0604020202020204" pitchFamily="34" charset="0"/>
              </a:rPr>
              <a:t>and many others can provide support.</a:t>
            </a:r>
          </a:p>
          <a:p>
            <a:endParaRPr lang="en-GB" sz="2400" dirty="0">
              <a:solidFill>
                <a:schemeClr val="bg1"/>
              </a:solidFill>
              <a:latin typeface="Arial" panose="020B0604020202020204" pitchFamily="34" charset="0"/>
              <a:cs typeface="Arial" panose="020B0604020202020204" pitchFamily="34" charset="0"/>
            </a:endParaRPr>
          </a:p>
          <a:p>
            <a:r>
              <a:rPr lang="en-GB" sz="2400" dirty="0">
                <a:solidFill>
                  <a:schemeClr val="bg1"/>
                </a:solidFill>
                <a:latin typeface="Arial" panose="020B0604020202020204" pitchFamily="34" charset="0"/>
                <a:cs typeface="Arial" panose="020B0604020202020204" pitchFamily="34" charset="0"/>
                <a:hlinkClick r:id="rId8"/>
              </a:rPr>
              <a:t>Citizens Advice </a:t>
            </a:r>
            <a:r>
              <a:rPr lang="en-GB" sz="2400" dirty="0">
                <a:solidFill>
                  <a:schemeClr val="bg1"/>
                </a:solidFill>
                <a:latin typeface="Arial" panose="020B0604020202020204" pitchFamily="34" charset="0"/>
                <a:cs typeface="Arial" panose="020B0604020202020204" pitchFamily="34" charset="0"/>
              </a:rPr>
              <a:t>provides lots of info on discrimination and how to get support if you feel you have been victimized or discriminated against.</a:t>
            </a:r>
          </a:p>
          <a:p>
            <a:endParaRPr lang="en-GB"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3582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140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7451" y="927278"/>
            <a:ext cx="6999454" cy="2862605"/>
          </a:xfrm>
          <a:prstGeom prst="rect">
            <a:avLst/>
          </a:prstGeom>
        </p:spPr>
      </p:pic>
    </p:spTree>
    <p:extLst>
      <p:ext uri="{BB962C8B-B14F-4D97-AF65-F5344CB8AC3E}">
        <p14:creationId xmlns:p14="http://schemas.microsoft.com/office/powerpoint/2010/main" val="2848925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1" y="554637"/>
              <a:ext cx="11248899" cy="47164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486775" y="0"/>
            <a:ext cx="3705225"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18 May 2022</a:t>
            </a:fld>
            <a:endParaRPr lang="en-GB" dirty="0">
              <a:solidFill>
                <a:schemeClr val="bg1"/>
              </a:solidFill>
            </a:endParaRPr>
          </a:p>
        </p:txBody>
      </p:sp>
      <p:sp>
        <p:nvSpPr>
          <p:cNvPr id="15" name="Google Shape;144;p11"/>
          <p:cNvSpPr txBox="1">
            <a:spLocks/>
          </p:cNvSpPr>
          <p:nvPr/>
        </p:nvSpPr>
        <p:spPr>
          <a:xfrm rot="-120063">
            <a:off x="1343897" y="13625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Ground rules</a:t>
            </a:r>
            <a:endParaRPr lang="en-US" sz="4000" b="1" dirty="0">
              <a:solidFill>
                <a:schemeClr val="lt1"/>
              </a:solidFill>
              <a:latin typeface="Century Gothic"/>
              <a:ea typeface="Century Gothic"/>
              <a:cs typeface="Century Gothic"/>
              <a:sym typeface="Century Gothic"/>
            </a:endParaRPr>
          </a:p>
        </p:txBody>
      </p:sp>
      <p:sp>
        <p:nvSpPr>
          <p:cNvPr id="16" name="TextBox 15">
            <a:extLst>
              <a:ext uri="{FF2B5EF4-FFF2-40B4-BE49-F238E27FC236}">
                <a16:creationId xmlns:a16="http://schemas.microsoft.com/office/drawing/2014/main" id="{43DCF38F-B24C-4453-866F-DC0AFF81A062}"/>
              </a:ext>
            </a:extLst>
          </p:cNvPr>
          <p:cNvSpPr txBox="1"/>
          <p:nvPr/>
        </p:nvSpPr>
        <p:spPr>
          <a:xfrm>
            <a:off x="943101" y="1145350"/>
            <a:ext cx="11058399" cy="6110840"/>
          </a:xfrm>
          <a:prstGeom prst="rect">
            <a:avLst/>
          </a:prstGeom>
          <a:noFill/>
        </p:spPr>
        <p:txBody>
          <a:bodyPr wrap="square" rtlCol="0">
            <a:spAutoFit/>
          </a:bodyPr>
          <a:lstStyle/>
          <a:p>
            <a:pPr>
              <a:lnSpc>
                <a:spcPct val="107000"/>
              </a:lnSpc>
              <a:spcAft>
                <a:spcPts val="800"/>
              </a:spcAft>
            </a:pPr>
            <a:r>
              <a:rPr lang="en-GB" sz="24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Ground rules for our room</a:t>
            </a: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Many topics we cover in Life Studies can be very sensitive and can have a different level of importance and effect on different people. To get the best out of each lesson your participation is essential. In order to respect each other’s opinions and right to freely contribute we should establish some ground rules.  </a:t>
            </a:r>
          </a:p>
          <a:p>
            <a:pPr>
              <a:lnSpc>
                <a:spcPct val="107000"/>
              </a:lnSpc>
              <a:spcAft>
                <a:spcPts val="800"/>
              </a:spcAft>
            </a:pPr>
            <a:r>
              <a:rPr lang="en-GB"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Task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Take a few minutes with a partner to go over your rules from the last topic and come up with any amendments you think are important to helping you feel confident to contribute in your Life Studies lessons?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Now feed back to the class.</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cs typeface="Times New Roman" panose="02020603050405020304" pitchFamily="18" charset="0"/>
              </a:rPr>
              <a:t>Amend your rules if necessary </a:t>
            </a:r>
            <a:endParaRPr lang="en-GB" sz="2800" dirty="0"/>
          </a:p>
          <a:p>
            <a:pPr>
              <a:lnSpc>
                <a:spcPct val="107000"/>
              </a:lnSpc>
              <a:spcAft>
                <a:spcPts val="800"/>
              </a:spcAft>
            </a:pP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299296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6"/>
            <a:ext cx="20049795" cy="8096029"/>
            <a:chOff x="-4706103" y="554636"/>
            <a:chExt cx="20049795" cy="8096029"/>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6"/>
              <a:ext cx="11248898" cy="9743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788189" y="0"/>
            <a:ext cx="3403811"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18 May 2022</a:t>
            </a:fld>
            <a:endParaRPr lang="en-GB" dirty="0">
              <a:solidFill>
                <a:schemeClr val="bg1"/>
              </a:solidFill>
            </a:endParaRPr>
          </a:p>
        </p:txBody>
      </p:sp>
      <p:sp>
        <p:nvSpPr>
          <p:cNvPr id="15" name="Google Shape;144;p11"/>
          <p:cNvSpPr txBox="1">
            <a:spLocks/>
          </p:cNvSpPr>
          <p:nvPr/>
        </p:nvSpPr>
        <p:spPr>
          <a:xfrm rot="-120063">
            <a:off x="946982" y="36687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Key learning outcomes</a:t>
            </a:r>
            <a:endParaRPr lang="en-US" sz="4000" b="1" dirty="0">
              <a:solidFill>
                <a:schemeClr val="lt1"/>
              </a:solidFill>
              <a:latin typeface="Century Gothic"/>
              <a:ea typeface="Century Gothic"/>
              <a:cs typeface="Century Gothic"/>
              <a:sym typeface="Century Gothic"/>
            </a:endParaRPr>
          </a:p>
        </p:txBody>
      </p:sp>
      <p:sp>
        <p:nvSpPr>
          <p:cNvPr id="16" name="Title 1">
            <a:extLst>
              <a:ext uri="{FF2B5EF4-FFF2-40B4-BE49-F238E27FC236}">
                <a16:creationId xmlns:a16="http://schemas.microsoft.com/office/drawing/2014/main" id="{B7FF0D37-33C5-4F78-BF07-92A63F4179E1}"/>
              </a:ext>
            </a:extLst>
          </p:cNvPr>
          <p:cNvSpPr txBox="1">
            <a:spLocks/>
          </p:cNvSpPr>
          <p:nvPr/>
        </p:nvSpPr>
        <p:spPr>
          <a:xfrm>
            <a:off x="1676400" y="1803596"/>
            <a:ext cx="10515600" cy="311130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GB" sz="4000" dirty="0">
                <a:solidFill>
                  <a:schemeClr val="bg1"/>
                </a:solidFill>
                <a:latin typeface="+mn-lt"/>
                <a:cs typeface="Arial" panose="020B0604020202020204" pitchFamily="34" charset="0"/>
              </a:rPr>
              <a:t>Agreeing on a definition of stigma</a:t>
            </a:r>
          </a:p>
          <a:p>
            <a:pPr marL="571500" indent="-571500">
              <a:buFont typeface="Arial" panose="020B0604020202020204" pitchFamily="34" charset="0"/>
              <a:buChar char="•"/>
            </a:pPr>
            <a:r>
              <a:rPr lang="en-GB" sz="4000" dirty="0">
                <a:solidFill>
                  <a:schemeClr val="bg1"/>
                </a:solidFill>
                <a:latin typeface="+mn-lt"/>
                <a:cs typeface="Arial" panose="020B0604020202020204" pitchFamily="34" charset="0"/>
              </a:rPr>
              <a:t>Finding our how to recognise stigma</a:t>
            </a:r>
          </a:p>
          <a:p>
            <a:pPr marL="571500" indent="-571500">
              <a:buFont typeface="Arial" panose="020B0604020202020204" pitchFamily="34" charset="0"/>
              <a:buChar char="•"/>
            </a:pPr>
            <a:r>
              <a:rPr lang="en-GB" sz="4000" dirty="0">
                <a:solidFill>
                  <a:schemeClr val="bg1"/>
                </a:solidFill>
                <a:latin typeface="+mn-lt"/>
                <a:cs typeface="Arial" panose="020B0604020202020204" pitchFamily="34" charset="0"/>
              </a:rPr>
              <a:t>Understanding some of the effects of stigma</a:t>
            </a:r>
          </a:p>
          <a:p>
            <a:pPr marL="571500" indent="-571500">
              <a:buFont typeface="Arial" panose="020B0604020202020204" pitchFamily="34" charset="0"/>
              <a:buChar char="•"/>
            </a:pPr>
            <a:r>
              <a:rPr lang="en-GB" sz="4000" dirty="0">
                <a:solidFill>
                  <a:schemeClr val="bg1"/>
                </a:solidFill>
                <a:latin typeface="+mn-lt"/>
                <a:cs typeface="Arial" panose="020B0604020202020204" pitchFamily="34" charset="0"/>
              </a:rPr>
              <a:t>Learning three simple strategies to challenge stigma</a:t>
            </a:r>
          </a:p>
          <a:p>
            <a:pPr algn="ctr"/>
            <a:endParaRPr lang="en-GB" dirty="0">
              <a:solidFill>
                <a:schemeClr val="bg1"/>
              </a:solidFill>
              <a:latin typeface="+mn-lt"/>
              <a:cs typeface="Arial" panose="020B0604020202020204" pitchFamily="34" charset="0"/>
            </a:endParaRPr>
          </a:p>
        </p:txBody>
      </p:sp>
      <p:sp>
        <p:nvSpPr>
          <p:cNvPr id="17" name="Content Placeholder 2">
            <a:extLst>
              <a:ext uri="{FF2B5EF4-FFF2-40B4-BE49-F238E27FC236}">
                <a16:creationId xmlns:a16="http://schemas.microsoft.com/office/drawing/2014/main" id="{B8EA33BA-889E-4251-873F-1C2F27277FC5}"/>
              </a:ext>
            </a:extLst>
          </p:cNvPr>
          <p:cNvSpPr txBox="1">
            <a:spLocks/>
          </p:cNvSpPr>
          <p:nvPr/>
        </p:nvSpPr>
        <p:spPr>
          <a:xfrm>
            <a:off x="1848134" y="2303182"/>
            <a:ext cx="10515600" cy="458882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3000" dirty="0">
              <a:solidFill>
                <a:schemeClr val="bg1"/>
              </a:solidFill>
            </a:endParaRPr>
          </a:p>
          <a:p>
            <a:endParaRPr lang="en-GB" sz="3000" dirty="0">
              <a:solidFill>
                <a:schemeClr val="bg1"/>
              </a:solidFill>
            </a:endParaRPr>
          </a:p>
          <a:p>
            <a:pPr marL="0" indent="0">
              <a:buFont typeface="Arial" panose="020B0604020202020204" pitchFamily="34" charset="0"/>
              <a:buNone/>
            </a:pPr>
            <a:endParaRPr lang="en-GB" sz="3000" dirty="0">
              <a:solidFill>
                <a:schemeClr val="bg1"/>
              </a:solidFill>
            </a:endParaRPr>
          </a:p>
        </p:txBody>
      </p:sp>
    </p:spTree>
    <p:extLst>
      <p:ext uri="{BB962C8B-B14F-4D97-AF65-F5344CB8AC3E}">
        <p14:creationId xmlns:p14="http://schemas.microsoft.com/office/powerpoint/2010/main" val="612574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6"/>
            <a:ext cx="20049795" cy="8096029"/>
            <a:chOff x="-4706103" y="554636"/>
            <a:chExt cx="20049795" cy="8096029"/>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6"/>
              <a:ext cx="11248898" cy="9743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788189" y="0"/>
            <a:ext cx="3403811"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18 May 2022</a:t>
            </a:fld>
            <a:endParaRPr lang="en-GB" dirty="0">
              <a:solidFill>
                <a:schemeClr val="bg1"/>
              </a:solidFill>
            </a:endParaRPr>
          </a:p>
        </p:txBody>
      </p:sp>
      <p:sp>
        <p:nvSpPr>
          <p:cNvPr id="15" name="Google Shape;144;p11"/>
          <p:cNvSpPr txBox="1">
            <a:spLocks/>
          </p:cNvSpPr>
          <p:nvPr/>
        </p:nvSpPr>
        <p:spPr>
          <a:xfrm rot="-120063">
            <a:off x="946982" y="36687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Key learning objectives</a:t>
            </a:r>
            <a:endParaRPr lang="en-US" sz="4000" b="1" dirty="0">
              <a:solidFill>
                <a:schemeClr val="lt1"/>
              </a:solidFill>
              <a:latin typeface="Century Gothic"/>
              <a:ea typeface="Century Gothic"/>
              <a:cs typeface="Century Gothic"/>
              <a:sym typeface="Century Gothic"/>
            </a:endParaRPr>
          </a:p>
        </p:txBody>
      </p:sp>
      <p:sp>
        <p:nvSpPr>
          <p:cNvPr id="17" name="Content Placeholder 2">
            <a:extLst>
              <a:ext uri="{FF2B5EF4-FFF2-40B4-BE49-F238E27FC236}">
                <a16:creationId xmlns:a16="http://schemas.microsoft.com/office/drawing/2014/main" id="{B8EA33BA-889E-4251-873F-1C2F27277FC5}"/>
              </a:ext>
            </a:extLst>
          </p:cNvPr>
          <p:cNvSpPr txBox="1">
            <a:spLocks/>
          </p:cNvSpPr>
          <p:nvPr/>
        </p:nvSpPr>
        <p:spPr>
          <a:xfrm>
            <a:off x="1848134" y="2303182"/>
            <a:ext cx="10515600" cy="458882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3000" dirty="0">
              <a:solidFill>
                <a:schemeClr val="bg1"/>
              </a:solidFill>
            </a:endParaRPr>
          </a:p>
          <a:p>
            <a:endParaRPr lang="en-GB" sz="3000" dirty="0">
              <a:solidFill>
                <a:schemeClr val="bg1"/>
              </a:solidFill>
            </a:endParaRPr>
          </a:p>
          <a:p>
            <a:pPr marL="0" indent="0">
              <a:buFont typeface="Arial" panose="020B0604020202020204" pitchFamily="34" charset="0"/>
              <a:buNone/>
            </a:pPr>
            <a:endParaRPr lang="en-GB" sz="3000" dirty="0">
              <a:solidFill>
                <a:schemeClr val="bg1"/>
              </a:solidFill>
            </a:endParaRPr>
          </a:p>
        </p:txBody>
      </p:sp>
      <p:sp>
        <p:nvSpPr>
          <p:cNvPr id="18" name="Content Placeholder 2">
            <a:extLst>
              <a:ext uri="{FF2B5EF4-FFF2-40B4-BE49-F238E27FC236}">
                <a16:creationId xmlns:a16="http://schemas.microsoft.com/office/drawing/2014/main" id="{49501B2C-0851-4C35-BF2B-A064E65ED1DB}"/>
              </a:ext>
            </a:extLst>
          </p:cNvPr>
          <p:cNvSpPr txBox="1">
            <a:spLocks/>
          </p:cNvSpPr>
          <p:nvPr/>
        </p:nvSpPr>
        <p:spPr>
          <a:xfrm>
            <a:off x="1309751" y="1895983"/>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solidFill>
                  <a:schemeClr val="bg1"/>
                </a:solidFill>
                <a:latin typeface="Arial" panose="020B0604020202020204" pitchFamily="34" charset="0"/>
                <a:cs typeface="Arial" panose="020B0604020202020204" pitchFamily="34" charset="0"/>
              </a:rPr>
              <a:t>The aim of this lesson is to think about stigma and how we can all play a role in challenging stigma positively. </a:t>
            </a:r>
          </a:p>
          <a:p>
            <a:pPr marL="0" indent="0">
              <a:buFont typeface="Arial" panose="020B0604020202020204" pitchFamily="34" charset="0"/>
              <a:buNone/>
            </a:pPr>
            <a:r>
              <a:rPr lang="en-GB">
                <a:solidFill>
                  <a:schemeClr val="bg1"/>
                </a:solidFill>
                <a:latin typeface="Arial" panose="020B0604020202020204" pitchFamily="34" charset="0"/>
                <a:cs typeface="Arial" panose="020B0604020202020204" pitchFamily="34" charset="0"/>
              </a:rPr>
              <a:t>We will:</a:t>
            </a:r>
          </a:p>
          <a:p>
            <a:r>
              <a:rPr lang="en-GB">
                <a:solidFill>
                  <a:schemeClr val="bg1"/>
                </a:solidFill>
                <a:latin typeface="Arial" panose="020B0604020202020204" pitchFamily="34" charset="0"/>
                <a:cs typeface="Arial" panose="020B0604020202020204" pitchFamily="34" charset="0"/>
              </a:rPr>
              <a:t>Define what we mean by stigma and how to recognise it</a:t>
            </a:r>
          </a:p>
          <a:p>
            <a:r>
              <a:rPr lang="en-GB">
                <a:solidFill>
                  <a:schemeClr val="bg1"/>
                </a:solidFill>
                <a:latin typeface="Arial" panose="020B0604020202020204" pitchFamily="34" charset="0"/>
                <a:cs typeface="Arial" panose="020B0604020202020204" pitchFamily="34" charset="0"/>
              </a:rPr>
              <a:t>Look at some of the affects of stigma</a:t>
            </a:r>
          </a:p>
          <a:p>
            <a:r>
              <a:rPr lang="en-GB">
                <a:solidFill>
                  <a:schemeClr val="bg1"/>
                </a:solidFill>
                <a:latin typeface="Arial" panose="020B0604020202020204" pitchFamily="34" charset="0"/>
                <a:cs typeface="Arial" panose="020B0604020202020204" pitchFamily="34" charset="0"/>
              </a:rPr>
              <a:t>Look at some strategies for challenging stigma</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7661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Wednesday, 18 May 2022</a:t>
            </a:fld>
            <a:endParaRPr lang="en-GB" dirty="0">
              <a:solidFill>
                <a:schemeClr val="bg1"/>
              </a:solidFill>
            </a:endParaRPr>
          </a:p>
        </p:txBody>
      </p:sp>
      <p:sp>
        <p:nvSpPr>
          <p:cNvPr id="15" name="Google Shape;144;p11"/>
          <p:cNvSpPr txBox="1">
            <a:spLocks/>
          </p:cNvSpPr>
          <p:nvPr/>
        </p:nvSpPr>
        <p:spPr>
          <a:xfrm rot="-120063">
            <a:off x="940614" y="407262"/>
            <a:ext cx="5517955"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a:t>
            </a:r>
            <a:endParaRPr lang="en-US" sz="4000" b="1" dirty="0">
              <a:solidFill>
                <a:schemeClr val="lt1"/>
              </a:solidFill>
              <a:latin typeface="Century Gothic"/>
              <a:ea typeface="Century Gothic"/>
              <a:cs typeface="Century Gothic"/>
              <a:sym typeface="Century Gothic"/>
            </a:endParaRPr>
          </a:p>
        </p:txBody>
      </p:sp>
      <p:sp>
        <p:nvSpPr>
          <p:cNvPr id="16" name="Title 1">
            <a:extLst>
              <a:ext uri="{FF2B5EF4-FFF2-40B4-BE49-F238E27FC236}">
                <a16:creationId xmlns:a16="http://schemas.microsoft.com/office/drawing/2014/main" id="{110EB854-3A05-44A3-B702-1A603FB56C2C}"/>
              </a:ext>
            </a:extLst>
          </p:cNvPr>
          <p:cNvSpPr txBox="1">
            <a:spLocks/>
          </p:cNvSpPr>
          <p:nvPr/>
        </p:nvSpPr>
        <p:spPr>
          <a:xfrm>
            <a:off x="943102" y="210343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latin typeface="+mn-lt"/>
                <a:cs typeface="Arial" panose="020B0604020202020204" pitchFamily="34" charset="0"/>
              </a:rPr>
              <a:t>What does stigma mean?</a:t>
            </a:r>
          </a:p>
        </p:txBody>
      </p:sp>
    </p:spTree>
    <p:extLst>
      <p:ext uri="{BB962C8B-B14F-4D97-AF65-F5344CB8AC3E}">
        <p14:creationId xmlns:p14="http://schemas.microsoft.com/office/powerpoint/2010/main" val="264018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845" y="-368618"/>
            <a:ext cx="10515600" cy="1325563"/>
          </a:xfrm>
        </p:spPr>
        <p:txBody>
          <a:bodyPr/>
          <a:lstStyle/>
          <a:p>
            <a:pPr algn="ctr"/>
            <a:r>
              <a:rPr lang="en-GB" dirty="0">
                <a:latin typeface="+mn-lt"/>
                <a:cs typeface="Arial" panose="020B0604020202020204" pitchFamily="34" charset="0"/>
              </a:rPr>
              <a:t>Newspaper headlines</a:t>
            </a:r>
          </a:p>
        </p:txBody>
      </p:sp>
      <p:sp>
        <p:nvSpPr>
          <p:cNvPr id="3" name="Content Placeholder 2"/>
          <p:cNvSpPr>
            <a:spLocks noGrp="1"/>
          </p:cNvSpPr>
          <p:nvPr>
            <p:ph idx="1"/>
          </p:nvPr>
        </p:nvSpPr>
        <p:spPr>
          <a:xfrm>
            <a:off x="2247899" y="1345625"/>
            <a:ext cx="7335592" cy="1877635"/>
          </a:xfrm>
        </p:spPr>
        <p:txBody>
          <a:bodyPr>
            <a:normAutofit/>
          </a:bodyPr>
          <a:lstStyle/>
          <a:p>
            <a:pPr marL="0" indent="0" algn="ctr">
              <a:buNone/>
            </a:pPr>
            <a:r>
              <a:rPr lang="en-GB" sz="3600" dirty="0">
                <a:latin typeface="+mn-lt"/>
                <a:cs typeface="Arial" panose="020B0604020202020204" pitchFamily="34" charset="0"/>
              </a:rPr>
              <a:t>Can you work out what “stigma” means, from the context of the newspaper headlines?</a:t>
            </a:r>
          </a:p>
          <a:p>
            <a:pPr marL="0" indent="0" algn="ctr">
              <a:buNone/>
            </a:pPr>
            <a:endParaRPr lang="en-GB" sz="3600" dirty="0">
              <a:latin typeface="+mn-lt"/>
              <a:cs typeface="Arial" panose="020B0604020202020204" pitchFamily="34" charset="0"/>
            </a:endParaRPr>
          </a:p>
          <a:p>
            <a:pPr marL="0" indent="0" algn="ctr">
              <a:buNone/>
            </a:pPr>
            <a:endParaRPr lang="en-GB" sz="3600" dirty="0">
              <a:latin typeface="+mn-lt"/>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TextBox 4">
            <a:extLst>
              <a:ext uri="{FF2B5EF4-FFF2-40B4-BE49-F238E27FC236}">
                <a16:creationId xmlns:a16="http://schemas.microsoft.com/office/drawing/2014/main" id="{7EE09635-0127-474E-8720-EE6EA8403FE5}"/>
              </a:ext>
            </a:extLst>
          </p:cNvPr>
          <p:cNvSpPr txBox="1"/>
          <p:nvPr/>
        </p:nvSpPr>
        <p:spPr>
          <a:xfrm>
            <a:off x="1199395" y="3179823"/>
            <a:ext cx="10515599" cy="1569660"/>
          </a:xfrm>
          <a:prstGeom prst="rect">
            <a:avLst/>
          </a:prstGeom>
          <a:noFill/>
        </p:spPr>
        <p:txBody>
          <a:bodyPr wrap="square" rtlCol="0">
            <a:spAutoFit/>
          </a:bodyPr>
          <a:lstStyle/>
          <a:p>
            <a:r>
              <a:rPr lang="en-GB" sz="3200" dirty="0">
                <a:solidFill>
                  <a:srgbClr val="FF0000"/>
                </a:solidFill>
              </a:rPr>
              <a:t>Task</a:t>
            </a:r>
          </a:p>
          <a:p>
            <a:r>
              <a:rPr lang="en-GB" sz="3200" dirty="0">
                <a:solidFill>
                  <a:srgbClr val="002060"/>
                </a:solidFill>
              </a:rPr>
              <a:t>In groups read the headlines, can you a definition of stigma?</a:t>
            </a:r>
          </a:p>
          <a:p>
            <a:r>
              <a:rPr lang="en-GB" sz="3200" dirty="0">
                <a:solidFill>
                  <a:srgbClr val="002060"/>
                </a:solidFill>
              </a:rPr>
              <a:t>Now feedback to the groups</a:t>
            </a:r>
          </a:p>
        </p:txBody>
      </p:sp>
    </p:spTree>
    <p:extLst>
      <p:ext uri="{BB962C8B-B14F-4D97-AF65-F5344CB8AC3E}">
        <p14:creationId xmlns:p14="http://schemas.microsoft.com/office/powerpoint/2010/main" val="158023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25BC5B6-CAB8-4D14-B9A2-BD2F61EB3B5C}"/>
              </a:ext>
            </a:extLst>
          </p:cNvPr>
          <p:cNvPicPr>
            <a:picLocks noChangeAspect="1"/>
          </p:cNvPicPr>
          <p:nvPr/>
        </p:nvPicPr>
        <p:blipFill>
          <a:blip r:embed="rId2"/>
          <a:stretch>
            <a:fillRect/>
          </a:stretch>
        </p:blipFill>
        <p:spPr>
          <a:xfrm>
            <a:off x="984885" y="815309"/>
            <a:ext cx="5866012" cy="1672590"/>
          </a:xfrm>
          <a:prstGeom prst="rect">
            <a:avLst/>
          </a:prstGeom>
        </p:spPr>
      </p:pic>
      <p:pic>
        <p:nvPicPr>
          <p:cNvPr id="4" name="Picture 3">
            <a:extLst>
              <a:ext uri="{FF2B5EF4-FFF2-40B4-BE49-F238E27FC236}">
                <a16:creationId xmlns:a16="http://schemas.microsoft.com/office/drawing/2014/main" id="{F8612E50-7F1A-40B4-9C37-8CF5BAC63320}"/>
              </a:ext>
            </a:extLst>
          </p:cNvPr>
          <p:cNvPicPr>
            <a:picLocks noChangeAspect="1"/>
          </p:cNvPicPr>
          <p:nvPr/>
        </p:nvPicPr>
        <p:blipFill>
          <a:blip r:embed="rId3"/>
          <a:stretch>
            <a:fillRect/>
          </a:stretch>
        </p:blipFill>
        <p:spPr>
          <a:xfrm>
            <a:off x="4730545" y="2389823"/>
            <a:ext cx="6476570" cy="1672590"/>
          </a:xfrm>
          <a:prstGeom prst="rect">
            <a:avLst/>
          </a:prstGeom>
        </p:spPr>
      </p:pic>
      <p:pic>
        <p:nvPicPr>
          <p:cNvPr id="5" name="Picture 4">
            <a:extLst>
              <a:ext uri="{FF2B5EF4-FFF2-40B4-BE49-F238E27FC236}">
                <a16:creationId xmlns:a16="http://schemas.microsoft.com/office/drawing/2014/main" id="{7A6FB9A5-7627-42EC-9A51-A6EBDBED5D4D}"/>
              </a:ext>
            </a:extLst>
          </p:cNvPr>
          <p:cNvPicPr>
            <a:picLocks noChangeAspect="1"/>
          </p:cNvPicPr>
          <p:nvPr/>
        </p:nvPicPr>
        <p:blipFill>
          <a:blip r:embed="rId4"/>
          <a:stretch>
            <a:fillRect/>
          </a:stretch>
        </p:blipFill>
        <p:spPr>
          <a:xfrm>
            <a:off x="984885" y="4062413"/>
            <a:ext cx="6830377" cy="2224150"/>
          </a:xfrm>
          <a:prstGeom prst="rect">
            <a:avLst/>
          </a:prstGeom>
        </p:spPr>
      </p:pic>
      <p:sp>
        <p:nvSpPr>
          <p:cNvPr id="6" name="TextBox 5">
            <a:extLst>
              <a:ext uri="{FF2B5EF4-FFF2-40B4-BE49-F238E27FC236}">
                <a16:creationId xmlns:a16="http://schemas.microsoft.com/office/drawing/2014/main" id="{CB5F3691-7332-40A4-9955-36BF814F1AFC}"/>
              </a:ext>
            </a:extLst>
          </p:cNvPr>
          <p:cNvSpPr txBox="1"/>
          <p:nvPr/>
        </p:nvSpPr>
        <p:spPr>
          <a:xfrm>
            <a:off x="984885" y="107423"/>
            <a:ext cx="4130557" cy="707886"/>
          </a:xfrm>
          <a:prstGeom prst="rect">
            <a:avLst/>
          </a:prstGeom>
          <a:noFill/>
        </p:spPr>
        <p:txBody>
          <a:bodyPr wrap="square" rtlCol="0">
            <a:spAutoFit/>
          </a:bodyPr>
          <a:lstStyle/>
          <a:p>
            <a:r>
              <a:rPr lang="en-GB" sz="4000" b="1" dirty="0">
                <a:solidFill>
                  <a:srgbClr val="002060"/>
                </a:solidFill>
              </a:rPr>
              <a:t>News headlines</a:t>
            </a:r>
          </a:p>
        </p:txBody>
      </p:sp>
    </p:spTree>
    <p:extLst>
      <p:ext uri="{BB962C8B-B14F-4D97-AF65-F5344CB8AC3E}">
        <p14:creationId xmlns:p14="http://schemas.microsoft.com/office/powerpoint/2010/main" val="1635483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4EEC653-0C03-45F5-9F0E-78671FDCC5AE}" vid="{3CBA0519-14BD-40C9-9B6D-0A3D41BE67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relationships</Template>
  <TotalTime>71</TotalTime>
  <Words>949</Words>
  <Application>Microsoft Office PowerPoint</Application>
  <PresentationFormat>Widescreen</PresentationFormat>
  <Paragraphs>130</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Yu Gothic Light</vt:lpstr>
      <vt:lpstr>Arial</vt:lpstr>
      <vt:lpstr>Calibri</vt:lpstr>
      <vt:lpstr>Calibri Light</vt:lpstr>
      <vt:lpstr>Century Gothic</vt:lpstr>
      <vt:lpstr>MindMeridian-Display</vt:lpstr>
      <vt:lpstr>MindMeridian-Regular</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Newspaper headlines</vt:lpstr>
      <vt:lpstr>PowerPoint Presentation</vt:lpstr>
      <vt:lpstr>So what do we mean by ‘stigma’?</vt:lpstr>
      <vt:lpstr>How would I react to stigma?</vt:lpstr>
      <vt:lpstr>PowerPoint Presentation</vt:lpstr>
      <vt:lpstr>PowerPoint Presentation</vt:lpstr>
      <vt:lpstr>PowerPoint Presentation</vt:lpstr>
      <vt:lpstr>PowerPoint Presentation</vt:lpstr>
      <vt:lpstr>A toolkit for challenging stigma</vt:lpstr>
      <vt:lpstr>PowerPoint Presentation</vt:lpstr>
      <vt:lpstr>PowerPoint Presentation</vt:lpstr>
      <vt:lpstr>PowerPoint Presentation</vt:lpstr>
      <vt:lpstr>Some sources of support and further info: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RWilliams</dc:creator>
  <cp:lastModifiedBy>RWilliams</cp:lastModifiedBy>
  <cp:revision>11</cp:revision>
  <dcterms:created xsi:type="dcterms:W3CDTF">2022-05-11T13:44:48Z</dcterms:created>
  <dcterms:modified xsi:type="dcterms:W3CDTF">2022-05-18T11:23:52Z</dcterms:modified>
</cp:coreProperties>
</file>