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61" r:id="rId4"/>
    <p:sldId id="256" r:id="rId5"/>
    <p:sldId id="262" r:id="rId6"/>
    <p:sldId id="263" r:id="rId7"/>
    <p:sldId id="267" r:id="rId8"/>
    <p:sldId id="269" r:id="rId9"/>
    <p:sldId id="265" r:id="rId10"/>
    <p:sldId id="272" r:id="rId11"/>
    <p:sldId id="274" r:id="rId12"/>
    <p:sldId id="273" r:id="rId13"/>
    <p:sldId id="270" r:id="rId14"/>
    <p:sldId id="275" r:id="rId15"/>
    <p:sldId id="264" r:id="rId16"/>
    <p:sldId id="268" r:id="rId17"/>
    <p:sldId id="276"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11/05/2022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F1F7D1-943C-435D-9E55-A7D8A2B9EA80}" type="slidenum">
              <a:rPr lang="en-GB" smtClean="0"/>
              <a:t>4</a:t>
            </a:fld>
            <a:endParaRPr lang="en-GB"/>
          </a:p>
        </p:txBody>
      </p:sp>
    </p:spTree>
    <p:extLst>
      <p:ext uri="{BB962C8B-B14F-4D97-AF65-F5344CB8AC3E}">
        <p14:creationId xmlns:p14="http://schemas.microsoft.com/office/powerpoint/2010/main" val="2906403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What is Romance?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 groups, students should discuss what they think ‘romance’ means and identify one example of romance.</a:t>
            </a:r>
          </a:p>
          <a:p>
            <a:r>
              <a:rPr lang="en-GB" dirty="0">
                <a:latin typeface="Arial" panose="020B0604020202020204" pitchFamily="34" charset="0"/>
                <a:cs typeface="Arial" panose="020B0604020202020204" pitchFamily="34" charset="0"/>
              </a:rPr>
              <a:t> </a:t>
            </a:r>
          </a:p>
          <a:p>
            <a:r>
              <a:rPr lang="en-GB" dirty="0"/>
              <a:t>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FF1F7D1-943C-435D-9E55-A7D8A2B9EA80}" type="slidenum">
              <a:rPr lang="en-GB" smtClean="0"/>
              <a:t>7</a:t>
            </a:fld>
            <a:endParaRPr lang="en-GB"/>
          </a:p>
        </p:txBody>
      </p:sp>
    </p:spTree>
    <p:extLst>
      <p:ext uri="{BB962C8B-B14F-4D97-AF65-F5344CB8AC3E}">
        <p14:creationId xmlns:p14="http://schemas.microsoft.com/office/powerpoint/2010/main" val="1938770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Flip the PowerPoint slide to the dictionary definition of romance and compare.</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Flip the PowerPoint again to reveal the definition of ‘romanticising’. Get students to identify three things they think are unjustifiably romanticised.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Discussion can either take place as a whole class or in groups which then feed back.</a:t>
            </a:r>
          </a:p>
          <a:p>
            <a:r>
              <a:rPr lang="en-GB" dirty="0"/>
              <a:t>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FF1F7D1-943C-435D-9E55-A7D8A2B9EA80}" type="slidenum">
              <a:rPr lang="en-GB" smtClean="0"/>
              <a:t>8</a:t>
            </a:fld>
            <a:endParaRPr lang="en-GB"/>
          </a:p>
        </p:txBody>
      </p:sp>
    </p:spTree>
    <p:extLst>
      <p:ext uri="{BB962C8B-B14F-4D97-AF65-F5344CB8AC3E}">
        <p14:creationId xmlns:p14="http://schemas.microsoft.com/office/powerpoint/2010/main" val="1806611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Romance Novel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In small groups, students should read the ‘Romance Novel Excerpt’ on the romance novel worksheet.</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Then hand out the ‘Romance Novel Excerpt—Questions’ worksheet.  This will ask groups to discuss and note their answer to the following:</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1. Does this text remind you of any other romantic movies, books or music videos? How?</a:t>
            </a:r>
          </a:p>
          <a:p>
            <a:r>
              <a:rPr lang="en-GB" dirty="0">
                <a:latin typeface="Arial" panose="020B0604020202020204" pitchFamily="34" charset="0"/>
                <a:cs typeface="Arial" panose="020B0604020202020204" pitchFamily="34" charset="0"/>
              </a:rPr>
              <a:t>2. Is any of this romantic? Why/why not?</a:t>
            </a:r>
          </a:p>
          <a:p>
            <a:r>
              <a:rPr lang="en-GB" dirty="0">
                <a:latin typeface="Arial" panose="020B0604020202020204" pitchFamily="34" charset="0"/>
                <a:cs typeface="Arial" panose="020B0604020202020204" pitchFamily="34" charset="0"/>
              </a:rPr>
              <a:t>3. What can this excerpt tell us about gender roles and romance?</a:t>
            </a:r>
          </a:p>
          <a:p>
            <a:r>
              <a:rPr lang="en-GB" dirty="0">
                <a:latin typeface="Arial" panose="020B0604020202020204" pitchFamily="34" charset="0"/>
                <a:cs typeface="Arial" panose="020B0604020202020204" pitchFamily="34" charset="0"/>
              </a:rPr>
              <a:t>4. What can this excerpt tell us about sexuality and romance?</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Share the results of the discussion with the class.</a:t>
            </a:r>
          </a:p>
          <a:p>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FF1F7D1-943C-435D-9E55-A7D8A2B9EA80}" type="slidenum">
              <a:rPr lang="en-GB" smtClean="0"/>
              <a:t>13</a:t>
            </a:fld>
            <a:endParaRPr lang="en-GB"/>
          </a:p>
        </p:txBody>
      </p:sp>
    </p:spTree>
    <p:extLst>
      <p:ext uri="{BB962C8B-B14F-4D97-AF65-F5344CB8AC3E}">
        <p14:creationId xmlns:p14="http://schemas.microsoft.com/office/powerpoint/2010/main" val="3271036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Romantic Gestures Worksheet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Hand out Romantic Gestures worksheet.</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Students are prompted to think about how they would like to change the way we see romance. They are asked to consider how they would like romantic gestures to make them feel, and to come up with ideas for romantic gestures that would achieve this.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Remind students that romantic gestures come in all forms but what is most important, is the feelings that these gestures provoke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Clichéd gestures can be great but they often include spending money or are things that aren’t possible for teenagers to do!</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FF1F7D1-943C-435D-9E55-A7D8A2B9EA80}" type="slidenum">
              <a:rPr lang="en-GB" smtClean="0"/>
              <a:t>16</a:t>
            </a:fld>
            <a:endParaRPr lang="en-GB"/>
          </a:p>
        </p:txBody>
      </p:sp>
    </p:spTree>
    <p:extLst>
      <p:ext uri="{BB962C8B-B14F-4D97-AF65-F5344CB8AC3E}">
        <p14:creationId xmlns:p14="http://schemas.microsoft.com/office/powerpoint/2010/main" val="3636227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F1F7D1-943C-435D-9E55-A7D8A2B9EA80}" type="slidenum">
              <a:rPr lang="en-GB" smtClean="0"/>
              <a:t>18</a:t>
            </a:fld>
            <a:endParaRPr lang="en-GB"/>
          </a:p>
        </p:txBody>
      </p:sp>
    </p:spTree>
    <p:extLst>
      <p:ext uri="{BB962C8B-B14F-4D97-AF65-F5344CB8AC3E}">
        <p14:creationId xmlns:p14="http://schemas.microsoft.com/office/powerpoint/2010/main" val="234971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C151F8-BD6A-4D26-839B-B351422B3AE5}"/>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11/05/2022</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C5B41-456F-4A1F-9E33-96018B176A14}" type="datetimeFigureOut">
              <a:rPr lang="en-GB" smtClean="0"/>
              <a:t>11/05/2022</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D390-17D8-4489-B1CB-6C17869ECD83}" type="slidenum">
              <a:rPr lang="en-GB" smtClean="0"/>
              <a:t>‹#›</a:t>
            </a:fld>
            <a:endParaRPr lang="en-GB"/>
          </a:p>
        </p:txBody>
      </p:sp>
      <p:grpSp>
        <p:nvGrpSpPr>
          <p:cNvPr id="14" name="Group 13">
            <a:extLst>
              <a:ext uri="{FF2B5EF4-FFF2-40B4-BE49-F238E27FC236}">
                <a16:creationId xmlns:a16="http://schemas.microsoft.com/office/drawing/2014/main" id="{AF565928-4C89-40D7-B439-7762153862BF}"/>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p:nvPicPr>
          <p:blipFill rotWithShape="1">
            <a:blip r:embed="rId14">
              <a:alphaModFix amt="26000"/>
            </a:blip>
            <a:srcRect/>
            <a:stretch/>
          </p:blipFill>
          <p:spPr>
            <a:xfrm rot="2025585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Wednesday, 11 May 2022</a:t>
              </a:fld>
              <a:endParaRPr lang="en-GB" dirty="0">
                <a:solidFill>
                  <a:srgbClr val="000066"/>
                </a:solidFill>
              </a:endParaRPr>
            </a:p>
          </p:txBody>
        </p:sp>
      </p:gr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4CDF228-50AF-4423-8A33-CE31576583F8}"/>
              </a:ext>
            </a:extLst>
          </p:cNvPr>
          <p:cNvPicPr>
            <a:picLocks noChangeAspect="1"/>
          </p:cNvPicPr>
          <p:nvPr/>
        </p:nvPicPr>
        <p:blipFill>
          <a:blip r:embed="rId2"/>
          <a:stretch>
            <a:fillRect/>
          </a:stretch>
        </p:blipFill>
        <p:spPr>
          <a:xfrm>
            <a:off x="1978925" y="1116402"/>
            <a:ext cx="7765576" cy="4361993"/>
          </a:xfrm>
          <a:prstGeom prst="rect">
            <a:avLst/>
          </a:prstGeom>
        </p:spPr>
      </p:pic>
    </p:spTree>
    <p:extLst>
      <p:ext uri="{BB962C8B-B14F-4D97-AF65-F5344CB8AC3E}">
        <p14:creationId xmlns:p14="http://schemas.microsoft.com/office/powerpoint/2010/main" val="3268278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8182322-C9FD-46E4-A7D1-6D9824E17BD3}"/>
              </a:ext>
            </a:extLst>
          </p:cNvPr>
          <p:cNvPicPr>
            <a:picLocks noChangeAspect="1"/>
          </p:cNvPicPr>
          <p:nvPr/>
        </p:nvPicPr>
        <p:blipFill>
          <a:blip r:embed="rId2"/>
          <a:stretch>
            <a:fillRect/>
          </a:stretch>
        </p:blipFill>
        <p:spPr>
          <a:xfrm>
            <a:off x="1337481" y="815590"/>
            <a:ext cx="9471546" cy="5201833"/>
          </a:xfrm>
          <a:prstGeom prst="rect">
            <a:avLst/>
          </a:prstGeom>
        </p:spPr>
      </p:pic>
    </p:spTree>
    <p:extLst>
      <p:ext uri="{BB962C8B-B14F-4D97-AF65-F5344CB8AC3E}">
        <p14:creationId xmlns:p14="http://schemas.microsoft.com/office/powerpoint/2010/main" val="218177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876E62B-038F-47BF-B129-6F2B7CD75624}"/>
              </a:ext>
            </a:extLst>
          </p:cNvPr>
          <p:cNvPicPr>
            <a:picLocks noChangeAspect="1"/>
          </p:cNvPicPr>
          <p:nvPr/>
        </p:nvPicPr>
        <p:blipFill>
          <a:blip r:embed="rId2"/>
          <a:stretch>
            <a:fillRect/>
          </a:stretch>
        </p:blipFill>
        <p:spPr>
          <a:xfrm>
            <a:off x="1777142" y="1378425"/>
            <a:ext cx="9359432" cy="3359420"/>
          </a:xfrm>
          <a:prstGeom prst="rect">
            <a:avLst/>
          </a:prstGeom>
        </p:spPr>
      </p:pic>
    </p:spTree>
    <p:extLst>
      <p:ext uri="{BB962C8B-B14F-4D97-AF65-F5344CB8AC3E}">
        <p14:creationId xmlns:p14="http://schemas.microsoft.com/office/powerpoint/2010/main" val="229121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1026" name="Picture 2" descr="Book Opened on White Surface Selective Focus Photograph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429" y="467040"/>
            <a:ext cx="9739764" cy="52299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781522" y="987982"/>
            <a:ext cx="3064277" cy="4247317"/>
          </a:xfrm>
          <a:prstGeom prst="rect">
            <a:avLst/>
          </a:prstGeom>
          <a:noFill/>
        </p:spPr>
        <p:txBody>
          <a:bodyPr wrap="square" rtlCol="0">
            <a:spAutoFit/>
          </a:bodyPr>
          <a:lstStyle/>
          <a:p>
            <a:r>
              <a:rPr lang="en-GB" sz="2000" b="1" dirty="0">
                <a:solidFill>
                  <a:srgbClr val="002060"/>
                </a:solidFill>
                <a:cs typeface="Arial" panose="020B0604020202020204" pitchFamily="34" charset="0"/>
              </a:rPr>
              <a:t>Does this text remind you of any other romantic movies, books or music videos? How?</a:t>
            </a:r>
          </a:p>
          <a:p>
            <a:endParaRPr lang="en-GB" sz="1000" b="1" dirty="0">
              <a:solidFill>
                <a:srgbClr val="002060"/>
              </a:solidFill>
              <a:cs typeface="Arial" panose="020B0604020202020204" pitchFamily="34" charset="0"/>
            </a:endParaRPr>
          </a:p>
          <a:p>
            <a:r>
              <a:rPr lang="en-GB" sz="2000" b="1" dirty="0">
                <a:solidFill>
                  <a:srgbClr val="002060"/>
                </a:solidFill>
                <a:cs typeface="Arial" panose="020B0604020202020204" pitchFamily="34" charset="0"/>
              </a:rPr>
              <a:t>Is any of this romantic? Why/why not?</a:t>
            </a:r>
          </a:p>
          <a:p>
            <a:endParaRPr lang="en-GB" sz="1000" b="1" dirty="0">
              <a:solidFill>
                <a:srgbClr val="002060"/>
              </a:solidFill>
              <a:cs typeface="Arial" panose="020B0604020202020204" pitchFamily="34" charset="0"/>
            </a:endParaRPr>
          </a:p>
          <a:p>
            <a:r>
              <a:rPr lang="en-GB" sz="2000" b="1" dirty="0">
                <a:solidFill>
                  <a:srgbClr val="002060"/>
                </a:solidFill>
                <a:cs typeface="Arial" panose="020B0604020202020204" pitchFamily="34" charset="0"/>
              </a:rPr>
              <a:t>What can this excerpt tell us about gender roles and romance?</a:t>
            </a:r>
          </a:p>
          <a:p>
            <a:endParaRPr lang="en-GB" sz="1000" b="1" dirty="0">
              <a:solidFill>
                <a:srgbClr val="002060"/>
              </a:solidFill>
              <a:cs typeface="Arial" panose="020B0604020202020204" pitchFamily="34" charset="0"/>
            </a:endParaRPr>
          </a:p>
          <a:p>
            <a:r>
              <a:rPr lang="en-GB" sz="2000" b="1" dirty="0">
                <a:solidFill>
                  <a:srgbClr val="002060"/>
                </a:solidFill>
                <a:cs typeface="Arial" panose="020B0604020202020204" pitchFamily="34" charset="0"/>
              </a:rPr>
              <a:t>What can this excerpt tell us about sexuality and romance?</a:t>
            </a:r>
          </a:p>
        </p:txBody>
      </p:sp>
    </p:spTree>
    <p:extLst>
      <p:ext uri="{BB962C8B-B14F-4D97-AF65-F5344CB8AC3E}">
        <p14:creationId xmlns:p14="http://schemas.microsoft.com/office/powerpoint/2010/main" val="5285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441C929-D207-4424-971C-10B1FE70C05B}"/>
              </a:ext>
            </a:extLst>
          </p:cNvPr>
          <p:cNvPicPr>
            <a:picLocks noChangeAspect="1"/>
          </p:cNvPicPr>
          <p:nvPr/>
        </p:nvPicPr>
        <p:blipFill>
          <a:blip r:embed="rId2"/>
          <a:stretch>
            <a:fillRect/>
          </a:stretch>
        </p:blipFill>
        <p:spPr>
          <a:xfrm>
            <a:off x="4443412" y="1081087"/>
            <a:ext cx="3305175" cy="4695825"/>
          </a:xfrm>
          <a:prstGeom prst="rect">
            <a:avLst/>
          </a:prstGeom>
        </p:spPr>
      </p:pic>
    </p:spTree>
    <p:extLst>
      <p:ext uri="{BB962C8B-B14F-4D97-AF65-F5344CB8AC3E}">
        <p14:creationId xmlns:p14="http://schemas.microsoft.com/office/powerpoint/2010/main" val="2502200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6224C9B-8678-4E75-B81E-7BCDBC7C69FD}"/>
              </a:ext>
            </a:extLst>
          </p:cNvPr>
          <p:cNvGrpSpPr/>
          <p:nvPr/>
        </p:nvGrpSpPr>
        <p:grpSpPr>
          <a:xfrm>
            <a:off x="-5871139" y="0"/>
            <a:ext cx="20049795" cy="7329320"/>
            <a:chOff x="-5871139" y="0"/>
            <a:chExt cx="20049795" cy="7329320"/>
          </a:xfrm>
        </p:grpSpPr>
        <p:pic>
          <p:nvPicPr>
            <p:cNvPr id="2" name="Google Shape;38;p4"/>
            <p:cNvPicPr preferRelativeResize="0"/>
            <p:nvPr/>
          </p:nvPicPr>
          <p:blipFill rotWithShape="1">
            <a:blip r:embed="rId2">
              <a:alphaModFix amt="26000"/>
            </a:blip>
            <a:srcRect/>
            <a:stretch/>
          </p:blipFill>
          <p:spPr>
            <a:xfrm rot="-1344145">
              <a:off x="-5871139" y="208389"/>
              <a:ext cx="20049795" cy="7120931"/>
            </a:xfrm>
            <a:prstGeom prst="rect">
              <a:avLst/>
            </a:prstGeom>
            <a:noFill/>
            <a:ln>
              <a:noFill/>
            </a:ln>
          </p:spPr>
        </p:pic>
        <p:sp>
          <p:nvSpPr>
            <p:cNvPr id="3" name="Rectangle 2">
              <a:extLst>
                <a:ext uri="{FF2B5EF4-FFF2-40B4-BE49-F238E27FC236}">
                  <a16:creationId xmlns:a16="http://schemas.microsoft.com/office/drawing/2014/main" id="{D24B3F67-5666-4238-B1F2-3F28B512796F}"/>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4" name="Rectangle 3">
              <a:extLst>
                <a:ext uri="{FF2B5EF4-FFF2-40B4-BE49-F238E27FC236}">
                  <a16:creationId xmlns:a16="http://schemas.microsoft.com/office/drawing/2014/main" id="{9D12EE8A-7743-49C3-9810-53092BD39B49}"/>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5" name="Straight Connector 4"/>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Wednesday, 11 May 2022</a:t>
              </a:fld>
              <a:endParaRPr lang="en-GB" dirty="0">
                <a:solidFill>
                  <a:srgbClr val="000066"/>
                </a:solidFill>
              </a:endParaRPr>
            </a:p>
          </p:txBody>
        </p:sp>
      </p:grpSp>
      <p:pic>
        <p:nvPicPr>
          <p:cNvPr id="8" name="Picture 7">
            <a:extLst>
              <a:ext uri="{FF2B5EF4-FFF2-40B4-BE49-F238E27FC236}">
                <a16:creationId xmlns:a16="http://schemas.microsoft.com/office/drawing/2014/main" id="{0CC1F956-C706-4BFF-8FFA-0F3CC61292BD}"/>
              </a:ext>
            </a:extLst>
          </p:cNvPr>
          <p:cNvPicPr>
            <a:picLocks noChangeAspect="1"/>
          </p:cNvPicPr>
          <p:nvPr/>
        </p:nvPicPr>
        <p:blipFill>
          <a:blip r:embed="rId3"/>
          <a:stretch>
            <a:fillRect/>
          </a:stretch>
        </p:blipFill>
        <p:spPr>
          <a:xfrm>
            <a:off x="4367212" y="1004887"/>
            <a:ext cx="3457575" cy="4848225"/>
          </a:xfrm>
          <a:prstGeom prst="rect">
            <a:avLst/>
          </a:prstGeom>
        </p:spPr>
      </p:pic>
      <p:sp>
        <p:nvSpPr>
          <p:cNvPr id="9" name="TextBox 8">
            <a:extLst>
              <a:ext uri="{FF2B5EF4-FFF2-40B4-BE49-F238E27FC236}">
                <a16:creationId xmlns:a16="http://schemas.microsoft.com/office/drawing/2014/main" id="{05A03ACB-7355-4CE0-BBE0-9D3E8B36FA17}"/>
              </a:ext>
            </a:extLst>
          </p:cNvPr>
          <p:cNvSpPr txBox="1"/>
          <p:nvPr/>
        </p:nvSpPr>
        <p:spPr>
          <a:xfrm>
            <a:off x="1214651" y="218364"/>
            <a:ext cx="1856095" cy="830997"/>
          </a:xfrm>
          <a:prstGeom prst="rect">
            <a:avLst/>
          </a:prstGeom>
          <a:noFill/>
        </p:spPr>
        <p:txBody>
          <a:bodyPr wrap="square" rtlCol="0">
            <a:spAutoFit/>
          </a:bodyPr>
          <a:lstStyle/>
          <a:p>
            <a:r>
              <a:rPr lang="en-GB" sz="4800" b="1" dirty="0">
                <a:solidFill>
                  <a:srgbClr val="002060"/>
                </a:solidFill>
              </a:rPr>
              <a:t>Task </a:t>
            </a:r>
          </a:p>
        </p:txBody>
      </p:sp>
      <p:sp>
        <p:nvSpPr>
          <p:cNvPr id="10" name="TextBox 9">
            <a:extLst>
              <a:ext uri="{FF2B5EF4-FFF2-40B4-BE49-F238E27FC236}">
                <a16:creationId xmlns:a16="http://schemas.microsoft.com/office/drawing/2014/main" id="{FED39778-EC05-4116-A9F8-999001DE22B3}"/>
              </a:ext>
            </a:extLst>
          </p:cNvPr>
          <p:cNvSpPr txBox="1"/>
          <p:nvPr/>
        </p:nvSpPr>
        <p:spPr>
          <a:xfrm>
            <a:off x="8284191" y="1528549"/>
            <a:ext cx="2893325" cy="1200329"/>
          </a:xfrm>
          <a:prstGeom prst="rect">
            <a:avLst/>
          </a:prstGeom>
          <a:noFill/>
        </p:spPr>
        <p:txBody>
          <a:bodyPr wrap="square" rtlCol="0">
            <a:spAutoFit/>
          </a:bodyPr>
          <a:lstStyle/>
          <a:p>
            <a:r>
              <a:rPr lang="en-GB" dirty="0">
                <a:solidFill>
                  <a:srgbClr val="002060"/>
                </a:solidFill>
              </a:rPr>
              <a:t>On you handout, identify the important feelings that might come form being romantic.</a:t>
            </a:r>
          </a:p>
        </p:txBody>
      </p:sp>
    </p:spTree>
    <p:extLst>
      <p:ext uri="{BB962C8B-B14F-4D97-AF65-F5344CB8AC3E}">
        <p14:creationId xmlns:p14="http://schemas.microsoft.com/office/powerpoint/2010/main" val="1583386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6830" y="2715228"/>
            <a:ext cx="4268810" cy="1325563"/>
          </a:xfrm>
        </p:spPr>
        <p:txBody>
          <a:bodyPr>
            <a:noAutofit/>
          </a:bodyPr>
          <a:lstStyle/>
          <a:p>
            <a:pPr algn="ctr"/>
            <a:r>
              <a:rPr lang="en-GB" sz="5400" dirty="0">
                <a:solidFill>
                  <a:srgbClr val="002060"/>
                </a:solidFill>
                <a:latin typeface="+mn-lt"/>
                <a:cs typeface="Arial" panose="020B0604020202020204" pitchFamily="34" charset="0"/>
              </a:rPr>
              <a:t>How about a </a:t>
            </a:r>
            <a:r>
              <a:rPr lang="en-GB" sz="5400" b="1" dirty="0">
                <a:solidFill>
                  <a:srgbClr val="002060"/>
                </a:solidFill>
                <a:latin typeface="+mn-lt"/>
                <a:cs typeface="Arial" panose="020B0604020202020204" pitchFamily="34" charset="0"/>
              </a:rPr>
              <a:t>new</a:t>
            </a:r>
            <a:r>
              <a:rPr lang="en-GB" sz="5400" dirty="0">
                <a:solidFill>
                  <a:srgbClr val="002060"/>
                </a:solidFill>
                <a:latin typeface="+mn-lt"/>
                <a:cs typeface="Arial" panose="020B0604020202020204" pitchFamily="34" charset="0"/>
              </a:rPr>
              <a:t> romantic script?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2050" name="Picture 2" descr="Writer working on typewriter in offic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575" t="49090" r="5887" b="363"/>
          <a:stretch/>
        </p:blipFill>
        <p:spPr bwMode="auto">
          <a:xfrm>
            <a:off x="5352182" y="978795"/>
            <a:ext cx="5903954" cy="4533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242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27342"/>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
        <p:nvSpPr>
          <p:cNvPr id="15" name="Google Shape;144;p11"/>
          <p:cNvSpPr txBox="1">
            <a:spLocks/>
          </p:cNvSpPr>
          <p:nvPr/>
        </p:nvSpPr>
        <p:spPr>
          <a:xfrm rot="-120063">
            <a:off x="940184" y="382692"/>
            <a:ext cx="692530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4" name="TextBox 3">
            <a:extLst>
              <a:ext uri="{FF2B5EF4-FFF2-40B4-BE49-F238E27FC236}">
                <a16:creationId xmlns:a16="http://schemas.microsoft.com/office/drawing/2014/main" id="{F8C6364F-35D5-4753-AE55-BCCE1C47B4EE}"/>
              </a:ext>
            </a:extLst>
          </p:cNvPr>
          <p:cNvSpPr txBox="1"/>
          <p:nvPr/>
        </p:nvSpPr>
        <p:spPr>
          <a:xfrm>
            <a:off x="1228299" y="1717620"/>
            <a:ext cx="10385946" cy="3970318"/>
          </a:xfrm>
          <a:prstGeom prst="rect">
            <a:avLst/>
          </a:prstGeom>
          <a:noFill/>
        </p:spPr>
        <p:txBody>
          <a:bodyPr wrap="square" rtlCol="0">
            <a:spAutoFit/>
          </a:bodyPr>
          <a:lstStyle/>
          <a:p>
            <a:r>
              <a:rPr lang="en-GB" sz="3600" dirty="0">
                <a:solidFill>
                  <a:schemeClr val="bg1"/>
                </a:solidFill>
              </a:rPr>
              <a:t>Using a different </a:t>
            </a:r>
            <a:r>
              <a:rPr lang="en-GB" sz="3600" dirty="0">
                <a:solidFill>
                  <a:srgbClr val="FF0000"/>
                </a:solidFill>
              </a:rPr>
              <a:t>colour </a:t>
            </a:r>
            <a:r>
              <a:rPr lang="en-GB" sz="3600" dirty="0">
                <a:solidFill>
                  <a:schemeClr val="bg1"/>
                </a:solidFill>
              </a:rPr>
              <a:t>go back and look at what you wrote about romance. Would you change or add anything?</a:t>
            </a:r>
          </a:p>
          <a:p>
            <a:endParaRPr lang="en-GB" sz="3600" dirty="0">
              <a:solidFill>
                <a:schemeClr val="bg1"/>
              </a:solidFill>
            </a:endParaRPr>
          </a:p>
          <a:p>
            <a:r>
              <a:rPr lang="en-GB" sz="3600" dirty="0">
                <a:solidFill>
                  <a:schemeClr val="bg1"/>
                </a:solidFill>
              </a:rPr>
              <a:t>What is romance to you?</a:t>
            </a:r>
          </a:p>
          <a:p>
            <a:r>
              <a:rPr lang="en-GB" sz="3600" dirty="0">
                <a:solidFill>
                  <a:schemeClr val="bg1"/>
                </a:solidFill>
              </a:rPr>
              <a:t>Write a sentence/definition or a spider diagram to explain what romance means to you.</a:t>
            </a:r>
          </a:p>
        </p:txBody>
      </p:sp>
    </p:spTree>
    <p:extLst>
      <p:ext uri="{BB962C8B-B14F-4D97-AF65-F5344CB8AC3E}">
        <p14:creationId xmlns:p14="http://schemas.microsoft.com/office/powerpoint/2010/main" val="3663096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4126" y="2471231"/>
            <a:ext cx="4683748" cy="1915538"/>
          </a:xfrm>
          <a:prstGeom prst="rect">
            <a:avLst/>
          </a:prstGeom>
        </p:spPr>
      </p:pic>
    </p:spTree>
    <p:extLst>
      <p:ext uri="{BB962C8B-B14F-4D97-AF65-F5344CB8AC3E}">
        <p14:creationId xmlns:p14="http://schemas.microsoft.com/office/powerpoint/2010/main" val="23215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2554545"/>
          </a:xfrm>
          <a:prstGeom prst="rect">
            <a:avLst/>
          </a:prstGeom>
          <a:noFill/>
        </p:spPr>
        <p:txBody>
          <a:bodyPr wrap="square" rtlCol="0">
            <a:spAutoFit/>
          </a:bodyPr>
          <a:lstStyle/>
          <a:p>
            <a:r>
              <a:rPr lang="en-GB" sz="8800" b="1" dirty="0">
                <a:solidFill>
                  <a:srgbClr val="FFC000"/>
                </a:solidFill>
              </a:rPr>
              <a:t>Relationships</a:t>
            </a:r>
          </a:p>
          <a:p>
            <a:r>
              <a:rPr lang="en-GB" sz="6000" b="1" dirty="0">
                <a:solidFill>
                  <a:srgbClr val="FFC000"/>
                </a:solidFill>
              </a:rPr>
              <a:t>Romance</a:t>
            </a:r>
            <a:r>
              <a:rPr lang="en-GB" sz="7200" b="1" dirty="0">
                <a:solidFill>
                  <a:srgbClr val="92D050"/>
                </a:solidFill>
              </a:rPr>
              <a:t> </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Tree>
    <p:extLst>
      <p:ext uri="{BB962C8B-B14F-4D97-AF65-F5344CB8AC3E}">
        <p14:creationId xmlns:p14="http://schemas.microsoft.com/office/powerpoint/2010/main" val="1185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556" y="862885"/>
            <a:ext cx="6999454" cy="2862605"/>
          </a:xfrm>
          <a:prstGeom prst="rect">
            <a:avLst/>
          </a:prstGeom>
        </p:spPr>
      </p:pic>
      <p:sp>
        <p:nvSpPr>
          <p:cNvPr id="5" name="Title 4"/>
          <p:cNvSpPr>
            <a:spLocks noGrp="1"/>
          </p:cNvSpPr>
          <p:nvPr>
            <p:ph type="ctrTitle"/>
          </p:nvPr>
        </p:nvSpPr>
        <p:spPr>
          <a:xfrm>
            <a:off x="1483283" y="4098977"/>
            <a:ext cx="9144000" cy="1371742"/>
          </a:xfrm>
        </p:spPr>
        <p:txBody>
          <a:bodyPr>
            <a:normAutofit fontScale="90000"/>
          </a:bodyPr>
          <a:lstStyle/>
          <a:p>
            <a:r>
              <a:rPr lang="en-GB" sz="7200" b="1" dirty="0">
                <a:solidFill>
                  <a:srgbClr val="002060"/>
                </a:solidFill>
                <a:latin typeface="+mn-lt"/>
                <a:cs typeface="Arial" panose="020B0604020202020204" pitchFamily="34" charset="0"/>
              </a:rPr>
              <a:t>Romance under the Microscope</a:t>
            </a:r>
          </a:p>
        </p:txBody>
      </p:sp>
    </p:spTree>
    <p:extLst>
      <p:ext uri="{BB962C8B-B14F-4D97-AF65-F5344CB8AC3E}">
        <p14:creationId xmlns:p14="http://schemas.microsoft.com/office/powerpoint/2010/main" val="284892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272E92F1-4957-46FE-BEE3-DBC6DD2C51DC}"/>
              </a:ext>
            </a:extLst>
          </p:cNvPr>
          <p:cNvSpPr/>
          <p:nvPr/>
        </p:nvSpPr>
        <p:spPr>
          <a:xfrm>
            <a:off x="1530824" y="1947731"/>
            <a:ext cx="9130352" cy="2677656"/>
          </a:xfrm>
          <a:prstGeom prst="rect">
            <a:avLst/>
          </a:prstGeom>
        </p:spPr>
        <p:txBody>
          <a:bodyPr wrap="square">
            <a:spAutoFit/>
          </a:bodyPr>
          <a:lstStyle/>
          <a:p>
            <a:r>
              <a:rPr lang="en-GB" sz="2400" dirty="0">
                <a:solidFill>
                  <a:schemeClr val="bg1"/>
                </a:solidFill>
                <a:cs typeface="Arial" panose="020B0604020202020204" pitchFamily="34" charset="0"/>
              </a:rPr>
              <a:t>The aim of this lesson is to reflect on the idea of romance and what it means to us.</a:t>
            </a:r>
          </a:p>
          <a:p>
            <a:r>
              <a:rPr lang="en-GB" sz="2400" dirty="0">
                <a:solidFill>
                  <a:schemeClr val="bg1"/>
                </a:solidFill>
                <a:cs typeface="Arial" panose="020B0604020202020204" pitchFamily="34" charset="0"/>
              </a:rPr>
              <a:t>We will:</a:t>
            </a:r>
          </a:p>
          <a:p>
            <a:r>
              <a:rPr lang="en-GB" sz="2400" dirty="0">
                <a:solidFill>
                  <a:schemeClr val="bg1"/>
                </a:solidFill>
                <a:cs typeface="Arial" panose="020B0604020202020204" pitchFamily="34" charset="0"/>
              </a:rPr>
              <a:t>Define romance and romanticising</a:t>
            </a:r>
          </a:p>
          <a:p>
            <a:r>
              <a:rPr lang="en-GB" sz="2400" dirty="0">
                <a:solidFill>
                  <a:schemeClr val="bg1"/>
                </a:solidFill>
                <a:cs typeface="Arial" panose="020B0604020202020204" pitchFamily="34" charset="0"/>
              </a:rPr>
              <a:t>Discuss the idea of romance through the lens of gender and sexuality </a:t>
            </a:r>
          </a:p>
          <a:p>
            <a:r>
              <a:rPr lang="en-GB" sz="2400" dirty="0">
                <a:solidFill>
                  <a:schemeClr val="bg1"/>
                </a:solidFill>
                <a:cs typeface="Arial" panose="020B0604020202020204" pitchFamily="34" charset="0"/>
              </a:rPr>
              <a:t>Think about romantic actions and gestures, and how these influence our feelings</a:t>
            </a:r>
          </a:p>
        </p:txBody>
      </p:sp>
    </p:spTree>
    <p:extLst>
      <p:ext uri="{BB962C8B-B14F-4D97-AF65-F5344CB8AC3E}">
        <p14:creationId xmlns:p14="http://schemas.microsoft.com/office/powerpoint/2010/main" val="6125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11 May 2022</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
        <p:nvSpPr>
          <p:cNvPr id="4" name="TextBox 3">
            <a:extLst>
              <a:ext uri="{FF2B5EF4-FFF2-40B4-BE49-F238E27FC236}">
                <a16:creationId xmlns:a16="http://schemas.microsoft.com/office/drawing/2014/main" id="{F8C6364F-35D5-4753-AE55-BCCE1C47B4EE}"/>
              </a:ext>
            </a:extLst>
          </p:cNvPr>
          <p:cNvSpPr txBox="1"/>
          <p:nvPr/>
        </p:nvSpPr>
        <p:spPr>
          <a:xfrm>
            <a:off x="2224585" y="2074460"/>
            <a:ext cx="8570794" cy="2308324"/>
          </a:xfrm>
          <a:prstGeom prst="rect">
            <a:avLst/>
          </a:prstGeom>
          <a:noFill/>
        </p:spPr>
        <p:txBody>
          <a:bodyPr wrap="square" rtlCol="0">
            <a:spAutoFit/>
          </a:bodyPr>
          <a:lstStyle/>
          <a:p>
            <a:r>
              <a:rPr lang="en-GB" sz="3600" dirty="0">
                <a:solidFill>
                  <a:schemeClr val="bg1"/>
                </a:solidFill>
              </a:rPr>
              <a:t>What is romance to you?</a:t>
            </a:r>
          </a:p>
          <a:p>
            <a:r>
              <a:rPr lang="en-GB" sz="3600" dirty="0">
                <a:solidFill>
                  <a:schemeClr val="bg1"/>
                </a:solidFill>
              </a:rPr>
              <a:t>Write a sentence/definition or a spider diagram to explain what romance means to you.</a:t>
            </a:r>
          </a:p>
        </p:txBody>
      </p:sp>
    </p:spTree>
    <p:extLst>
      <p:ext uri="{BB962C8B-B14F-4D97-AF65-F5344CB8AC3E}">
        <p14:creationId xmlns:p14="http://schemas.microsoft.com/office/powerpoint/2010/main" val="264018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8516" y="2636993"/>
            <a:ext cx="7391400" cy="1458488"/>
          </a:xfrm>
        </p:spPr>
        <p:txBody>
          <a:bodyPr>
            <a:normAutofit/>
          </a:bodyPr>
          <a:lstStyle/>
          <a:p>
            <a:pPr marL="0" indent="0">
              <a:buNone/>
            </a:pPr>
            <a:r>
              <a:rPr lang="en-GB" sz="6600" dirty="0">
                <a:solidFill>
                  <a:srgbClr val="002060"/>
                </a:solidFill>
                <a:cs typeface="Arial" panose="020B0604020202020204" pitchFamily="34" charset="0"/>
              </a:rPr>
              <a:t>What is romance?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93151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3014" y="884198"/>
            <a:ext cx="9958885" cy="5196046"/>
          </a:xfrm>
        </p:spPr>
        <p:txBody>
          <a:bodyPr>
            <a:noAutofit/>
          </a:bodyPr>
          <a:lstStyle/>
          <a:p>
            <a:pPr marL="0" indent="0">
              <a:buNone/>
            </a:pPr>
            <a:r>
              <a:rPr lang="en-GB" sz="3200" b="1" dirty="0">
                <a:solidFill>
                  <a:srgbClr val="002060"/>
                </a:solidFill>
                <a:cs typeface="Arial" panose="020B0604020202020204" pitchFamily="34" charset="0"/>
              </a:rPr>
              <a:t>Romance </a:t>
            </a:r>
            <a:r>
              <a:rPr lang="en-GB" sz="1800" b="1" dirty="0">
                <a:solidFill>
                  <a:srgbClr val="002060"/>
                </a:solidFill>
                <a:cs typeface="Arial" panose="020B0604020202020204" pitchFamily="34" charset="0"/>
              </a:rPr>
              <a:t>(noun)</a:t>
            </a:r>
          </a:p>
          <a:p>
            <a:pPr marL="0" indent="0">
              <a:buNone/>
            </a:pPr>
            <a:r>
              <a:rPr lang="en-GB" sz="1800" dirty="0">
                <a:solidFill>
                  <a:srgbClr val="002060"/>
                </a:solidFill>
                <a:cs typeface="Arial" panose="020B0604020202020204" pitchFamily="34" charset="0"/>
              </a:rPr>
              <a:t>Romance refers to the actions and feelings of people who are in love,  especially behaviour which is very caring or affectionate </a:t>
            </a:r>
          </a:p>
          <a:p>
            <a:r>
              <a:rPr lang="en-GB" sz="1800" i="1" dirty="0">
                <a:solidFill>
                  <a:srgbClr val="002060"/>
                </a:solidFill>
                <a:cs typeface="Arial" panose="020B0604020202020204" pitchFamily="34" charset="0"/>
              </a:rPr>
              <a:t>He still finds time for romance by cooking candlelit dinners for his girlfriend. </a:t>
            </a:r>
          </a:p>
          <a:p>
            <a:r>
              <a:rPr lang="en-GB" sz="1800" i="1" dirty="0">
                <a:solidFill>
                  <a:srgbClr val="002060"/>
                </a:solidFill>
                <a:cs typeface="Arial" panose="020B0604020202020204" pitchFamily="34" charset="0"/>
              </a:rPr>
              <a:t>He takes a rather sceptical view of love and romance. </a:t>
            </a:r>
          </a:p>
          <a:p>
            <a:pPr marL="0" indent="0">
              <a:buNone/>
            </a:pPr>
            <a:r>
              <a:rPr lang="en-GB" sz="1800" b="1" dirty="0">
                <a:solidFill>
                  <a:srgbClr val="002060"/>
                </a:solidFill>
                <a:cs typeface="Arial" panose="020B0604020202020204" pitchFamily="34" charset="0"/>
              </a:rPr>
              <a:t>Synonyms</a:t>
            </a:r>
            <a:r>
              <a:rPr lang="en-GB" sz="1800" dirty="0">
                <a:solidFill>
                  <a:srgbClr val="002060"/>
                </a:solidFill>
                <a:cs typeface="Arial" panose="020B0604020202020204" pitchFamily="34" charset="0"/>
              </a:rPr>
              <a:t>: love, passion, affection, attachment</a:t>
            </a:r>
          </a:p>
          <a:p>
            <a:pPr marL="0" indent="0">
              <a:buNone/>
            </a:pPr>
            <a:endParaRPr lang="en-GB" sz="1800" dirty="0">
              <a:solidFill>
                <a:srgbClr val="002060"/>
              </a:solidFill>
              <a:cs typeface="Arial" panose="020B0604020202020204" pitchFamily="34" charset="0"/>
            </a:endParaRPr>
          </a:p>
          <a:p>
            <a:pPr marL="0" indent="0">
              <a:buNone/>
            </a:pPr>
            <a:r>
              <a:rPr lang="en-GB" sz="3200" b="1" dirty="0">
                <a:solidFill>
                  <a:srgbClr val="002060"/>
                </a:solidFill>
                <a:cs typeface="Arial" panose="020B0604020202020204" pitchFamily="34" charset="0"/>
              </a:rPr>
              <a:t>Romanticize</a:t>
            </a:r>
            <a:r>
              <a:rPr lang="en-GB" sz="1800" b="1" dirty="0">
                <a:solidFill>
                  <a:srgbClr val="002060"/>
                </a:solidFill>
                <a:cs typeface="Arial" panose="020B0604020202020204" pitchFamily="34" charset="0"/>
              </a:rPr>
              <a:t> (verb)</a:t>
            </a:r>
          </a:p>
          <a:p>
            <a:pPr marL="0" indent="0">
              <a:buNone/>
            </a:pPr>
            <a:r>
              <a:rPr lang="en-GB" sz="1800" dirty="0">
                <a:solidFill>
                  <a:srgbClr val="002060"/>
                </a:solidFill>
                <a:cs typeface="Arial" panose="020B0604020202020204" pitchFamily="34" charset="0"/>
              </a:rPr>
              <a:t>If you romanticize someone or something, you think or talk about them in a way which is not at all realistic and which makes them seem better than they really are.</a:t>
            </a:r>
          </a:p>
          <a:p>
            <a:pPr marL="0" indent="0">
              <a:buNone/>
            </a:pPr>
            <a:r>
              <a:rPr lang="en-GB" sz="1800" dirty="0">
                <a:solidFill>
                  <a:srgbClr val="002060"/>
                </a:solidFill>
                <a:cs typeface="Arial" panose="020B0604020202020204" pitchFamily="34" charset="0"/>
              </a:rPr>
              <a:t>To treat or regard romantically; give a romantic character to or interpretation of.</a:t>
            </a:r>
          </a:p>
          <a:p>
            <a:r>
              <a:rPr lang="en-GB" sz="1800" i="1" dirty="0">
                <a:solidFill>
                  <a:srgbClr val="002060"/>
                </a:solidFill>
                <a:cs typeface="Arial" panose="020B0604020202020204" pitchFamily="34" charset="0"/>
              </a:rPr>
              <a:t>He romanticized the past as he became dissatisfied with his present</a:t>
            </a:r>
          </a:p>
          <a:p>
            <a:r>
              <a:rPr lang="en-GB" sz="1800" i="1" dirty="0">
                <a:solidFill>
                  <a:srgbClr val="002060"/>
                </a:solidFill>
                <a:cs typeface="Arial" panose="020B0604020202020204" pitchFamily="34" charset="0"/>
              </a:rPr>
              <a:t>The film takes a highly romanticized view of life on the streets</a:t>
            </a:r>
          </a:p>
          <a:p>
            <a:r>
              <a:rPr lang="en-GB" sz="1800" i="1" dirty="0">
                <a:solidFill>
                  <a:srgbClr val="002060"/>
                </a:solidFill>
                <a:cs typeface="Arial" panose="020B0604020202020204" pitchFamily="34" charset="0"/>
              </a:rPr>
              <a:t>He has romanticized the idea of army life</a:t>
            </a:r>
          </a:p>
          <a:p>
            <a:pPr marL="0" indent="0">
              <a:buNone/>
            </a:pPr>
            <a:endParaRPr lang="en-GB" sz="1800" dirty="0">
              <a:solidFill>
                <a:srgbClr val="002060"/>
              </a:solidFill>
              <a:cs typeface="Arial" panose="020B0604020202020204" pitchFamily="34" charset="0"/>
            </a:endParaRPr>
          </a:p>
          <a:p>
            <a:pPr marL="0" indent="0">
              <a:buNone/>
            </a:pPr>
            <a:endParaRPr lang="en-GB" sz="1800" dirty="0">
              <a:solidFill>
                <a:srgbClr val="002060"/>
              </a:solidFill>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3099" y="5696963"/>
            <a:ext cx="1401895" cy="614937"/>
          </a:xfrm>
          <a:prstGeom prst="rect">
            <a:avLst/>
          </a:prstGeom>
        </p:spPr>
      </p:pic>
      <p:sp>
        <p:nvSpPr>
          <p:cNvPr id="2" name="TextBox 1"/>
          <p:cNvSpPr txBox="1"/>
          <p:nvPr/>
        </p:nvSpPr>
        <p:spPr>
          <a:xfrm>
            <a:off x="9370724" y="660400"/>
            <a:ext cx="2249776" cy="369332"/>
          </a:xfrm>
          <a:prstGeom prst="rect">
            <a:avLst/>
          </a:prstGeom>
          <a:noFill/>
        </p:spPr>
        <p:txBody>
          <a:bodyPr wrap="square" rtlCol="0">
            <a:spAutoFit/>
          </a:bodyPr>
          <a:lstStyle/>
          <a:p>
            <a:r>
              <a:rPr lang="en-GB" dirty="0">
                <a:solidFill>
                  <a:srgbClr val="002060"/>
                </a:solidFill>
                <a:cs typeface="Arial" panose="020B0604020202020204" pitchFamily="34" charset="0"/>
              </a:rPr>
              <a:t>collinsdictionary.com</a:t>
            </a:r>
          </a:p>
        </p:txBody>
      </p:sp>
    </p:spTree>
    <p:extLst>
      <p:ext uri="{BB962C8B-B14F-4D97-AF65-F5344CB8AC3E}">
        <p14:creationId xmlns:p14="http://schemas.microsoft.com/office/powerpoint/2010/main" val="413195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85DFE6-70FD-4B0B-96AB-CD0E25F1175C}"/>
              </a:ext>
            </a:extLst>
          </p:cNvPr>
          <p:cNvPicPr>
            <a:picLocks noChangeAspect="1"/>
          </p:cNvPicPr>
          <p:nvPr/>
        </p:nvPicPr>
        <p:blipFill>
          <a:blip r:embed="rId2"/>
          <a:stretch>
            <a:fillRect/>
          </a:stretch>
        </p:blipFill>
        <p:spPr>
          <a:xfrm>
            <a:off x="2139001" y="1064383"/>
            <a:ext cx="7196067" cy="4774749"/>
          </a:xfrm>
          <a:prstGeom prst="rect">
            <a:avLst/>
          </a:prstGeom>
        </p:spPr>
      </p:pic>
      <p:sp>
        <p:nvSpPr>
          <p:cNvPr id="4" name="TextBox 3">
            <a:extLst>
              <a:ext uri="{FF2B5EF4-FFF2-40B4-BE49-F238E27FC236}">
                <a16:creationId xmlns:a16="http://schemas.microsoft.com/office/drawing/2014/main" id="{EC53E7AE-7E20-4583-909E-A75C6D3EB9E8}"/>
              </a:ext>
            </a:extLst>
          </p:cNvPr>
          <p:cNvSpPr txBox="1"/>
          <p:nvPr/>
        </p:nvSpPr>
        <p:spPr>
          <a:xfrm>
            <a:off x="1132764" y="191069"/>
            <a:ext cx="4299045" cy="584775"/>
          </a:xfrm>
          <a:prstGeom prst="rect">
            <a:avLst/>
          </a:prstGeom>
          <a:noFill/>
        </p:spPr>
        <p:txBody>
          <a:bodyPr wrap="square" rtlCol="0">
            <a:spAutoFit/>
          </a:bodyPr>
          <a:lstStyle/>
          <a:p>
            <a:r>
              <a:rPr lang="en-GB" sz="3200" dirty="0">
                <a:solidFill>
                  <a:srgbClr val="002060"/>
                </a:solidFill>
              </a:rPr>
              <a:t>Read the text </a:t>
            </a:r>
          </a:p>
        </p:txBody>
      </p:sp>
    </p:spTree>
    <p:extLst>
      <p:ext uri="{BB962C8B-B14F-4D97-AF65-F5344CB8AC3E}">
        <p14:creationId xmlns:p14="http://schemas.microsoft.com/office/powerpoint/2010/main" val="2773961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EEC653-0C03-45F5-9F0E-78671FDCC5AE}" vid="{3CBA0519-14BD-40C9-9B6D-0A3D41BE6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relationships</Template>
  <TotalTime>30</TotalTime>
  <Words>889</Words>
  <Application>Microsoft Office PowerPoint</Application>
  <PresentationFormat>Widescreen</PresentationFormat>
  <Paragraphs>110</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Yu Gothic Light</vt:lpstr>
      <vt:lpstr>Arial</vt:lpstr>
      <vt:lpstr>Calibri</vt:lpstr>
      <vt:lpstr>Calibri Light</vt:lpstr>
      <vt:lpstr>Century Gothic</vt:lpstr>
      <vt:lpstr>Palatino Linotype</vt:lpstr>
      <vt:lpstr>Times New Roman</vt:lpstr>
      <vt:lpstr>Office Theme</vt:lpstr>
      <vt:lpstr>PowerPoint Presentation</vt:lpstr>
      <vt:lpstr>PowerPoint Presentation</vt:lpstr>
      <vt:lpstr>PowerPoint Presentation</vt:lpstr>
      <vt:lpstr>Romance under the Microscope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about a new romantic script?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RWilliams</dc:creator>
  <cp:lastModifiedBy>RWilliams</cp:lastModifiedBy>
  <cp:revision>4</cp:revision>
  <dcterms:created xsi:type="dcterms:W3CDTF">2022-05-11T12:48:23Z</dcterms:created>
  <dcterms:modified xsi:type="dcterms:W3CDTF">2022-05-11T13:18:37Z</dcterms:modified>
</cp:coreProperties>
</file>