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1" r:id="rId4"/>
    <p:sldId id="262" r:id="rId5"/>
    <p:sldId id="263" r:id="rId6"/>
    <p:sldId id="369" r:id="rId7"/>
    <p:sldId id="370" r:id="rId8"/>
    <p:sldId id="293" r:id="rId9"/>
    <p:sldId id="395" r:id="rId10"/>
    <p:sldId id="397" r:id="rId11"/>
    <p:sldId id="266" r:id="rId12"/>
    <p:sldId id="396" r:id="rId13"/>
    <p:sldId id="286" r:id="rId14"/>
    <p:sldId id="285" r:id="rId15"/>
    <p:sldId id="267"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1383A-06DC-4BC7-86A6-2F62E129BB32}" type="datetimeFigureOut">
              <a:rPr lang="en-GB" smtClean="0"/>
              <a:t>13/05/2022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280A2-8F6C-4705-B410-33A1821EB0C3}" type="slidenum">
              <a:rPr lang="en-GB" smtClean="0"/>
              <a:t>‹#›</a:t>
            </a:fld>
            <a:endParaRPr lang="en-GB"/>
          </a:p>
        </p:txBody>
      </p:sp>
    </p:spTree>
    <p:extLst>
      <p:ext uri="{BB962C8B-B14F-4D97-AF65-F5344CB8AC3E}">
        <p14:creationId xmlns:p14="http://schemas.microsoft.com/office/powerpoint/2010/main" val="241133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hekitetrust.org.u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info@thekitetrust.org.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02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58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A41D79-1799-5947-8C26-97D6CE28E592}" type="slidenum">
              <a:rPr lang="en-US" smtClean="0"/>
              <a:t>6</a:t>
            </a:fld>
            <a:endParaRPr lang="en-US"/>
          </a:p>
        </p:txBody>
      </p:sp>
    </p:spTree>
    <p:extLst>
      <p:ext uri="{BB962C8B-B14F-4D97-AF65-F5344CB8AC3E}">
        <p14:creationId xmlns:p14="http://schemas.microsoft.com/office/powerpoint/2010/main" val="221228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DA41D79-1799-5947-8C26-97D6CE28E592}" type="slidenum">
              <a:rPr lang="en-US" smtClean="0"/>
              <a:t>7</a:t>
            </a:fld>
            <a:endParaRPr lang="en-US"/>
          </a:p>
        </p:txBody>
      </p:sp>
    </p:spTree>
    <p:extLst>
      <p:ext uri="{BB962C8B-B14F-4D97-AF65-F5344CB8AC3E}">
        <p14:creationId xmlns:p14="http://schemas.microsoft.com/office/powerpoint/2010/main" val="293697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DA41D79-1799-5947-8C26-97D6CE28E592}" type="slidenum">
              <a:rPr lang="en-US" smtClean="0"/>
              <a:t>8</a:t>
            </a:fld>
            <a:endParaRPr lang="en-US"/>
          </a:p>
        </p:txBody>
      </p:sp>
    </p:spTree>
    <p:extLst>
      <p:ext uri="{BB962C8B-B14F-4D97-AF65-F5344CB8AC3E}">
        <p14:creationId xmlns:p14="http://schemas.microsoft.com/office/powerpoint/2010/main" val="135015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www.youtube.com</a:t>
            </a:r>
            <a:r>
              <a:rPr lang="en-US" dirty="0"/>
              <a:t>/</a:t>
            </a:r>
            <a:r>
              <a:rPr lang="en-US" dirty="0" err="1"/>
              <a:t>watch?v</a:t>
            </a:r>
            <a:r>
              <a:rPr lang="en-US" dirty="0"/>
              <a:t>=HzN2417-d78</a:t>
            </a:r>
          </a:p>
          <a:p>
            <a:endParaRPr lang="en-US" b="1" dirty="0"/>
          </a:p>
        </p:txBody>
      </p:sp>
      <p:sp>
        <p:nvSpPr>
          <p:cNvPr id="4" name="Slide Number Placeholder 3"/>
          <p:cNvSpPr>
            <a:spLocks noGrp="1"/>
          </p:cNvSpPr>
          <p:nvPr>
            <p:ph type="sldNum" sz="quarter" idx="5"/>
          </p:nvPr>
        </p:nvSpPr>
        <p:spPr/>
        <p:txBody>
          <a:bodyPr/>
          <a:lstStyle/>
          <a:p>
            <a:fld id="{3DA41D79-1799-5947-8C26-97D6CE28E592}" type="slidenum">
              <a:rPr lang="en-US" smtClean="0"/>
              <a:t>9</a:t>
            </a:fld>
            <a:endParaRPr lang="en-US"/>
          </a:p>
        </p:txBody>
      </p:sp>
    </p:spTree>
    <p:extLst>
      <p:ext uri="{BB962C8B-B14F-4D97-AF65-F5344CB8AC3E}">
        <p14:creationId xmlns:p14="http://schemas.microsoft.com/office/powerpoint/2010/main" val="348314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www.youtube.com</a:t>
            </a:r>
            <a:r>
              <a:rPr lang="en-US" dirty="0"/>
              <a:t>/</a:t>
            </a:r>
            <a:r>
              <a:rPr lang="en-US" dirty="0" err="1"/>
              <a:t>watch?v</a:t>
            </a:r>
            <a:r>
              <a:rPr lang="en-US" dirty="0"/>
              <a:t>=HzN2417-d78</a:t>
            </a:r>
          </a:p>
          <a:p>
            <a:endParaRPr lang="en-US" b="1" dirty="0"/>
          </a:p>
        </p:txBody>
      </p:sp>
      <p:sp>
        <p:nvSpPr>
          <p:cNvPr id="4" name="Slide Number Placeholder 3"/>
          <p:cNvSpPr>
            <a:spLocks noGrp="1"/>
          </p:cNvSpPr>
          <p:nvPr>
            <p:ph type="sldNum" sz="quarter" idx="5"/>
          </p:nvPr>
        </p:nvSpPr>
        <p:spPr/>
        <p:txBody>
          <a:bodyPr/>
          <a:lstStyle/>
          <a:p>
            <a:fld id="{3DA41D79-1799-5947-8C26-97D6CE28E592}" type="slidenum">
              <a:rPr lang="en-US" smtClean="0"/>
              <a:t>10</a:t>
            </a:fld>
            <a:endParaRPr lang="en-US"/>
          </a:p>
        </p:txBody>
      </p:sp>
    </p:spTree>
    <p:extLst>
      <p:ext uri="{BB962C8B-B14F-4D97-AF65-F5344CB8AC3E}">
        <p14:creationId xmlns:p14="http://schemas.microsoft.com/office/powerpoint/2010/main" val="80471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3DA41D79-1799-5947-8C26-97D6CE28E592}" type="slidenum">
              <a:rPr lang="en-US" smtClean="0"/>
              <a:t>11</a:t>
            </a:fld>
            <a:endParaRPr lang="en-US"/>
          </a:p>
        </p:txBody>
      </p:sp>
    </p:spTree>
    <p:extLst>
      <p:ext uri="{BB962C8B-B14F-4D97-AF65-F5344CB8AC3E}">
        <p14:creationId xmlns:p14="http://schemas.microsoft.com/office/powerpoint/2010/main" val="263758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on details of support available to young people: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91E68"/>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http://thekitetrust.org.uk/</a:t>
            </a:r>
            <a:r>
              <a:rPr kumimoji="0" lang="en-GB" sz="1200" b="0" i="0" u="none" strike="noStrike" kern="1200" cap="none" spc="0" normalizeH="0" baseline="0" noProof="0" dirty="0">
                <a:ln>
                  <a:noFill/>
                </a:ln>
                <a:solidFill>
                  <a:srgbClr val="491E68"/>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91E68"/>
                </a:solidFill>
                <a:effectLst/>
                <a:uLnTx/>
                <a:uFillTx/>
                <a:latin typeface="+mn-lt"/>
                <a:ea typeface="+mn-ea"/>
                <a:cs typeface="+mn-cs"/>
              </a:rPr>
              <a:t>Text/</a:t>
            </a:r>
            <a:r>
              <a:rPr kumimoji="0" lang="en-GB" sz="1200" b="0" i="0" u="none" strike="noStrike" kern="1200" cap="none" spc="0" normalizeH="0" baseline="0" noProof="0" dirty="0" err="1">
                <a:ln>
                  <a:noFill/>
                </a:ln>
                <a:solidFill>
                  <a:srgbClr val="491E68"/>
                </a:solidFill>
                <a:effectLst/>
                <a:uLnTx/>
                <a:uFillTx/>
                <a:latin typeface="+mn-lt"/>
                <a:ea typeface="+mn-ea"/>
                <a:cs typeface="+mn-cs"/>
              </a:rPr>
              <a:t>whatsapp</a:t>
            </a:r>
            <a:r>
              <a:rPr kumimoji="0" lang="en-GB" sz="1200" b="0" i="0" u="none" strike="noStrike" kern="1200" cap="none" spc="0" normalizeH="0" baseline="0" noProof="0" dirty="0">
                <a:ln>
                  <a:noFill/>
                </a:ln>
                <a:solidFill>
                  <a:srgbClr val="491E68"/>
                </a:solidFill>
                <a:effectLst/>
                <a:uLnTx/>
                <a:uFillTx/>
                <a:latin typeface="+mn-lt"/>
                <a:ea typeface="+mn-ea"/>
                <a:cs typeface="+mn-cs"/>
              </a:rPr>
              <a:t>: 07808189158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91E68"/>
                </a:solidFill>
                <a:effectLst/>
                <a:uLnTx/>
                <a:uFillTx/>
                <a:latin typeface="+mn-lt"/>
                <a:ea typeface="+mn-ea"/>
                <a:cs typeface="+mn-cs"/>
              </a:rPr>
              <a:t>Email: </a:t>
            </a:r>
            <a:r>
              <a:rPr kumimoji="0" lang="en-GB" sz="1200" b="0" i="0" u="none" strike="noStrike" kern="1200" cap="none" spc="0" normalizeH="0" baseline="0" noProof="0" dirty="0">
                <a:ln>
                  <a:noFill/>
                </a:ln>
                <a:solidFill>
                  <a:srgbClr val="491E68"/>
                </a:solidFill>
                <a:effectLst/>
                <a:uLnTx/>
                <a:uFillTx/>
                <a:latin typeface="+mn-lt"/>
                <a:ea typeface="+mn-ea"/>
                <a:cs typeface="+mn-cs"/>
                <a:hlinkClick r:id="rId4">
                  <a:extLst>
                    <a:ext uri="{A12FA001-AC4F-418D-AE19-62706E023703}">
                      <ahyp:hlinkClr xmlns:ahyp="http://schemas.microsoft.com/office/drawing/2018/hyperlinkcolor" val="tx"/>
                    </a:ext>
                  </a:extLst>
                </a:hlinkClick>
              </a:rPr>
              <a:t>info@thekitetrust.org.uk</a:t>
            </a:r>
            <a:endParaRPr kumimoji="0" lang="en-GB" sz="1200" b="0" i="0" u="none" strike="noStrike" kern="1200" cap="none" spc="0" normalizeH="0" baseline="0" noProof="0" dirty="0">
              <a:ln>
                <a:noFill/>
              </a:ln>
              <a:solidFill>
                <a:srgbClr val="491E68"/>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A41D79-1799-5947-8C26-97D6CE28E592}" type="slidenum">
              <a:rPr lang="en-US" smtClean="0"/>
              <a:t>12</a:t>
            </a:fld>
            <a:endParaRPr lang="en-US"/>
          </a:p>
        </p:txBody>
      </p:sp>
    </p:spTree>
    <p:extLst>
      <p:ext uri="{BB962C8B-B14F-4D97-AF65-F5344CB8AC3E}">
        <p14:creationId xmlns:p14="http://schemas.microsoft.com/office/powerpoint/2010/main" val="187711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EC91-B0F7-4ED8-80EE-0EB9B0D8F4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5C1853-27CC-4DD1-99F8-ABF52F5D2D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C151F8-BD6A-4D26-839B-B351422B3AE5}"/>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5" name="Footer Placeholder 4">
            <a:extLst>
              <a:ext uri="{FF2B5EF4-FFF2-40B4-BE49-F238E27FC236}">
                <a16:creationId xmlns:a16="http://schemas.microsoft.com/office/drawing/2014/main" id="{A03998B5-F13B-4655-88E0-DC54B2CB3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03FC8-9E1B-478E-9310-9B0FCD7A3164}"/>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194148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1FD3-70E3-4A12-95DC-4396B59C96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8FDED2-8B86-40EA-83D8-916487D251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8096F-D728-4CA5-B173-20CF8BE19D4B}"/>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5" name="Footer Placeholder 4">
            <a:extLst>
              <a:ext uri="{FF2B5EF4-FFF2-40B4-BE49-F238E27FC236}">
                <a16:creationId xmlns:a16="http://schemas.microsoft.com/office/drawing/2014/main" id="{9A1832D6-529D-45C9-BED2-EA21EADD5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A3493-B9DA-437F-A155-4DC7C504B553}"/>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130389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31B3E-814D-4709-8AC0-78711A72FA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A7C91D-7AD6-44FB-A5AD-B2B1F589FC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3521A-C973-433A-AB0B-010A7C38AAF7}"/>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5" name="Footer Placeholder 4">
            <a:extLst>
              <a:ext uri="{FF2B5EF4-FFF2-40B4-BE49-F238E27FC236}">
                <a16:creationId xmlns:a16="http://schemas.microsoft.com/office/drawing/2014/main" id="{C0A4DE99-6D07-4BDE-9738-2E4A43CFB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3346BA-4FFB-4A3A-BBD1-FAFFC4FEC3D4}"/>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410702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mp;L MAIN PAGE">
  <p:cSld name="T&amp;L MAIN PAGE">
    <p:spTree>
      <p:nvGrpSpPr>
        <p:cNvPr id="1" name="Shape 10"/>
        <p:cNvGrpSpPr/>
        <p:nvPr/>
      </p:nvGrpSpPr>
      <p:grpSpPr>
        <a:xfrm>
          <a:off x="0" y="0"/>
          <a:ext cx="0" cy="0"/>
          <a:chOff x="0" y="0"/>
          <a:chExt cx="0" cy="0"/>
        </a:xfrm>
      </p:grpSpPr>
      <p:sp>
        <p:nvSpPr>
          <p:cNvPr id="11" name="Google Shape;11;p2"/>
          <p:cNvSpPr/>
          <p:nvPr/>
        </p:nvSpPr>
        <p:spPr>
          <a:xfrm>
            <a:off x="0" y="6434570"/>
            <a:ext cx="12192000" cy="423431"/>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Palatino Linotype"/>
              <a:ea typeface="Palatino Linotype"/>
              <a:cs typeface="Palatino Linotype"/>
              <a:sym typeface="Palatino Linotype"/>
            </a:endParaRPr>
          </a:p>
        </p:txBody>
      </p:sp>
      <p:pic>
        <p:nvPicPr>
          <p:cNvPr id="12" name="Google Shape;12;p2"/>
          <p:cNvPicPr preferRelativeResize="0"/>
          <p:nvPr/>
        </p:nvPicPr>
        <p:blipFill rotWithShape="1">
          <a:blip r:embed="rId2">
            <a:alphaModFix/>
          </a:blip>
          <a:srcRect/>
          <a:stretch/>
        </p:blipFill>
        <p:spPr>
          <a:xfrm>
            <a:off x="1010941" y="6470279"/>
            <a:ext cx="9860259" cy="410844"/>
          </a:xfrm>
          <a:prstGeom prst="rect">
            <a:avLst/>
          </a:prstGeom>
          <a:noFill/>
          <a:ln>
            <a:noFill/>
          </a:ln>
        </p:spPr>
      </p:pic>
      <p:sp>
        <p:nvSpPr>
          <p:cNvPr id="13" name="Google Shape;13;p2"/>
          <p:cNvSpPr/>
          <p:nvPr/>
        </p:nvSpPr>
        <p:spPr>
          <a:xfrm>
            <a:off x="0" y="0"/>
            <a:ext cx="12192000" cy="643457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Palatino Linotype"/>
              <a:ea typeface="Palatino Linotype"/>
              <a:cs typeface="Palatino Linotype"/>
              <a:sym typeface="Palatino Linotype"/>
            </a:endParaRPr>
          </a:p>
        </p:txBody>
      </p:sp>
      <p:sp>
        <p:nvSpPr>
          <p:cNvPr id="14" name="Google Shape;14;p2"/>
          <p:cNvSpPr txBox="1">
            <a:spLocks noGrp="1"/>
          </p:cNvSpPr>
          <p:nvPr>
            <p:ph type="title"/>
          </p:nvPr>
        </p:nvSpPr>
        <p:spPr>
          <a:xfrm>
            <a:off x="279991" y="4423144"/>
            <a:ext cx="11632018" cy="170121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accent6"/>
              </a:buClr>
              <a:buSzPts val="6600"/>
              <a:buFont typeface="Century Gothic"/>
              <a:buNone/>
              <a:defRPr sz="6600" b="1" i="0" u="none" strike="noStrike" cap="none">
                <a:solidFill>
                  <a:schemeClr val="accent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6" name="Google Shape;16;p2"/>
          <p:cNvPicPr preferRelativeResize="0"/>
          <p:nvPr/>
        </p:nvPicPr>
        <p:blipFill rotWithShape="1">
          <a:blip r:embed="rId3">
            <a:alphaModFix/>
          </a:blip>
          <a:srcRect/>
          <a:stretch/>
        </p:blipFill>
        <p:spPr>
          <a:xfrm>
            <a:off x="127206" y="174236"/>
            <a:ext cx="11937588" cy="4463551"/>
          </a:xfrm>
          <a:prstGeom prst="rect">
            <a:avLst/>
          </a:prstGeom>
          <a:solidFill>
            <a:srgbClr val="002060"/>
          </a:solidFill>
          <a:ln>
            <a:noFill/>
          </a:ln>
        </p:spPr>
      </p:pic>
    </p:spTree>
    <p:extLst>
      <p:ext uri="{BB962C8B-B14F-4D97-AF65-F5344CB8AC3E}">
        <p14:creationId xmlns:p14="http://schemas.microsoft.com/office/powerpoint/2010/main" val="103950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0023-A2F2-43C6-A15F-E391D364E1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53A1FB-6E67-427A-9438-D7E5693C5F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AEDE1B-AAC3-48A0-A776-34D663DFF848}"/>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5" name="Footer Placeholder 4">
            <a:extLst>
              <a:ext uri="{FF2B5EF4-FFF2-40B4-BE49-F238E27FC236}">
                <a16:creationId xmlns:a16="http://schemas.microsoft.com/office/drawing/2014/main" id="{DCC04798-759D-41EC-BD30-8931C6FFC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AF2787-C7DB-45BA-99D8-62A20EC3114D}"/>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419775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2F4A-7B01-4564-8F4D-B72B14BCF2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580575-B4BA-4A74-8D14-E54195E49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37293F-2877-42EA-88EB-0EDC029C4105}"/>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5" name="Footer Placeholder 4">
            <a:extLst>
              <a:ext uri="{FF2B5EF4-FFF2-40B4-BE49-F238E27FC236}">
                <a16:creationId xmlns:a16="http://schemas.microsoft.com/office/drawing/2014/main" id="{5EBC5B50-13E6-455B-800A-9AEEF61872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5C422-E919-49C3-A8E2-22A6F6A5C49E}"/>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308829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9CC6-15D9-4E2A-A191-D35005EF14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ADCCC2-2A1F-4F20-966B-C5558F63F9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B2EFB5-E7DD-49AC-8F09-07350A178E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3F8E03-B1BD-41A1-B2C9-5C3774AE41F1}"/>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6" name="Footer Placeholder 5">
            <a:extLst>
              <a:ext uri="{FF2B5EF4-FFF2-40B4-BE49-F238E27FC236}">
                <a16:creationId xmlns:a16="http://schemas.microsoft.com/office/drawing/2014/main" id="{2045ED2E-AC85-4104-84AF-0425E8B84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C4DD0-922E-4376-A0A9-DA5E6239A377}"/>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198822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9096-C9EA-40D8-ABD2-E8147B7FDF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0A53B8-7D7E-475E-9DBB-46D48FFBFC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5A3ED0-30F0-4452-B11F-E405C73C38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117749-2D75-4D89-B673-D299B2D2B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050656-A7F8-490B-96A5-F377E5F8E8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F9BA87-9168-4A74-93C8-8BE36512CC4D}"/>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8" name="Footer Placeholder 7">
            <a:extLst>
              <a:ext uri="{FF2B5EF4-FFF2-40B4-BE49-F238E27FC236}">
                <a16:creationId xmlns:a16="http://schemas.microsoft.com/office/drawing/2014/main" id="{C9253755-A130-4407-981A-49F578E3EC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ABC9ED-A0B9-469F-A689-9BD71DEFF7AE}"/>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273104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9C1A-2C08-41B5-85B1-ABA248B974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07EE4A-667E-4830-A0C7-925B789EAC5D}"/>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4" name="Footer Placeholder 3">
            <a:extLst>
              <a:ext uri="{FF2B5EF4-FFF2-40B4-BE49-F238E27FC236}">
                <a16:creationId xmlns:a16="http://schemas.microsoft.com/office/drawing/2014/main" id="{D3BA9F3C-6639-45EC-ABCA-DADB9FC92A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04D748-0286-473D-8B5B-CE99057597E6}"/>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405075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B47CA-F4F2-4A53-926D-702DB7019551}"/>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3" name="Footer Placeholder 2">
            <a:extLst>
              <a:ext uri="{FF2B5EF4-FFF2-40B4-BE49-F238E27FC236}">
                <a16:creationId xmlns:a16="http://schemas.microsoft.com/office/drawing/2014/main" id="{C74D721A-1625-495F-BBE0-554CBABBC8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5660BA-F4B8-4BB0-B6A3-3A91C461E961}"/>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92889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447C-894B-4A9A-93B2-D2A296121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8241D2-EE00-41CD-AAFE-319CA9B10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9F1D2E-5B3D-4597-988E-9D3978B38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5F4B21-D196-4279-ACB4-BF7DB7EE8C33}"/>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6" name="Footer Placeholder 5">
            <a:extLst>
              <a:ext uri="{FF2B5EF4-FFF2-40B4-BE49-F238E27FC236}">
                <a16:creationId xmlns:a16="http://schemas.microsoft.com/office/drawing/2014/main" id="{6F1B329D-FB69-4D5A-A4B4-09A24222A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CEB19-4900-4235-8BC8-69D7F6858AB9}"/>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8459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968D-AFCE-419A-9638-72CF1C540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D1C61B-D50B-4DA9-B361-FFFDEEA97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AED8D2D-DDD4-4F45-BF17-7D7B1C5B6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FEE6B1-B08F-4D42-A537-61EFAC6259C3}"/>
              </a:ext>
            </a:extLst>
          </p:cNvPr>
          <p:cNvSpPr>
            <a:spLocks noGrp="1"/>
          </p:cNvSpPr>
          <p:nvPr>
            <p:ph type="dt" sz="half" idx="10"/>
          </p:nvPr>
        </p:nvSpPr>
        <p:spPr/>
        <p:txBody>
          <a:bodyPr/>
          <a:lstStyle/>
          <a:p>
            <a:fld id="{C2DC5B41-456F-4A1F-9E33-96018B176A14}" type="datetimeFigureOut">
              <a:rPr lang="en-GB" smtClean="0"/>
              <a:t>13/05/2022</a:t>
            </a:fld>
            <a:endParaRPr lang="en-GB"/>
          </a:p>
        </p:txBody>
      </p:sp>
      <p:sp>
        <p:nvSpPr>
          <p:cNvPr id="6" name="Footer Placeholder 5">
            <a:extLst>
              <a:ext uri="{FF2B5EF4-FFF2-40B4-BE49-F238E27FC236}">
                <a16:creationId xmlns:a16="http://schemas.microsoft.com/office/drawing/2014/main" id="{4D740810-78B4-44DE-B660-A064D88D51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5FA5B-00B3-457A-87F3-2791C3E8A22A}"/>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361217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259C2-45F6-4F16-BDB4-46906BC635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190958-AFC8-4F31-9185-3D622C9CC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AB120-1D45-4962-9D7A-5BCA4459F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C5B41-456F-4A1F-9E33-96018B176A14}" type="datetimeFigureOut">
              <a:rPr lang="en-GB" smtClean="0"/>
              <a:t>13/05/2022</a:t>
            </a:fld>
            <a:endParaRPr lang="en-GB"/>
          </a:p>
        </p:txBody>
      </p:sp>
      <p:sp>
        <p:nvSpPr>
          <p:cNvPr id="5" name="Footer Placeholder 4">
            <a:extLst>
              <a:ext uri="{FF2B5EF4-FFF2-40B4-BE49-F238E27FC236}">
                <a16:creationId xmlns:a16="http://schemas.microsoft.com/office/drawing/2014/main" id="{B1524118-15A4-4942-952E-1A4728265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C22CA4-D5B9-48F6-94C2-037B12517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FD390-17D8-4489-B1CB-6C17869ECD83}" type="slidenum">
              <a:rPr lang="en-GB" smtClean="0"/>
              <a:t>‹#›</a:t>
            </a:fld>
            <a:endParaRPr lang="en-GB"/>
          </a:p>
        </p:txBody>
      </p:sp>
      <p:grpSp>
        <p:nvGrpSpPr>
          <p:cNvPr id="7" name="Group 6">
            <a:extLst>
              <a:ext uri="{FF2B5EF4-FFF2-40B4-BE49-F238E27FC236}">
                <a16:creationId xmlns:a16="http://schemas.microsoft.com/office/drawing/2014/main" id="{0C10E387-1286-42C0-809D-7E0B712F6D73}"/>
              </a:ext>
            </a:extLst>
          </p:cNvPr>
          <p:cNvGrpSpPr/>
          <p:nvPr userDrawn="1"/>
        </p:nvGrpSpPr>
        <p:grpSpPr>
          <a:xfrm>
            <a:off x="-5871139" y="0"/>
            <a:ext cx="20049795" cy="7329320"/>
            <a:chOff x="-5871139" y="0"/>
            <a:chExt cx="20049795" cy="7329320"/>
          </a:xfrm>
        </p:grpSpPr>
        <p:pic>
          <p:nvPicPr>
            <p:cNvPr id="8" name="Google Shape;38;p4">
              <a:extLst>
                <a:ext uri="{FF2B5EF4-FFF2-40B4-BE49-F238E27FC236}">
                  <a16:creationId xmlns:a16="http://schemas.microsoft.com/office/drawing/2014/main" id="{ACDC55DE-0C97-41C6-A496-65C4E0B06EA3}"/>
                </a:ext>
              </a:extLst>
            </p:cNvPr>
            <p:cNvPicPr preferRelativeResize="0"/>
            <p:nvPr/>
          </p:nvPicPr>
          <p:blipFill rotWithShape="1">
            <a:blip r:embed="rId14">
              <a:alphaModFix amt="26000"/>
            </a:blip>
            <a:srcRect/>
            <a:stretch/>
          </p:blipFill>
          <p:spPr>
            <a:xfrm rot="-1344145">
              <a:off x="-5871139" y="208389"/>
              <a:ext cx="20049795" cy="7120931"/>
            </a:xfrm>
            <a:prstGeom prst="rect">
              <a:avLst/>
            </a:prstGeom>
            <a:noFill/>
            <a:ln>
              <a:noFill/>
            </a:ln>
          </p:spPr>
        </p:pic>
        <p:sp>
          <p:nvSpPr>
            <p:cNvPr id="9" name="Rectangle 8">
              <a:extLst>
                <a:ext uri="{FF2B5EF4-FFF2-40B4-BE49-F238E27FC236}">
                  <a16:creationId xmlns:a16="http://schemas.microsoft.com/office/drawing/2014/main" id="{6B4E811F-5051-4233-A213-33B9CA109793}"/>
                </a:ext>
              </a:extLst>
            </p:cNvPr>
            <p:cNvSpPr/>
            <p:nvPr/>
          </p:nvSpPr>
          <p:spPr>
            <a:xfrm>
              <a:off x="0" y="0"/>
              <a:ext cx="943102" cy="68579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sp>
          <p:nvSpPr>
            <p:cNvPr id="10" name="Rectangle 9">
              <a:extLst>
                <a:ext uri="{FF2B5EF4-FFF2-40B4-BE49-F238E27FC236}">
                  <a16:creationId xmlns:a16="http://schemas.microsoft.com/office/drawing/2014/main" id="{232BA1FB-2E9E-4F71-B12A-09C93454BF4F}"/>
                </a:ext>
              </a:extLst>
            </p:cNvPr>
            <p:cNvSpPr/>
            <p:nvPr/>
          </p:nvSpPr>
          <p:spPr>
            <a:xfrm>
              <a:off x="943102" y="6430779"/>
              <a:ext cx="11248898" cy="42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mj-lt"/>
                  <a:ea typeface="Yu Gothic Light" panose="020B0300000000000000" pitchFamily="34" charset="-128"/>
                </a:rPr>
                <a:t>EXCELLENCE		-	INNOVATION		-	RESPECT</a:t>
              </a:r>
            </a:p>
          </p:txBody>
        </p:sp>
        <p:cxnSp>
          <p:nvCxnSpPr>
            <p:cNvPr id="11" name="Straight Connector 10">
              <a:extLst>
                <a:ext uri="{FF2B5EF4-FFF2-40B4-BE49-F238E27FC236}">
                  <a16:creationId xmlns:a16="http://schemas.microsoft.com/office/drawing/2014/main" id="{8C91A96F-1D20-4E51-886D-D73EB677F3CE}"/>
                </a:ext>
              </a:extLst>
            </p:cNvPr>
            <p:cNvCxnSpPr>
              <a:cxnSpLocks/>
            </p:cNvCxnSpPr>
            <p:nvPr/>
          </p:nvCxnSpPr>
          <p:spPr>
            <a:xfrm flipV="1">
              <a:off x="943102" y="374754"/>
              <a:ext cx="11248898" cy="64633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864DC0-B952-4D9B-94F4-499CC6C9B348}"/>
                </a:ext>
              </a:extLst>
            </p:cNvPr>
            <p:cNvSpPr txBox="1"/>
            <p:nvPr/>
          </p:nvSpPr>
          <p:spPr>
            <a:xfrm>
              <a:off x="8129589" y="0"/>
              <a:ext cx="4062412" cy="374754"/>
            </a:xfrm>
            <a:prstGeom prst="rect">
              <a:avLst/>
            </a:prstGeom>
            <a:noFill/>
          </p:spPr>
          <p:txBody>
            <a:bodyPr wrap="square" rtlCol="0">
              <a:spAutoFit/>
            </a:bodyPr>
            <a:lstStyle/>
            <a:p>
              <a:pPr algn="r"/>
              <a:fld id="{1EEF9F6E-3153-4B06-BE1C-C640A7BC8B79}" type="datetime2">
                <a:rPr lang="en-GB" smtClean="0">
                  <a:solidFill>
                    <a:srgbClr val="000066"/>
                  </a:solidFill>
                </a:rPr>
                <a:pPr algn="r"/>
                <a:t>Friday, 13 May 2022</a:t>
              </a:fld>
              <a:endParaRPr lang="en-GB" dirty="0">
                <a:solidFill>
                  <a:srgbClr val="000066"/>
                </a:solidFill>
              </a:endParaRPr>
            </a:p>
          </p:txBody>
        </p:sp>
      </p:grpSp>
    </p:spTree>
    <p:extLst>
      <p:ext uri="{BB962C8B-B14F-4D97-AF65-F5344CB8AC3E}">
        <p14:creationId xmlns:p14="http://schemas.microsoft.com/office/powerpoint/2010/main" val="4004419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HzN2417-d78?feature=oembed" TargetMode="Externa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hekitetrust.org.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info@thekitetrust.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hyperlink" Target="https://www.samaritans.org/about-samaritans/" TargetMode="External"/><Relationship Id="rId14" Type="http://schemas.openxmlformats.org/officeDocument/2006/relationships/hyperlink" Target="https://www.kooth.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tel:+44-808-801-0811" TargetMode="External"/><Relationship Id="rId3" Type="http://schemas.openxmlformats.org/officeDocument/2006/relationships/hyperlink" Target="https://www.actionforchildren.org.uk/" TargetMode="External"/><Relationship Id="rId7" Type="http://schemas.openxmlformats.org/officeDocument/2006/relationships/hyperlink" Target="tel:+44-808-801-0711" TargetMode="External"/><Relationship Id="rId12" Type="http://schemas.openxmlformats.org/officeDocument/2006/relationships/hyperlink" Target="tel:+44-808-800-066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anxietyuk.org.uk/" TargetMode="External"/><Relationship Id="rId11" Type="http://schemas.openxmlformats.org/officeDocument/2006/relationships/hyperlink" Target="https://www.thecalmzone.net/" TargetMode="External"/><Relationship Id="rId5" Type="http://schemas.openxmlformats.org/officeDocument/2006/relationships/hyperlink" Target="sms:+44-7537-416-905" TargetMode="External"/><Relationship Id="rId10" Type="http://schemas.openxmlformats.org/officeDocument/2006/relationships/hyperlink" Target="tel:+44-800-58-58-58" TargetMode="External"/><Relationship Id="rId4" Type="http://schemas.openxmlformats.org/officeDocument/2006/relationships/hyperlink" Target="tel:+44-3444-775-774" TargetMode="External"/><Relationship Id="rId9" Type="http://schemas.openxmlformats.org/officeDocument/2006/relationships/hyperlink" Target="https://www.beateatingdisorders.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HzN2417-d78?feature=oembed" TargetMode="External"/><Relationship Id="rId1" Type="http://schemas.openxmlformats.org/officeDocument/2006/relationships/tags" Target="../tags/tag3.xml"/><Relationship Id="rId6" Type="http://schemas.openxmlformats.org/officeDocument/2006/relationships/hyperlink" Target="https://www.youtube.com/watch?v=HzN2417-d78" TargetMode="External"/><Relationship Id="rId5" Type="http://schemas.openxmlformats.org/officeDocument/2006/relationships/image" Target="../media/image6.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extBox 1">
            <a:extLst>
              <a:ext uri="{FF2B5EF4-FFF2-40B4-BE49-F238E27FC236}">
                <a16:creationId xmlns:a16="http://schemas.microsoft.com/office/drawing/2014/main" id="{F3AFCCF8-886B-4972-840A-D9AC29038015}"/>
              </a:ext>
            </a:extLst>
          </p:cNvPr>
          <p:cNvSpPr txBox="1"/>
          <p:nvPr/>
        </p:nvSpPr>
        <p:spPr>
          <a:xfrm>
            <a:off x="1849072" y="554225"/>
            <a:ext cx="8274644" cy="3631763"/>
          </a:xfrm>
          <a:prstGeom prst="rect">
            <a:avLst/>
          </a:prstGeom>
          <a:noFill/>
        </p:spPr>
        <p:txBody>
          <a:bodyPr wrap="square" rtlCol="0">
            <a:spAutoFit/>
          </a:bodyPr>
          <a:lstStyle/>
          <a:p>
            <a:r>
              <a:rPr lang="en-GB" sz="11500" b="1" dirty="0">
                <a:solidFill>
                  <a:schemeClr val="bg1"/>
                </a:solidFill>
                <a:latin typeface="Yu Gothic Light" panose="020B0300000000000000" pitchFamily="34" charset="-128"/>
                <a:ea typeface="Yu Gothic Light" panose="020B0300000000000000" pitchFamily="34" charset="-128"/>
              </a:rPr>
              <a:t>Life </a:t>
            </a:r>
          </a:p>
          <a:p>
            <a:r>
              <a:rPr lang="en-GB" sz="11500" b="1" dirty="0">
                <a:solidFill>
                  <a:schemeClr val="bg1"/>
                </a:solidFill>
                <a:latin typeface="Yu Gothic Light" panose="020B0300000000000000" pitchFamily="34" charset="-128"/>
                <a:ea typeface="Yu Gothic Light" panose="020B0300000000000000" pitchFamily="34" charset="-128"/>
              </a:rPr>
              <a:t>	Studies</a:t>
            </a:r>
          </a:p>
        </p:txBody>
      </p:sp>
      <p:sp>
        <p:nvSpPr>
          <p:cNvPr id="4" name="TextBox 3"/>
          <p:cNvSpPr txBox="1"/>
          <p:nvPr/>
        </p:nvSpPr>
        <p:spPr>
          <a:xfrm>
            <a:off x="9568721" y="0"/>
            <a:ext cx="2623279"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Tree>
    <p:extLst>
      <p:ext uri="{BB962C8B-B14F-4D97-AF65-F5344CB8AC3E}">
        <p14:creationId xmlns:p14="http://schemas.microsoft.com/office/powerpoint/2010/main" val="181726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0499-87D7-0C48-A6C5-ED528868FD34}"/>
              </a:ext>
            </a:extLst>
          </p:cNvPr>
          <p:cNvSpPr>
            <a:spLocks noGrp="1"/>
          </p:cNvSpPr>
          <p:nvPr>
            <p:ph type="title"/>
          </p:nvPr>
        </p:nvSpPr>
        <p:spPr>
          <a:xfrm>
            <a:off x="744757" y="0"/>
            <a:ext cx="8951794" cy="1325563"/>
          </a:xfrm>
        </p:spPr>
        <p:txBody>
          <a:bodyPr>
            <a:noAutofit/>
          </a:bodyPr>
          <a:lstStyle/>
          <a:p>
            <a:pPr algn="ctr"/>
            <a:br>
              <a:rPr lang="en-US" sz="4800" dirty="0">
                <a:solidFill>
                  <a:srgbClr val="002060"/>
                </a:solidFill>
                <a:latin typeface="+mn-lt"/>
              </a:rPr>
            </a:br>
            <a:r>
              <a:rPr lang="en-US" sz="4800" dirty="0">
                <a:solidFill>
                  <a:srgbClr val="002060"/>
                </a:solidFill>
                <a:latin typeface="+mn-lt"/>
              </a:rPr>
              <a:t>Challenging gender stereotypes</a:t>
            </a:r>
            <a:br>
              <a:rPr lang="en-US" sz="8800" dirty="0">
                <a:solidFill>
                  <a:srgbClr val="002060"/>
                </a:solidFill>
                <a:latin typeface="+mn-lt"/>
              </a:rPr>
            </a:br>
            <a:endParaRPr lang="en-US" sz="8800" b="1" dirty="0">
              <a:solidFill>
                <a:srgbClr val="002060"/>
              </a:solidFill>
              <a:latin typeface="+mn-lt"/>
            </a:endParaRPr>
          </a:p>
        </p:txBody>
      </p:sp>
      <p:pic>
        <p:nvPicPr>
          <p:cNvPr id="3" name="Online Media 2" descr="GENDER: What can I do to challenge gender stereotypes?">
            <a:hlinkClick r:id="" action="ppaction://media"/>
            <a:extLst>
              <a:ext uri="{FF2B5EF4-FFF2-40B4-BE49-F238E27FC236}">
                <a16:creationId xmlns:a16="http://schemas.microsoft.com/office/drawing/2014/main" id="{9B7B61F1-4417-7E42-B947-5C766144945C}"/>
              </a:ext>
            </a:extLst>
          </p:cNvPr>
          <p:cNvPicPr>
            <a:picLocks noRot="1" noChangeAspect="1"/>
          </p:cNvPicPr>
          <p:nvPr>
            <a:videoFile r:link="rId2"/>
          </p:nvPr>
        </p:nvPicPr>
        <p:blipFill>
          <a:blip r:embed="rId5"/>
          <a:stretch>
            <a:fillRect/>
          </a:stretch>
        </p:blipFill>
        <p:spPr>
          <a:xfrm>
            <a:off x="1300562" y="1514660"/>
            <a:ext cx="3403271" cy="1914340"/>
          </a:xfrm>
          <a:prstGeom prst="rect">
            <a:avLst/>
          </a:prstGeom>
        </p:spPr>
      </p:pic>
      <p:sp>
        <p:nvSpPr>
          <p:cNvPr id="6" name="TextBox 5">
            <a:extLst>
              <a:ext uri="{FF2B5EF4-FFF2-40B4-BE49-F238E27FC236}">
                <a16:creationId xmlns:a16="http://schemas.microsoft.com/office/drawing/2014/main" id="{983663A5-7ADB-482E-B188-E3AE40C2672B}"/>
              </a:ext>
            </a:extLst>
          </p:cNvPr>
          <p:cNvSpPr txBox="1"/>
          <p:nvPr/>
        </p:nvSpPr>
        <p:spPr>
          <a:xfrm>
            <a:off x="5875020" y="1514660"/>
            <a:ext cx="4686300" cy="1384995"/>
          </a:xfrm>
          <a:prstGeom prst="rect">
            <a:avLst/>
          </a:prstGeom>
          <a:noFill/>
        </p:spPr>
        <p:txBody>
          <a:bodyPr wrap="square" rtlCol="0">
            <a:spAutoFit/>
          </a:bodyPr>
          <a:lstStyle/>
          <a:p>
            <a:r>
              <a:rPr lang="en-GB" sz="2800" dirty="0">
                <a:solidFill>
                  <a:srgbClr val="002060"/>
                </a:solidFill>
              </a:rPr>
              <a:t>In pairs discuss: what you do that conforms to a gender stereotype and why you do it? </a:t>
            </a:r>
          </a:p>
        </p:txBody>
      </p:sp>
    </p:spTree>
    <p:custDataLst>
      <p:tags r:id="rId1"/>
    </p:custDataLst>
    <p:extLst>
      <p:ext uri="{BB962C8B-B14F-4D97-AF65-F5344CB8AC3E}">
        <p14:creationId xmlns:p14="http://schemas.microsoft.com/office/powerpoint/2010/main" val="392413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37E242-9037-E945-9350-FB4ACAFC4294}"/>
              </a:ext>
            </a:extLst>
          </p:cNvPr>
          <p:cNvSpPr>
            <a:spLocks noGrp="1"/>
          </p:cNvSpPr>
          <p:nvPr>
            <p:ph type="title"/>
          </p:nvPr>
        </p:nvSpPr>
        <p:spPr>
          <a:xfrm>
            <a:off x="682167" y="-205582"/>
            <a:ext cx="6242017" cy="1325563"/>
          </a:xfrm>
        </p:spPr>
        <p:txBody>
          <a:bodyPr>
            <a:noAutofit/>
          </a:bodyPr>
          <a:lstStyle/>
          <a:p>
            <a:pPr algn="ctr"/>
            <a:r>
              <a:rPr lang="en-US" sz="4800" b="1" dirty="0">
                <a:solidFill>
                  <a:srgbClr val="002060"/>
                </a:solidFill>
              </a:rPr>
              <a:t> Don’t judge, celebrate!</a:t>
            </a:r>
          </a:p>
        </p:txBody>
      </p:sp>
      <p:pic>
        <p:nvPicPr>
          <p:cNvPr id="3" name="Picture 2" descr="A picture containing text, person, music&#10;&#10;Description automatically generated">
            <a:extLst>
              <a:ext uri="{FF2B5EF4-FFF2-40B4-BE49-F238E27FC236}">
                <a16:creationId xmlns:a16="http://schemas.microsoft.com/office/drawing/2014/main" id="{0CDA0DB7-713F-5742-BC12-24C161997795}"/>
              </a:ext>
            </a:extLst>
          </p:cNvPr>
          <p:cNvPicPr>
            <a:picLocks noChangeAspect="1"/>
          </p:cNvPicPr>
          <p:nvPr/>
        </p:nvPicPr>
        <p:blipFill>
          <a:blip r:embed="rId3"/>
          <a:stretch>
            <a:fillRect/>
          </a:stretch>
        </p:blipFill>
        <p:spPr>
          <a:xfrm>
            <a:off x="1638435" y="1341220"/>
            <a:ext cx="4329479" cy="4876700"/>
          </a:xfrm>
          <a:prstGeom prst="rect">
            <a:avLst/>
          </a:prstGeom>
        </p:spPr>
      </p:pic>
      <p:sp>
        <p:nvSpPr>
          <p:cNvPr id="2" name="TextBox 1">
            <a:extLst>
              <a:ext uri="{FF2B5EF4-FFF2-40B4-BE49-F238E27FC236}">
                <a16:creationId xmlns:a16="http://schemas.microsoft.com/office/drawing/2014/main" id="{A18592E6-92C7-409F-85A8-C9FCBB42113B}"/>
              </a:ext>
            </a:extLst>
          </p:cNvPr>
          <p:cNvSpPr txBox="1"/>
          <p:nvPr/>
        </p:nvSpPr>
        <p:spPr>
          <a:xfrm>
            <a:off x="6629400" y="1965960"/>
            <a:ext cx="5326380" cy="3046988"/>
          </a:xfrm>
          <a:prstGeom prst="rect">
            <a:avLst/>
          </a:prstGeom>
          <a:noFill/>
        </p:spPr>
        <p:txBody>
          <a:bodyPr wrap="square" rtlCol="0">
            <a:spAutoFit/>
          </a:bodyPr>
          <a:lstStyle/>
          <a:p>
            <a:r>
              <a:rPr lang="en-GB" sz="2400" dirty="0">
                <a:solidFill>
                  <a:srgbClr val="002060"/>
                </a:solidFill>
              </a:rPr>
              <a:t>The video urges you: DON’T JUDGE, CELEBRATE.</a:t>
            </a:r>
          </a:p>
          <a:p>
            <a:endParaRPr lang="en-GB" sz="2400" dirty="0">
              <a:solidFill>
                <a:srgbClr val="002060"/>
              </a:solidFill>
            </a:endParaRPr>
          </a:p>
          <a:p>
            <a:r>
              <a:rPr lang="en-GB" sz="2400" dirty="0">
                <a:solidFill>
                  <a:srgbClr val="002060"/>
                </a:solidFill>
              </a:rPr>
              <a:t>How could you share this message with other students ?</a:t>
            </a:r>
          </a:p>
          <a:p>
            <a:r>
              <a:rPr lang="en-GB" sz="2400" dirty="0">
                <a:solidFill>
                  <a:srgbClr val="002060"/>
                </a:solidFill>
              </a:rPr>
              <a:t>Are there any role models that challenge gender stereotypes that could be used to convey this message?</a:t>
            </a:r>
          </a:p>
        </p:txBody>
      </p:sp>
    </p:spTree>
    <p:extLst>
      <p:ext uri="{BB962C8B-B14F-4D97-AF65-F5344CB8AC3E}">
        <p14:creationId xmlns:p14="http://schemas.microsoft.com/office/powerpoint/2010/main" val="362920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BCD66C-2A8E-0144-8736-10C2B99FA8E3}"/>
              </a:ext>
            </a:extLst>
          </p:cNvPr>
          <p:cNvSpPr>
            <a:spLocks noGrp="1"/>
          </p:cNvSpPr>
          <p:nvPr>
            <p:ph idx="1"/>
          </p:nvPr>
        </p:nvSpPr>
        <p:spPr>
          <a:xfrm>
            <a:off x="838200" y="5071299"/>
            <a:ext cx="10515600" cy="1603375"/>
          </a:xfrm>
        </p:spPr>
        <p:txBody>
          <a:bodyPr/>
          <a:lstStyle/>
          <a:p>
            <a:pPr algn="ctr"/>
            <a:r>
              <a:rPr lang="en-GB" sz="2400" dirty="0">
                <a:hlinkClick r:id="rId3"/>
              </a:rPr>
              <a:t>http://thekitetrust.org.uk/</a:t>
            </a:r>
            <a:r>
              <a:rPr lang="en-GB" sz="2400" dirty="0"/>
              <a:t> </a:t>
            </a:r>
          </a:p>
          <a:p>
            <a:pPr algn="ctr"/>
            <a:r>
              <a:rPr lang="en-GB" sz="2400" dirty="0"/>
              <a:t>Text/</a:t>
            </a:r>
            <a:r>
              <a:rPr lang="en-GB" sz="2400" dirty="0" err="1"/>
              <a:t>whatsapp</a:t>
            </a:r>
            <a:r>
              <a:rPr lang="en-GB" sz="2400" dirty="0"/>
              <a:t>: 07808189158 </a:t>
            </a:r>
          </a:p>
          <a:p>
            <a:pPr algn="ctr"/>
            <a:r>
              <a:rPr lang="en-GB" sz="2400" dirty="0"/>
              <a:t>Email: </a:t>
            </a:r>
            <a:r>
              <a:rPr lang="en-GB" sz="2400" dirty="0">
                <a:hlinkClick r:id="rId4"/>
              </a:rPr>
              <a:t>info@thekitetrust.org.uk</a:t>
            </a:r>
            <a:endParaRPr lang="en-GB" sz="2400" dirty="0"/>
          </a:p>
          <a:p>
            <a:pPr marL="0" indent="0">
              <a:buNone/>
            </a:pPr>
            <a:endParaRPr lang="en-GB" sz="3600" dirty="0"/>
          </a:p>
          <a:p>
            <a:endParaRPr lang="en-GB" dirty="0"/>
          </a:p>
          <a:p>
            <a:endParaRPr lang="en-US" dirty="0"/>
          </a:p>
        </p:txBody>
      </p:sp>
      <p:pic>
        <p:nvPicPr>
          <p:cNvPr id="5" name="Picture 4" descr="A picture containing text, sign, person, person&#10;&#10;Description automatically generated">
            <a:extLst>
              <a:ext uri="{FF2B5EF4-FFF2-40B4-BE49-F238E27FC236}">
                <a16:creationId xmlns:a16="http://schemas.microsoft.com/office/drawing/2014/main" id="{7F7E4E66-FA53-DF48-90D7-C0276EBA1149}"/>
              </a:ext>
            </a:extLst>
          </p:cNvPr>
          <p:cNvPicPr>
            <a:picLocks noChangeAspect="1"/>
          </p:cNvPicPr>
          <p:nvPr/>
        </p:nvPicPr>
        <p:blipFill>
          <a:blip r:embed="rId5"/>
          <a:stretch>
            <a:fillRect/>
          </a:stretch>
        </p:blipFill>
        <p:spPr>
          <a:xfrm>
            <a:off x="3198432" y="547151"/>
            <a:ext cx="5795136" cy="4216694"/>
          </a:xfrm>
          <a:prstGeom prst="rect">
            <a:avLst/>
          </a:prstGeom>
          <a:ln w="28575">
            <a:solidFill>
              <a:srgbClr val="C00000"/>
            </a:solidFill>
          </a:ln>
        </p:spPr>
      </p:pic>
    </p:spTree>
    <p:extLst>
      <p:ext uri="{BB962C8B-B14F-4D97-AF65-F5344CB8AC3E}">
        <p14:creationId xmlns:p14="http://schemas.microsoft.com/office/powerpoint/2010/main" val="97923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40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622119"/>
            <a:ext cx="20049795" cy="8096028"/>
            <a:chOff x="-4706103" y="554637"/>
            <a:chExt cx="20049795" cy="8096028"/>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7"/>
              <a:ext cx="11248898" cy="6643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001001" y="0"/>
            <a:ext cx="4191000"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
        <p:nvSpPr>
          <p:cNvPr id="15" name="Google Shape;144;p11"/>
          <p:cNvSpPr txBox="1">
            <a:spLocks/>
          </p:cNvSpPr>
          <p:nvPr/>
        </p:nvSpPr>
        <p:spPr>
          <a:xfrm rot="-120063">
            <a:off x="940057" y="375374"/>
            <a:ext cx="7344430" cy="715573"/>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Baseline activity revisited</a:t>
            </a:r>
            <a:endParaRPr lang="en-US" sz="4000" b="1" dirty="0">
              <a:solidFill>
                <a:schemeClr val="lt1"/>
              </a:solidFill>
              <a:latin typeface="Century Gothic"/>
              <a:ea typeface="Century Gothic"/>
              <a:cs typeface="Century Gothic"/>
              <a:sym typeface="Century Gothic"/>
            </a:endParaRPr>
          </a:p>
        </p:txBody>
      </p:sp>
      <p:sp>
        <p:nvSpPr>
          <p:cNvPr id="16" name="Title 1">
            <a:extLst>
              <a:ext uri="{FF2B5EF4-FFF2-40B4-BE49-F238E27FC236}">
                <a16:creationId xmlns:a16="http://schemas.microsoft.com/office/drawing/2014/main" id="{8FF3C1CD-4DE6-4691-9D70-1FA09500A852}"/>
              </a:ext>
            </a:extLst>
          </p:cNvPr>
          <p:cNvSpPr txBox="1">
            <a:spLocks/>
          </p:cNvSpPr>
          <p:nvPr/>
        </p:nvSpPr>
        <p:spPr>
          <a:xfrm>
            <a:off x="943102" y="32621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solidFill>
                <a:schemeClr val="bg1"/>
              </a:solidFill>
              <a:latin typeface="+mn-lt"/>
              <a:cs typeface="Arial" panose="020B0604020202020204" pitchFamily="34" charset="0"/>
            </a:endParaRPr>
          </a:p>
        </p:txBody>
      </p:sp>
      <p:sp>
        <p:nvSpPr>
          <p:cNvPr id="17" name="TextBox 16">
            <a:extLst>
              <a:ext uri="{FF2B5EF4-FFF2-40B4-BE49-F238E27FC236}">
                <a16:creationId xmlns:a16="http://schemas.microsoft.com/office/drawing/2014/main" id="{E502B91D-8B27-429D-B4AE-B51FD5CE3B22}"/>
              </a:ext>
            </a:extLst>
          </p:cNvPr>
          <p:cNvSpPr txBox="1"/>
          <p:nvPr/>
        </p:nvSpPr>
        <p:spPr>
          <a:xfrm>
            <a:off x="2495105" y="1661190"/>
            <a:ext cx="7411594" cy="1384995"/>
          </a:xfrm>
          <a:prstGeom prst="rect">
            <a:avLst/>
          </a:prstGeom>
          <a:noFill/>
        </p:spPr>
        <p:txBody>
          <a:bodyPr wrap="square" rtlCol="0">
            <a:spAutoFit/>
          </a:bodyPr>
          <a:lstStyle/>
          <a:p>
            <a:r>
              <a:rPr lang="en-GB" sz="2800" dirty="0">
                <a:solidFill>
                  <a:schemeClr val="bg1"/>
                </a:solidFill>
              </a:rPr>
              <a:t>Revisit your own definition of the word respect. With a different </a:t>
            </a:r>
            <a:r>
              <a:rPr lang="en-GB" sz="2800" dirty="0">
                <a:solidFill>
                  <a:srgbClr val="FF0000"/>
                </a:solidFill>
              </a:rPr>
              <a:t>colour </a:t>
            </a:r>
            <a:r>
              <a:rPr lang="en-GB" sz="2800" dirty="0">
                <a:solidFill>
                  <a:schemeClr val="bg1"/>
                </a:solidFill>
              </a:rPr>
              <a:t>pen would you change or add anything?</a:t>
            </a:r>
          </a:p>
        </p:txBody>
      </p:sp>
    </p:spTree>
    <p:extLst>
      <p:ext uri="{BB962C8B-B14F-4D97-AF65-F5344CB8AC3E}">
        <p14:creationId xmlns:p14="http://schemas.microsoft.com/office/powerpoint/2010/main" val="41194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Signposting </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393955"/>
            <a:ext cx="20049795" cy="8256710"/>
            <a:chOff x="-4706103" y="393955"/>
            <a:chExt cx="20049795" cy="8256710"/>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a:cxnSpLocks/>
            </p:cNvCxnSpPr>
            <p:nvPr/>
          </p:nvCxnSpPr>
          <p:spPr>
            <a:xfrm flipV="1">
              <a:off x="943102" y="393955"/>
              <a:ext cx="11248898" cy="6620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686801" y="0"/>
            <a:ext cx="3505200" cy="369332"/>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
        <p:nvSpPr>
          <p:cNvPr id="15" name="Google Shape;144;p11"/>
          <p:cNvSpPr txBox="1">
            <a:spLocks/>
          </p:cNvSpPr>
          <p:nvPr/>
        </p:nvSpPr>
        <p:spPr>
          <a:xfrm>
            <a:off x="766258" y="22344"/>
            <a:ext cx="4168503" cy="562685"/>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Signposting </a:t>
            </a:r>
            <a:endParaRPr lang="en-US" sz="4000" b="1" dirty="0">
              <a:solidFill>
                <a:schemeClr val="lt1"/>
              </a:solidFill>
              <a:latin typeface="Century Gothic"/>
              <a:ea typeface="Century Gothic"/>
              <a:cs typeface="Century Gothic"/>
              <a:sym typeface="Century Gothic"/>
            </a:endParaRPr>
          </a:p>
        </p:txBody>
      </p:sp>
      <p:sp>
        <p:nvSpPr>
          <p:cNvPr id="4" name="Rectangle 3">
            <a:extLst>
              <a:ext uri="{FF2B5EF4-FFF2-40B4-BE49-F238E27FC236}">
                <a16:creationId xmlns:a16="http://schemas.microsoft.com/office/drawing/2014/main" id="{5B601F5C-588F-490A-8A63-4185B8C83EEE}"/>
              </a:ext>
            </a:extLst>
          </p:cNvPr>
          <p:cNvSpPr/>
          <p:nvPr/>
        </p:nvSpPr>
        <p:spPr>
          <a:xfrm>
            <a:off x="1072656" y="1121754"/>
            <a:ext cx="6096000" cy="1754326"/>
          </a:xfrm>
          <a:prstGeom prst="rect">
            <a:avLst/>
          </a:prstGeom>
        </p:spPr>
        <p:txBody>
          <a:bodyPr>
            <a:spAutoFit/>
          </a:bodyPr>
          <a:lstStyle/>
          <a:p>
            <a:r>
              <a:rPr lang="en-GB" dirty="0">
                <a:solidFill>
                  <a:schemeClr val="bg1"/>
                </a:solidFill>
              </a:rPr>
              <a:t>If you want to talk to someone about today’s lesson or find out more information about this topic the following available:</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Your Tutor</a:t>
            </a:r>
          </a:p>
          <a:p>
            <a:pPr marL="285750" indent="-285750">
              <a:buFont typeface="Arial" panose="020B0604020202020204" pitchFamily="34" charset="0"/>
              <a:buChar char="•"/>
            </a:pPr>
            <a:r>
              <a:rPr lang="en-GB" dirty="0">
                <a:solidFill>
                  <a:schemeClr val="bg1"/>
                </a:solidFill>
              </a:rPr>
              <a:t>Your Head of Year</a:t>
            </a:r>
          </a:p>
          <a:p>
            <a:pPr marL="285750" indent="-285750">
              <a:buFont typeface="Arial" panose="020B0604020202020204" pitchFamily="34" charset="0"/>
              <a:buChar char="•"/>
            </a:pPr>
            <a:r>
              <a:rPr lang="en-GB" dirty="0">
                <a:solidFill>
                  <a:schemeClr val="bg1"/>
                </a:solidFill>
              </a:rPr>
              <a:t>Any of these links/numbers</a:t>
            </a:r>
          </a:p>
        </p:txBody>
      </p:sp>
      <p:grpSp>
        <p:nvGrpSpPr>
          <p:cNvPr id="11" name="Group 10">
            <a:extLst>
              <a:ext uri="{FF2B5EF4-FFF2-40B4-BE49-F238E27FC236}">
                <a16:creationId xmlns:a16="http://schemas.microsoft.com/office/drawing/2014/main" id="{8D045741-3843-42EE-A9CD-E90FAFF2DA9A}"/>
              </a:ext>
            </a:extLst>
          </p:cNvPr>
          <p:cNvGrpSpPr/>
          <p:nvPr/>
        </p:nvGrpSpPr>
        <p:grpSpPr>
          <a:xfrm>
            <a:off x="7924670" y="1942546"/>
            <a:ext cx="3324227" cy="1099056"/>
            <a:chOff x="1466849" y="4260693"/>
            <a:chExt cx="3738565" cy="1099056"/>
          </a:xfrm>
        </p:grpSpPr>
        <p:pic>
          <p:nvPicPr>
            <p:cNvPr id="9" name="Picture 8">
              <a:extLst>
                <a:ext uri="{FF2B5EF4-FFF2-40B4-BE49-F238E27FC236}">
                  <a16:creationId xmlns:a16="http://schemas.microsoft.com/office/drawing/2014/main" id="{7A7CB99F-E11D-40B4-827F-4C97B5090A19}"/>
                </a:ext>
              </a:extLst>
            </p:cNvPr>
            <p:cNvPicPr>
              <a:picLocks noChangeAspect="1"/>
            </p:cNvPicPr>
            <p:nvPr/>
          </p:nvPicPr>
          <p:blipFill>
            <a:blip r:embed="rId3"/>
            <a:stretch>
              <a:fillRect/>
            </a:stretch>
          </p:blipFill>
          <p:spPr>
            <a:xfrm>
              <a:off x="1466849" y="4483449"/>
              <a:ext cx="3738565" cy="876300"/>
            </a:xfrm>
            <a:prstGeom prst="rect">
              <a:avLst/>
            </a:prstGeom>
          </p:spPr>
        </p:pic>
        <p:pic>
          <p:nvPicPr>
            <p:cNvPr id="10" name="Picture 9">
              <a:extLst>
                <a:ext uri="{FF2B5EF4-FFF2-40B4-BE49-F238E27FC236}">
                  <a16:creationId xmlns:a16="http://schemas.microsoft.com/office/drawing/2014/main" id="{B6FF5381-6B1F-489D-99A1-12E9CDFA1B33}"/>
                </a:ext>
              </a:extLst>
            </p:cNvPr>
            <p:cNvPicPr>
              <a:picLocks noChangeAspect="1"/>
            </p:cNvPicPr>
            <p:nvPr/>
          </p:nvPicPr>
          <p:blipFill>
            <a:blip r:embed="rId4"/>
            <a:stretch>
              <a:fillRect/>
            </a:stretch>
          </p:blipFill>
          <p:spPr>
            <a:xfrm>
              <a:off x="3567114" y="4260693"/>
              <a:ext cx="1638300" cy="295275"/>
            </a:xfrm>
            <a:prstGeom prst="rect">
              <a:avLst/>
            </a:prstGeom>
          </p:spPr>
        </p:pic>
      </p:grpSp>
      <p:grpSp>
        <p:nvGrpSpPr>
          <p:cNvPr id="20" name="Group 19">
            <a:extLst>
              <a:ext uri="{FF2B5EF4-FFF2-40B4-BE49-F238E27FC236}">
                <a16:creationId xmlns:a16="http://schemas.microsoft.com/office/drawing/2014/main" id="{EE1456D4-D24A-45EA-B14C-C548B9DEE87F}"/>
              </a:ext>
            </a:extLst>
          </p:cNvPr>
          <p:cNvGrpSpPr/>
          <p:nvPr/>
        </p:nvGrpSpPr>
        <p:grpSpPr>
          <a:xfrm>
            <a:off x="5633424" y="3814875"/>
            <a:ext cx="2700196" cy="1998346"/>
            <a:chOff x="9127274" y="3821855"/>
            <a:chExt cx="2700196" cy="1998346"/>
          </a:xfrm>
        </p:grpSpPr>
        <p:pic>
          <p:nvPicPr>
            <p:cNvPr id="16" name="Picture 15">
              <a:extLst>
                <a:ext uri="{FF2B5EF4-FFF2-40B4-BE49-F238E27FC236}">
                  <a16:creationId xmlns:a16="http://schemas.microsoft.com/office/drawing/2014/main" id="{2C58D622-AA59-4695-B9BA-B07FB6EAB968}"/>
                </a:ext>
              </a:extLst>
            </p:cNvPr>
            <p:cNvPicPr>
              <a:picLocks noChangeAspect="1"/>
            </p:cNvPicPr>
            <p:nvPr/>
          </p:nvPicPr>
          <p:blipFill>
            <a:blip r:embed="rId5"/>
            <a:stretch>
              <a:fillRect/>
            </a:stretch>
          </p:blipFill>
          <p:spPr>
            <a:xfrm>
              <a:off x="9519143" y="3821855"/>
              <a:ext cx="1647825" cy="504825"/>
            </a:xfrm>
            <a:prstGeom prst="rect">
              <a:avLst/>
            </a:prstGeom>
          </p:spPr>
        </p:pic>
        <p:pic>
          <p:nvPicPr>
            <p:cNvPr id="17" name="Picture 16">
              <a:extLst>
                <a:ext uri="{FF2B5EF4-FFF2-40B4-BE49-F238E27FC236}">
                  <a16:creationId xmlns:a16="http://schemas.microsoft.com/office/drawing/2014/main" id="{E3B340D6-BAA0-41AB-9C63-D5324C98EC3E}"/>
                </a:ext>
              </a:extLst>
            </p:cNvPr>
            <p:cNvPicPr>
              <a:picLocks noChangeAspect="1"/>
            </p:cNvPicPr>
            <p:nvPr/>
          </p:nvPicPr>
          <p:blipFill>
            <a:blip r:embed="rId6"/>
            <a:stretch>
              <a:fillRect/>
            </a:stretch>
          </p:blipFill>
          <p:spPr>
            <a:xfrm>
              <a:off x="9127274" y="4396062"/>
              <a:ext cx="2700196" cy="771525"/>
            </a:xfrm>
            <a:prstGeom prst="rect">
              <a:avLst/>
            </a:prstGeom>
          </p:spPr>
        </p:pic>
        <p:pic>
          <p:nvPicPr>
            <p:cNvPr id="18" name="Picture 17">
              <a:extLst>
                <a:ext uri="{FF2B5EF4-FFF2-40B4-BE49-F238E27FC236}">
                  <a16:creationId xmlns:a16="http://schemas.microsoft.com/office/drawing/2014/main" id="{2CA385FF-B22A-4658-A860-B3F8726AAF1E}"/>
                </a:ext>
              </a:extLst>
            </p:cNvPr>
            <p:cNvPicPr>
              <a:picLocks noChangeAspect="1"/>
            </p:cNvPicPr>
            <p:nvPr/>
          </p:nvPicPr>
          <p:blipFill>
            <a:blip r:embed="rId7"/>
            <a:stretch>
              <a:fillRect/>
            </a:stretch>
          </p:blipFill>
          <p:spPr>
            <a:xfrm>
              <a:off x="9705847" y="5467776"/>
              <a:ext cx="1543050" cy="352425"/>
            </a:xfrm>
            <a:prstGeom prst="rect">
              <a:avLst/>
            </a:prstGeom>
          </p:spPr>
        </p:pic>
        <p:sp>
          <p:nvSpPr>
            <p:cNvPr id="19" name="TextBox 18">
              <a:extLst>
                <a:ext uri="{FF2B5EF4-FFF2-40B4-BE49-F238E27FC236}">
                  <a16:creationId xmlns:a16="http://schemas.microsoft.com/office/drawing/2014/main" id="{97DCE5FC-D5F7-4F62-AA0A-14439814A946}"/>
                </a:ext>
              </a:extLst>
            </p:cNvPr>
            <p:cNvSpPr txBox="1"/>
            <p:nvPr/>
          </p:nvSpPr>
          <p:spPr>
            <a:xfrm>
              <a:off x="9729851" y="5153084"/>
              <a:ext cx="1990597" cy="369332"/>
            </a:xfrm>
            <a:prstGeom prst="rect">
              <a:avLst/>
            </a:prstGeom>
            <a:noFill/>
          </p:spPr>
          <p:txBody>
            <a:bodyPr wrap="square" rtlCol="0">
              <a:spAutoFit/>
            </a:bodyPr>
            <a:lstStyle/>
            <a:p>
              <a:r>
                <a:rPr lang="en-GB" dirty="0">
                  <a:solidFill>
                    <a:schemeClr val="bg1"/>
                  </a:solidFill>
                </a:rPr>
                <a:t>Under 18yrs</a:t>
              </a:r>
            </a:p>
          </p:txBody>
        </p:sp>
      </p:grpSp>
      <p:grpSp>
        <p:nvGrpSpPr>
          <p:cNvPr id="27" name="Group 26">
            <a:extLst>
              <a:ext uri="{FF2B5EF4-FFF2-40B4-BE49-F238E27FC236}">
                <a16:creationId xmlns:a16="http://schemas.microsoft.com/office/drawing/2014/main" id="{50A276D5-C443-4914-B00E-2FFAD34E8142}"/>
              </a:ext>
            </a:extLst>
          </p:cNvPr>
          <p:cNvGrpSpPr/>
          <p:nvPr/>
        </p:nvGrpSpPr>
        <p:grpSpPr>
          <a:xfrm>
            <a:off x="1002479" y="3411046"/>
            <a:ext cx="2482070" cy="1969018"/>
            <a:chOff x="4014789" y="2789934"/>
            <a:chExt cx="2482070" cy="1969018"/>
          </a:xfrm>
        </p:grpSpPr>
        <p:pic>
          <p:nvPicPr>
            <p:cNvPr id="24" name="Picture 23">
              <a:extLst>
                <a:ext uri="{FF2B5EF4-FFF2-40B4-BE49-F238E27FC236}">
                  <a16:creationId xmlns:a16="http://schemas.microsoft.com/office/drawing/2014/main" id="{D2B8EB17-9425-4700-9FB0-9AB1E4DAE4D8}"/>
                </a:ext>
              </a:extLst>
            </p:cNvPr>
            <p:cNvPicPr>
              <a:picLocks noChangeAspect="1"/>
            </p:cNvPicPr>
            <p:nvPr/>
          </p:nvPicPr>
          <p:blipFill>
            <a:blip r:embed="rId8"/>
            <a:stretch>
              <a:fillRect/>
            </a:stretch>
          </p:blipFill>
          <p:spPr>
            <a:xfrm>
              <a:off x="4193094" y="2789934"/>
              <a:ext cx="2028825" cy="561975"/>
            </a:xfrm>
            <a:prstGeom prst="rect">
              <a:avLst/>
            </a:prstGeom>
          </p:spPr>
        </p:pic>
        <p:sp>
          <p:nvSpPr>
            <p:cNvPr id="25" name="Rectangle 24">
              <a:extLst>
                <a:ext uri="{FF2B5EF4-FFF2-40B4-BE49-F238E27FC236}">
                  <a16:creationId xmlns:a16="http://schemas.microsoft.com/office/drawing/2014/main" id="{B40F3F06-217E-415D-A337-3AEBDD76C7E5}"/>
                </a:ext>
              </a:extLst>
            </p:cNvPr>
            <p:cNvSpPr/>
            <p:nvPr/>
          </p:nvSpPr>
          <p:spPr>
            <a:xfrm>
              <a:off x="4014789" y="3315927"/>
              <a:ext cx="2482070" cy="646331"/>
            </a:xfrm>
            <a:prstGeom prst="rect">
              <a:avLst/>
            </a:prstGeom>
          </p:spPr>
          <p:txBody>
            <a:bodyPr wrap="square">
              <a:spAutoFit/>
            </a:bodyPr>
            <a:lstStyle/>
            <a:p>
              <a:r>
                <a:rPr lang="en-GB" dirty="0">
                  <a:solidFill>
                    <a:schemeClr val="bg1"/>
                  </a:solidFill>
                  <a:hlinkClick r:id="rId9">
                    <a:extLst>
                      <a:ext uri="{A12FA001-AC4F-418D-AE19-62706E023703}">
                        <ahyp:hlinkClr xmlns:ahyp="http://schemas.microsoft.com/office/drawing/2018/hyperlinkcolor" val="tx"/>
                      </a:ext>
                    </a:extLst>
                  </a:hlinkClick>
                </a:rPr>
                <a:t>https://www.samaritans.org/about-samaritans/</a:t>
              </a:r>
              <a:r>
                <a:rPr lang="en-GB" dirty="0">
                  <a:solidFill>
                    <a:schemeClr val="bg1"/>
                  </a:solidFill>
                </a:rPr>
                <a:t> </a:t>
              </a:r>
            </a:p>
          </p:txBody>
        </p:sp>
        <p:pic>
          <p:nvPicPr>
            <p:cNvPr id="26" name="Picture 25">
              <a:extLst>
                <a:ext uri="{FF2B5EF4-FFF2-40B4-BE49-F238E27FC236}">
                  <a16:creationId xmlns:a16="http://schemas.microsoft.com/office/drawing/2014/main" id="{3A872A49-134F-4E26-B8E1-3D3AE4D76970}"/>
                </a:ext>
              </a:extLst>
            </p:cNvPr>
            <p:cNvPicPr>
              <a:picLocks noChangeAspect="1"/>
            </p:cNvPicPr>
            <p:nvPr/>
          </p:nvPicPr>
          <p:blipFill>
            <a:blip r:embed="rId10"/>
            <a:stretch>
              <a:fillRect/>
            </a:stretch>
          </p:blipFill>
          <p:spPr>
            <a:xfrm>
              <a:off x="4164462" y="3972468"/>
              <a:ext cx="2152650" cy="786484"/>
            </a:xfrm>
            <a:prstGeom prst="rect">
              <a:avLst/>
            </a:prstGeom>
          </p:spPr>
        </p:pic>
      </p:grpSp>
      <p:grpSp>
        <p:nvGrpSpPr>
          <p:cNvPr id="30" name="Group 29">
            <a:extLst>
              <a:ext uri="{FF2B5EF4-FFF2-40B4-BE49-F238E27FC236}">
                <a16:creationId xmlns:a16="http://schemas.microsoft.com/office/drawing/2014/main" id="{10BC9E28-D78B-47DF-8E49-F86ABDF0497E}"/>
              </a:ext>
            </a:extLst>
          </p:cNvPr>
          <p:cNvGrpSpPr/>
          <p:nvPr/>
        </p:nvGrpSpPr>
        <p:grpSpPr>
          <a:xfrm>
            <a:off x="3662854" y="3104225"/>
            <a:ext cx="1970570" cy="1446524"/>
            <a:chOff x="5976948" y="4142789"/>
            <a:chExt cx="1970570" cy="1446524"/>
          </a:xfrm>
        </p:grpSpPr>
        <p:pic>
          <p:nvPicPr>
            <p:cNvPr id="28" name="Picture 27">
              <a:extLst>
                <a:ext uri="{FF2B5EF4-FFF2-40B4-BE49-F238E27FC236}">
                  <a16:creationId xmlns:a16="http://schemas.microsoft.com/office/drawing/2014/main" id="{4827CA34-BD84-4923-93FA-1C1F84E11D55}"/>
                </a:ext>
              </a:extLst>
            </p:cNvPr>
            <p:cNvPicPr>
              <a:picLocks noChangeAspect="1"/>
            </p:cNvPicPr>
            <p:nvPr/>
          </p:nvPicPr>
          <p:blipFill>
            <a:blip r:embed="rId11"/>
            <a:stretch>
              <a:fillRect/>
            </a:stretch>
          </p:blipFill>
          <p:spPr>
            <a:xfrm>
              <a:off x="6151251" y="4477989"/>
              <a:ext cx="1647825" cy="1111324"/>
            </a:xfrm>
            <a:prstGeom prst="rect">
              <a:avLst/>
            </a:prstGeom>
          </p:spPr>
        </p:pic>
        <p:pic>
          <p:nvPicPr>
            <p:cNvPr id="29" name="Picture 28">
              <a:extLst>
                <a:ext uri="{FF2B5EF4-FFF2-40B4-BE49-F238E27FC236}">
                  <a16:creationId xmlns:a16="http://schemas.microsoft.com/office/drawing/2014/main" id="{0F1AC4A2-8263-4B27-B5E7-98DEC5F92112}"/>
                </a:ext>
              </a:extLst>
            </p:cNvPr>
            <p:cNvPicPr>
              <a:picLocks noChangeAspect="1"/>
            </p:cNvPicPr>
            <p:nvPr/>
          </p:nvPicPr>
          <p:blipFill>
            <a:blip r:embed="rId12"/>
            <a:stretch>
              <a:fillRect/>
            </a:stretch>
          </p:blipFill>
          <p:spPr>
            <a:xfrm>
              <a:off x="5976948" y="4142789"/>
              <a:ext cx="1970570" cy="335200"/>
            </a:xfrm>
            <a:prstGeom prst="rect">
              <a:avLst/>
            </a:prstGeom>
          </p:spPr>
        </p:pic>
      </p:grpSp>
      <p:grpSp>
        <p:nvGrpSpPr>
          <p:cNvPr id="34" name="Group 33">
            <a:extLst>
              <a:ext uri="{FF2B5EF4-FFF2-40B4-BE49-F238E27FC236}">
                <a16:creationId xmlns:a16="http://schemas.microsoft.com/office/drawing/2014/main" id="{E710EB07-9DD9-49E7-BA12-83717E21D8A4}"/>
              </a:ext>
            </a:extLst>
          </p:cNvPr>
          <p:cNvGrpSpPr/>
          <p:nvPr/>
        </p:nvGrpSpPr>
        <p:grpSpPr>
          <a:xfrm>
            <a:off x="9383163" y="4007003"/>
            <a:ext cx="2588850" cy="1081674"/>
            <a:chOff x="8658229" y="2656717"/>
            <a:chExt cx="2588850" cy="1081674"/>
          </a:xfrm>
        </p:grpSpPr>
        <p:pic>
          <p:nvPicPr>
            <p:cNvPr id="32" name="Picture 31">
              <a:extLst>
                <a:ext uri="{FF2B5EF4-FFF2-40B4-BE49-F238E27FC236}">
                  <a16:creationId xmlns:a16="http://schemas.microsoft.com/office/drawing/2014/main" id="{30ECC83F-519E-4889-99F1-C923D85F78F5}"/>
                </a:ext>
              </a:extLst>
            </p:cNvPr>
            <p:cNvPicPr>
              <a:picLocks noChangeAspect="1"/>
            </p:cNvPicPr>
            <p:nvPr/>
          </p:nvPicPr>
          <p:blipFill>
            <a:blip r:embed="rId13"/>
            <a:stretch>
              <a:fillRect/>
            </a:stretch>
          </p:blipFill>
          <p:spPr>
            <a:xfrm>
              <a:off x="9050207" y="2656717"/>
              <a:ext cx="1676400" cy="714375"/>
            </a:xfrm>
            <a:prstGeom prst="rect">
              <a:avLst/>
            </a:prstGeom>
          </p:spPr>
        </p:pic>
        <p:sp>
          <p:nvSpPr>
            <p:cNvPr id="33" name="Rectangle 32">
              <a:extLst>
                <a:ext uri="{FF2B5EF4-FFF2-40B4-BE49-F238E27FC236}">
                  <a16:creationId xmlns:a16="http://schemas.microsoft.com/office/drawing/2014/main" id="{3659CFF8-385C-45BA-A7CD-2582667DAA39}"/>
                </a:ext>
              </a:extLst>
            </p:cNvPr>
            <p:cNvSpPr/>
            <p:nvPr/>
          </p:nvSpPr>
          <p:spPr>
            <a:xfrm>
              <a:off x="8658229" y="3369059"/>
              <a:ext cx="2588850" cy="369332"/>
            </a:xfrm>
            <a:prstGeom prst="rect">
              <a:avLst/>
            </a:prstGeom>
          </p:spPr>
          <p:txBody>
            <a:bodyPr wrap="none">
              <a:spAutoFit/>
            </a:bodyPr>
            <a:lstStyle/>
            <a:p>
              <a:r>
                <a:rPr lang="en-GB" dirty="0">
                  <a:solidFill>
                    <a:schemeClr val="bg1"/>
                  </a:solidFill>
                  <a:hlinkClick r:id="rId14">
                    <a:extLst>
                      <a:ext uri="{A12FA001-AC4F-418D-AE19-62706E023703}">
                        <ahyp:hlinkClr xmlns:ahyp="http://schemas.microsoft.com/office/drawing/2018/hyperlinkcolor" val="tx"/>
                      </a:ext>
                    </a:extLst>
                  </a:hlinkClick>
                </a:rPr>
                <a:t>https://www.kooth.com/</a:t>
              </a:r>
              <a:r>
                <a:rPr lang="en-GB" dirty="0">
                  <a:solidFill>
                    <a:schemeClr val="bg1"/>
                  </a:solidFill>
                </a:rPr>
                <a:t> </a:t>
              </a:r>
            </a:p>
          </p:txBody>
        </p:sp>
      </p:grpSp>
    </p:spTree>
    <p:extLst>
      <p:ext uri="{BB962C8B-B14F-4D97-AF65-F5344CB8AC3E}">
        <p14:creationId xmlns:p14="http://schemas.microsoft.com/office/powerpoint/2010/main" val="154341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Signposting </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374754"/>
            <a:ext cx="20049795" cy="8275911"/>
            <a:chOff x="-4706103" y="374754"/>
            <a:chExt cx="20049795" cy="8275911"/>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a:cxnSpLocks/>
            </p:cNvCxnSpPr>
            <p:nvPr/>
          </p:nvCxnSpPr>
          <p:spPr>
            <a:xfrm flipV="1">
              <a:off x="943102" y="374754"/>
              <a:ext cx="11248898" cy="6253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688177" y="0"/>
            <a:ext cx="3503823"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
        <p:nvSpPr>
          <p:cNvPr id="15" name="Google Shape;144;p11"/>
          <p:cNvSpPr txBox="1">
            <a:spLocks/>
          </p:cNvSpPr>
          <p:nvPr/>
        </p:nvSpPr>
        <p:spPr>
          <a:xfrm rot="-120063">
            <a:off x="846970" y="-5653"/>
            <a:ext cx="7824028" cy="1120579"/>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pPr>
            <a:r>
              <a:rPr lang="en-US" sz="4000" dirty="0">
                <a:solidFill>
                  <a:schemeClr val="lt1"/>
                </a:solidFill>
                <a:latin typeface="+mn-lt"/>
                <a:ea typeface="Century Gothic"/>
                <a:cs typeface="Century Gothic"/>
                <a:sym typeface="Century Gothic"/>
              </a:rPr>
              <a:t>Signposting </a:t>
            </a:r>
            <a:r>
              <a:rPr lang="en-GB" sz="2800" dirty="0">
                <a:solidFill>
                  <a:schemeClr val="bg1"/>
                </a:solidFill>
                <a:latin typeface="MindMeridian-Display"/>
              </a:rPr>
              <a:t>Useful contacts – for young people</a:t>
            </a:r>
          </a:p>
          <a:p>
            <a:pPr>
              <a:spcBef>
                <a:spcPts val="0"/>
              </a:spcBef>
              <a:buClr>
                <a:schemeClr val="lt1"/>
              </a:buClr>
              <a:buSzPts val="4800"/>
              <a:buFont typeface="Century Gothic"/>
              <a:buNone/>
            </a:pPr>
            <a:endParaRPr lang="en-US" sz="4000" b="1" dirty="0">
              <a:solidFill>
                <a:schemeClr val="lt1"/>
              </a:solidFill>
              <a:latin typeface="Century Gothic"/>
              <a:ea typeface="Century Gothic"/>
              <a:cs typeface="Century Gothic"/>
              <a:sym typeface="Century Gothic"/>
            </a:endParaRPr>
          </a:p>
        </p:txBody>
      </p:sp>
      <p:sp>
        <p:nvSpPr>
          <p:cNvPr id="22" name="Rectangle 21">
            <a:extLst>
              <a:ext uri="{FF2B5EF4-FFF2-40B4-BE49-F238E27FC236}">
                <a16:creationId xmlns:a16="http://schemas.microsoft.com/office/drawing/2014/main" id="{8FD3A3F4-2FA5-49F2-B71F-A1D741915E6E}"/>
              </a:ext>
            </a:extLst>
          </p:cNvPr>
          <p:cNvSpPr/>
          <p:nvPr/>
        </p:nvSpPr>
        <p:spPr>
          <a:xfrm>
            <a:off x="1152590" y="1443550"/>
            <a:ext cx="5505386" cy="3693319"/>
          </a:xfrm>
          <a:prstGeom prst="rect">
            <a:avLst/>
          </a:prstGeom>
        </p:spPr>
        <p:txBody>
          <a:bodyPr wrap="square">
            <a:spAutoFit/>
          </a:bodyPr>
          <a:lstStyle/>
          <a:p>
            <a:r>
              <a:rPr lang="en-GB" dirty="0">
                <a:solidFill>
                  <a:schemeClr val="bg1"/>
                </a:solidFill>
                <a:latin typeface="MindMeridian-Regular"/>
              </a:rPr>
              <a:t>Details of places you can go if you're a young person looking for support or information. </a:t>
            </a:r>
            <a:r>
              <a:rPr lang="en-GB" dirty="0">
                <a:solidFill>
                  <a:schemeClr val="bg1"/>
                </a:solidFill>
                <a:latin typeface="MindMeridian-Display"/>
              </a:rPr>
              <a:t>Useful contacts </a:t>
            </a:r>
          </a:p>
          <a:p>
            <a:r>
              <a:rPr lang="en-GB" b="1" u="sng" dirty="0">
                <a:solidFill>
                  <a:schemeClr val="bg1"/>
                </a:solidFill>
                <a:latin typeface="MindMeridian-Display"/>
              </a:rPr>
              <a:t>Action for Children</a:t>
            </a:r>
          </a:p>
          <a:p>
            <a:r>
              <a:rPr lang="en-GB" u="sng" dirty="0">
                <a:solidFill>
                  <a:srgbClr val="1300C1"/>
                </a:solidFill>
                <a:latin typeface="MindMeridian-Regular"/>
                <a:hlinkClick r:id="rId3"/>
              </a:rPr>
              <a:t>actionforchildren.org.uk</a:t>
            </a:r>
            <a:br>
              <a:rPr lang="en-GB" dirty="0">
                <a:solidFill>
                  <a:srgbClr val="555555"/>
                </a:solidFill>
                <a:latin typeface="MindMeridian-Regular"/>
              </a:rPr>
            </a:br>
            <a:r>
              <a:rPr lang="en-GB" dirty="0">
                <a:solidFill>
                  <a:schemeClr val="bg1"/>
                </a:solidFill>
                <a:latin typeface="MindMeridian-Regular"/>
              </a:rPr>
              <a:t>Charity supporting children, young people and their families across England.</a:t>
            </a:r>
          </a:p>
          <a:p>
            <a:endParaRPr lang="en-GB" b="1" u="sng" dirty="0">
              <a:solidFill>
                <a:schemeClr val="bg1"/>
              </a:solidFill>
              <a:latin typeface="MindMeridian-Display"/>
            </a:endParaRPr>
          </a:p>
          <a:p>
            <a:r>
              <a:rPr lang="en-GB" b="1" u="sng" dirty="0">
                <a:solidFill>
                  <a:schemeClr val="bg1"/>
                </a:solidFill>
                <a:latin typeface="MindMeridian-Display"/>
              </a:rPr>
              <a:t>Anxiety UK</a:t>
            </a:r>
          </a:p>
          <a:p>
            <a:r>
              <a:rPr lang="en-GB" u="sng" dirty="0">
                <a:solidFill>
                  <a:srgbClr val="1300C1"/>
                </a:solidFill>
                <a:latin typeface="MindMeridian-Regular"/>
                <a:hlinkClick r:id="rId4"/>
              </a:rPr>
              <a:t>03444 775 774</a:t>
            </a:r>
            <a:r>
              <a:rPr lang="en-GB" dirty="0">
                <a:solidFill>
                  <a:srgbClr val="555555"/>
                </a:solidFill>
                <a:latin typeface="MindMeridian-Regular"/>
              </a:rPr>
              <a:t> </a:t>
            </a:r>
            <a:r>
              <a:rPr lang="en-GB" dirty="0">
                <a:solidFill>
                  <a:schemeClr val="bg1"/>
                </a:solidFill>
                <a:latin typeface="MindMeridian-Regular"/>
              </a:rPr>
              <a:t>(helpline) </a:t>
            </a:r>
            <a:br>
              <a:rPr lang="en-GB" dirty="0">
                <a:solidFill>
                  <a:srgbClr val="555555"/>
                </a:solidFill>
                <a:latin typeface="MindMeridian-Regular"/>
              </a:rPr>
            </a:br>
            <a:r>
              <a:rPr lang="en-GB" u="sng" dirty="0">
                <a:solidFill>
                  <a:srgbClr val="1300C1"/>
                </a:solidFill>
                <a:latin typeface="MindMeridian-Regular"/>
                <a:hlinkClick r:id="rId5"/>
              </a:rPr>
              <a:t>07537 416 905</a:t>
            </a:r>
            <a:r>
              <a:rPr lang="en-GB" dirty="0">
                <a:solidFill>
                  <a:srgbClr val="555555"/>
                </a:solidFill>
                <a:latin typeface="MindMeridian-Regular"/>
              </a:rPr>
              <a:t> </a:t>
            </a:r>
            <a:r>
              <a:rPr lang="en-GB" dirty="0">
                <a:solidFill>
                  <a:schemeClr val="bg1"/>
                </a:solidFill>
                <a:latin typeface="MindMeridian-Regular"/>
              </a:rPr>
              <a:t>(text)</a:t>
            </a:r>
            <a:br>
              <a:rPr lang="en-GB" dirty="0">
                <a:solidFill>
                  <a:srgbClr val="555555"/>
                </a:solidFill>
                <a:latin typeface="MindMeridian-Regular"/>
              </a:rPr>
            </a:br>
            <a:r>
              <a:rPr lang="en-GB" u="sng" dirty="0">
                <a:solidFill>
                  <a:srgbClr val="1300C1"/>
                </a:solidFill>
                <a:latin typeface="MindMeridian-Regular"/>
                <a:hlinkClick r:id="rId6"/>
              </a:rPr>
              <a:t>anxietyuk.org.uk</a:t>
            </a:r>
            <a:br>
              <a:rPr lang="en-GB" dirty="0">
                <a:solidFill>
                  <a:srgbClr val="555555"/>
                </a:solidFill>
                <a:latin typeface="MindMeridian-Regular"/>
              </a:rPr>
            </a:br>
            <a:r>
              <a:rPr lang="en-GB" dirty="0">
                <a:solidFill>
                  <a:schemeClr val="bg1"/>
                </a:solidFill>
                <a:latin typeface="MindMeridian-Regular"/>
              </a:rPr>
              <a:t>Advice and support for people living with anxiety.</a:t>
            </a:r>
          </a:p>
          <a:p>
            <a:endParaRPr lang="en-GB" b="1" u="sng" dirty="0">
              <a:solidFill>
                <a:schemeClr val="bg1"/>
              </a:solidFill>
              <a:latin typeface="MindMeridian-Display"/>
            </a:endParaRPr>
          </a:p>
        </p:txBody>
      </p:sp>
      <p:sp>
        <p:nvSpPr>
          <p:cNvPr id="25" name="Rectangle 24">
            <a:extLst>
              <a:ext uri="{FF2B5EF4-FFF2-40B4-BE49-F238E27FC236}">
                <a16:creationId xmlns:a16="http://schemas.microsoft.com/office/drawing/2014/main" id="{6C19E1C2-59D5-46D0-90D3-543F81415EEC}"/>
              </a:ext>
            </a:extLst>
          </p:cNvPr>
          <p:cNvSpPr/>
          <p:nvPr/>
        </p:nvSpPr>
        <p:spPr>
          <a:xfrm>
            <a:off x="7020208" y="1142037"/>
            <a:ext cx="5295900" cy="4524315"/>
          </a:xfrm>
          <a:prstGeom prst="rect">
            <a:avLst/>
          </a:prstGeom>
        </p:spPr>
        <p:txBody>
          <a:bodyPr wrap="square">
            <a:spAutoFit/>
          </a:bodyPr>
          <a:lstStyle/>
          <a:p>
            <a:r>
              <a:rPr lang="en-GB" b="1" u="sng" dirty="0">
                <a:solidFill>
                  <a:schemeClr val="bg1"/>
                </a:solidFill>
                <a:latin typeface="MindMeridian-Display"/>
              </a:rPr>
              <a:t>Beat</a:t>
            </a:r>
          </a:p>
          <a:p>
            <a:r>
              <a:rPr lang="en-GB" u="sng" dirty="0">
                <a:solidFill>
                  <a:srgbClr val="1300C1"/>
                </a:solidFill>
                <a:latin typeface="MindMeridian-Regular"/>
                <a:hlinkClick r:id="rId7"/>
              </a:rPr>
              <a:t>0808 801 0711</a:t>
            </a:r>
            <a:r>
              <a:rPr lang="en-GB" dirty="0">
                <a:solidFill>
                  <a:srgbClr val="555555"/>
                </a:solidFill>
                <a:latin typeface="MindMeridian-Regular"/>
              </a:rPr>
              <a:t> (</a:t>
            </a:r>
            <a:r>
              <a:rPr lang="en-GB" dirty="0" err="1">
                <a:solidFill>
                  <a:schemeClr val="bg1"/>
                </a:solidFill>
                <a:latin typeface="MindMeridian-Regular"/>
              </a:rPr>
              <a:t>youthline</a:t>
            </a:r>
            <a:r>
              <a:rPr lang="en-GB" dirty="0">
                <a:solidFill>
                  <a:schemeClr val="bg1"/>
                </a:solidFill>
                <a:latin typeface="MindMeridian-Regular"/>
              </a:rPr>
              <a:t>)</a:t>
            </a:r>
            <a:br>
              <a:rPr lang="en-GB" dirty="0">
                <a:solidFill>
                  <a:srgbClr val="555555"/>
                </a:solidFill>
                <a:latin typeface="MindMeridian-Regular"/>
              </a:rPr>
            </a:br>
            <a:r>
              <a:rPr lang="en-GB" u="sng" dirty="0">
                <a:solidFill>
                  <a:srgbClr val="1300C1"/>
                </a:solidFill>
                <a:latin typeface="MindMeridian-Regular"/>
                <a:hlinkClick r:id="rId8"/>
              </a:rPr>
              <a:t>0808 801 0811</a:t>
            </a:r>
            <a:r>
              <a:rPr lang="en-GB" dirty="0">
                <a:solidFill>
                  <a:srgbClr val="555555"/>
                </a:solidFill>
                <a:latin typeface="MindMeridian-Regular"/>
              </a:rPr>
              <a:t> (</a:t>
            </a:r>
            <a:r>
              <a:rPr lang="en-GB" dirty="0" err="1">
                <a:solidFill>
                  <a:schemeClr val="bg1"/>
                </a:solidFill>
                <a:latin typeface="MindMeridian-Regular"/>
              </a:rPr>
              <a:t>studentline</a:t>
            </a:r>
            <a:r>
              <a:rPr lang="en-GB" dirty="0">
                <a:solidFill>
                  <a:schemeClr val="bg1"/>
                </a:solidFill>
                <a:latin typeface="MindMeridian-Regular"/>
              </a:rPr>
              <a:t>)</a:t>
            </a:r>
            <a:br>
              <a:rPr lang="en-GB" dirty="0">
                <a:solidFill>
                  <a:srgbClr val="555555"/>
                </a:solidFill>
                <a:latin typeface="MindMeridian-Regular"/>
              </a:rPr>
            </a:br>
            <a:r>
              <a:rPr lang="en-GB" u="sng" dirty="0">
                <a:solidFill>
                  <a:srgbClr val="1300C1"/>
                </a:solidFill>
                <a:latin typeface="MindMeridian-Regular"/>
                <a:hlinkClick r:id="rId9"/>
              </a:rPr>
              <a:t>beateatingdisorders.co.uk</a:t>
            </a:r>
            <a:br>
              <a:rPr lang="en-GB" dirty="0">
                <a:solidFill>
                  <a:srgbClr val="555555"/>
                </a:solidFill>
                <a:latin typeface="MindMeridian-Regular"/>
              </a:rPr>
            </a:br>
            <a:r>
              <a:rPr lang="en-GB" dirty="0">
                <a:solidFill>
                  <a:schemeClr val="bg1"/>
                </a:solidFill>
                <a:latin typeface="MindMeridian-Regular"/>
              </a:rPr>
              <a:t>Under 18s helpline, webchat and online support groups for people with eating disorders, such as anorexia and bulimia.</a:t>
            </a:r>
          </a:p>
          <a:p>
            <a:endParaRPr lang="en-GB" b="1" u="sng" dirty="0">
              <a:solidFill>
                <a:schemeClr val="bg1"/>
              </a:solidFill>
              <a:latin typeface="MindMeridian-Display"/>
            </a:endParaRPr>
          </a:p>
          <a:p>
            <a:r>
              <a:rPr lang="en-GB" b="1" u="sng" dirty="0">
                <a:solidFill>
                  <a:schemeClr val="bg1"/>
                </a:solidFill>
                <a:latin typeface="MindMeridian-Display"/>
              </a:rPr>
              <a:t>Campaign Against Living Miserably (CALM)</a:t>
            </a:r>
          </a:p>
          <a:p>
            <a:r>
              <a:rPr lang="en-GB" u="sng" dirty="0">
                <a:solidFill>
                  <a:srgbClr val="1300C1"/>
                </a:solidFill>
                <a:latin typeface="MindMeridian-Regular"/>
                <a:hlinkClick r:id="rId10"/>
              </a:rPr>
              <a:t>0800 58 58 58</a:t>
            </a:r>
            <a:br>
              <a:rPr lang="en-GB" dirty="0">
                <a:solidFill>
                  <a:srgbClr val="555555"/>
                </a:solidFill>
                <a:latin typeface="MindMeridian-Regular"/>
              </a:rPr>
            </a:br>
            <a:r>
              <a:rPr lang="en-GB" u="sng" dirty="0">
                <a:solidFill>
                  <a:srgbClr val="1300C1"/>
                </a:solidFill>
                <a:latin typeface="MindMeridian-Regular"/>
                <a:hlinkClick r:id="rId11"/>
              </a:rPr>
              <a:t>thecalmzone.net</a:t>
            </a:r>
            <a:br>
              <a:rPr lang="en-GB" dirty="0">
                <a:solidFill>
                  <a:srgbClr val="555555"/>
                </a:solidFill>
                <a:latin typeface="MindMeridian-Regular"/>
              </a:rPr>
            </a:br>
            <a:r>
              <a:rPr lang="en-GB" dirty="0">
                <a:solidFill>
                  <a:schemeClr val="bg1"/>
                </a:solidFill>
                <a:latin typeface="MindMeridian-Regular"/>
              </a:rPr>
              <a:t>Provides listening services, information and support for anyone who needs to talk, including a web chat.</a:t>
            </a:r>
          </a:p>
          <a:p>
            <a:endParaRPr lang="en-GB" b="1" u="sng" dirty="0">
              <a:solidFill>
                <a:schemeClr val="bg1"/>
              </a:solidFill>
              <a:latin typeface="MindMeridian-Display"/>
            </a:endParaRPr>
          </a:p>
          <a:p>
            <a:r>
              <a:rPr lang="en-GB" b="1" u="sng" dirty="0">
                <a:solidFill>
                  <a:schemeClr val="bg1"/>
                </a:solidFill>
                <a:latin typeface="MindMeridian-Display"/>
              </a:rPr>
              <a:t>Centrepoint</a:t>
            </a:r>
          </a:p>
          <a:p>
            <a:r>
              <a:rPr lang="en-GB" u="sng" dirty="0">
                <a:solidFill>
                  <a:srgbClr val="1300C1"/>
                </a:solidFill>
                <a:latin typeface="MindMeridian-Regular"/>
                <a:hlinkClick r:id="rId12"/>
              </a:rPr>
              <a:t>0808 800 0661</a:t>
            </a:r>
            <a:endParaRPr lang="en-GB" dirty="0">
              <a:solidFill>
                <a:srgbClr val="555555"/>
              </a:solidFill>
              <a:latin typeface="MindMeridian-Regular"/>
            </a:endParaRPr>
          </a:p>
        </p:txBody>
      </p:sp>
    </p:spTree>
    <p:extLst>
      <p:ext uri="{BB962C8B-B14F-4D97-AF65-F5344CB8AC3E}">
        <p14:creationId xmlns:p14="http://schemas.microsoft.com/office/powerpoint/2010/main" val="307313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extBox 1">
            <a:extLst>
              <a:ext uri="{FF2B5EF4-FFF2-40B4-BE49-F238E27FC236}">
                <a16:creationId xmlns:a16="http://schemas.microsoft.com/office/drawing/2014/main" id="{F3AFCCF8-886B-4972-840A-D9AC29038015}"/>
              </a:ext>
            </a:extLst>
          </p:cNvPr>
          <p:cNvSpPr txBox="1"/>
          <p:nvPr/>
        </p:nvSpPr>
        <p:spPr>
          <a:xfrm>
            <a:off x="503596" y="214591"/>
            <a:ext cx="10231821" cy="3046988"/>
          </a:xfrm>
          <a:prstGeom prst="rect">
            <a:avLst/>
          </a:prstGeom>
          <a:noFill/>
        </p:spPr>
        <p:txBody>
          <a:bodyPr wrap="square" rtlCol="0">
            <a:spAutoFit/>
          </a:bodyPr>
          <a:lstStyle/>
          <a:p>
            <a:r>
              <a:rPr lang="en-GB" sz="9600" b="1" dirty="0">
                <a:solidFill>
                  <a:schemeClr val="bg1"/>
                </a:solidFill>
                <a:latin typeface="Yu Gothic Light" panose="020B0300000000000000" pitchFamily="34" charset="-128"/>
                <a:ea typeface="Yu Gothic Light" panose="020B0300000000000000" pitchFamily="34" charset="-128"/>
              </a:rPr>
              <a:t>Life </a:t>
            </a:r>
          </a:p>
          <a:p>
            <a:r>
              <a:rPr lang="en-GB" sz="9600" b="1" dirty="0">
                <a:solidFill>
                  <a:schemeClr val="bg1"/>
                </a:solidFill>
                <a:latin typeface="Yu Gothic Light" panose="020B0300000000000000" pitchFamily="34" charset="-128"/>
                <a:ea typeface="Yu Gothic Light" panose="020B0300000000000000" pitchFamily="34" charset="-128"/>
              </a:rPr>
              <a:t>	Studies</a:t>
            </a:r>
          </a:p>
        </p:txBody>
      </p:sp>
      <p:sp>
        <p:nvSpPr>
          <p:cNvPr id="3" name="TextBox 2">
            <a:extLst>
              <a:ext uri="{FF2B5EF4-FFF2-40B4-BE49-F238E27FC236}">
                <a16:creationId xmlns:a16="http://schemas.microsoft.com/office/drawing/2014/main" id="{748AD128-007E-495C-A324-CC2615BC4E3D}"/>
              </a:ext>
            </a:extLst>
          </p:cNvPr>
          <p:cNvSpPr txBox="1"/>
          <p:nvPr/>
        </p:nvSpPr>
        <p:spPr>
          <a:xfrm>
            <a:off x="1358775" y="3334812"/>
            <a:ext cx="10116508" cy="2369880"/>
          </a:xfrm>
          <a:prstGeom prst="rect">
            <a:avLst/>
          </a:prstGeom>
          <a:noFill/>
        </p:spPr>
        <p:txBody>
          <a:bodyPr wrap="square" rtlCol="0">
            <a:spAutoFit/>
          </a:bodyPr>
          <a:lstStyle/>
          <a:p>
            <a:r>
              <a:rPr lang="en-GB" sz="8800" b="1" dirty="0">
                <a:solidFill>
                  <a:srgbClr val="FFC000"/>
                </a:solidFill>
              </a:rPr>
              <a:t>Relationships</a:t>
            </a:r>
          </a:p>
          <a:p>
            <a:r>
              <a:rPr lang="en-GB" sz="6000" b="1" dirty="0">
                <a:solidFill>
                  <a:srgbClr val="FFC000"/>
                </a:solidFill>
              </a:rPr>
              <a:t>Unpicking gender</a:t>
            </a:r>
            <a:endParaRPr lang="en-GB" sz="6000" b="1" dirty="0">
              <a:solidFill>
                <a:srgbClr val="92D050"/>
              </a:solidFill>
            </a:endParaRPr>
          </a:p>
        </p:txBody>
      </p:sp>
      <p:sp>
        <p:nvSpPr>
          <p:cNvPr id="4" name="TextBox 3"/>
          <p:cNvSpPr txBox="1"/>
          <p:nvPr/>
        </p:nvSpPr>
        <p:spPr>
          <a:xfrm>
            <a:off x="9568721" y="0"/>
            <a:ext cx="2623279"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Tree>
    <p:extLst>
      <p:ext uri="{BB962C8B-B14F-4D97-AF65-F5344CB8AC3E}">
        <p14:creationId xmlns:p14="http://schemas.microsoft.com/office/powerpoint/2010/main" val="11851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7"/>
            <a:ext cx="20049795" cy="8096028"/>
            <a:chOff x="-4706103" y="554637"/>
            <a:chExt cx="20049795" cy="8096028"/>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1" y="554637"/>
              <a:ext cx="11248899" cy="4716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486775" y="0"/>
            <a:ext cx="3705225"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
        <p:nvSpPr>
          <p:cNvPr id="15" name="Google Shape;144;p11"/>
          <p:cNvSpPr txBox="1">
            <a:spLocks/>
          </p:cNvSpPr>
          <p:nvPr/>
        </p:nvSpPr>
        <p:spPr>
          <a:xfrm rot="-120063">
            <a:off x="1343897" y="136257"/>
            <a:ext cx="7824028" cy="1120579"/>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Ground rules</a:t>
            </a:r>
            <a:endParaRPr lang="en-US" sz="4000" b="1" dirty="0">
              <a:solidFill>
                <a:schemeClr val="lt1"/>
              </a:solidFill>
              <a:latin typeface="Century Gothic"/>
              <a:ea typeface="Century Gothic"/>
              <a:cs typeface="Century Gothic"/>
              <a:sym typeface="Century Gothic"/>
            </a:endParaRPr>
          </a:p>
        </p:txBody>
      </p:sp>
      <p:sp>
        <p:nvSpPr>
          <p:cNvPr id="16" name="TextBox 15">
            <a:extLst>
              <a:ext uri="{FF2B5EF4-FFF2-40B4-BE49-F238E27FC236}">
                <a16:creationId xmlns:a16="http://schemas.microsoft.com/office/drawing/2014/main" id="{43DCF38F-B24C-4453-866F-DC0AFF81A062}"/>
              </a:ext>
            </a:extLst>
          </p:cNvPr>
          <p:cNvSpPr txBox="1"/>
          <p:nvPr/>
        </p:nvSpPr>
        <p:spPr>
          <a:xfrm>
            <a:off x="943101" y="1145350"/>
            <a:ext cx="11058399" cy="6110840"/>
          </a:xfrm>
          <a:prstGeom prst="rect">
            <a:avLst/>
          </a:prstGeom>
          <a:noFill/>
        </p:spPr>
        <p:txBody>
          <a:bodyPr wrap="square" rtlCol="0">
            <a:spAutoFit/>
          </a:bodyPr>
          <a:lstStyle/>
          <a:p>
            <a:pPr>
              <a:lnSpc>
                <a:spcPct val="107000"/>
              </a:lnSpc>
              <a:spcAft>
                <a:spcPts val="800"/>
              </a:spcAft>
            </a:pPr>
            <a:r>
              <a:rPr lang="en-GB"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Ground rules for our room</a:t>
            </a: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Many topics we cover in Life Studies can be very sensitive and can have a different level of importance and effect on different people. To get the best out of each lesson your participation is essential. In order to respect each other’s opinions and right to freely contribute we should establish some ground rules.  </a:t>
            </a:r>
          </a:p>
          <a:p>
            <a:pPr>
              <a:lnSpc>
                <a:spcPct val="107000"/>
              </a:lnSpc>
              <a:spcAft>
                <a:spcPts val="800"/>
              </a:spcAft>
            </a:pPr>
            <a:r>
              <a:rPr lang="en-GB"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Task </a:t>
            </a:r>
          </a:p>
          <a:p>
            <a:pPr marL="457200" indent="-457200">
              <a:lnSpc>
                <a:spcPct val="107000"/>
              </a:lnSpc>
              <a:spcAft>
                <a:spcPts val="800"/>
              </a:spcAft>
              <a:buFont typeface="Arial" panose="020B0604020202020204" pitchFamily="34" charset="0"/>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Take a few minutes with a partner to go over your rules from the last topic and come up with any amendments you think are important to helping you feel confident to contribute in your Life Studies lessons? </a:t>
            </a:r>
          </a:p>
          <a:p>
            <a:pPr marL="457200" indent="-457200">
              <a:lnSpc>
                <a:spcPct val="107000"/>
              </a:lnSpc>
              <a:spcAft>
                <a:spcPts val="800"/>
              </a:spcAft>
              <a:buFont typeface="Arial" panose="020B0604020202020204" pitchFamily="34" charset="0"/>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Now feed back to the class.</a:t>
            </a:r>
          </a:p>
          <a:p>
            <a:pPr marL="457200" indent="-457200">
              <a:lnSpc>
                <a:spcPct val="107000"/>
              </a:lnSpc>
              <a:spcAft>
                <a:spcPts val="800"/>
              </a:spcAft>
              <a:buFont typeface="Arial" panose="020B0604020202020204" pitchFamily="34" charset="0"/>
              <a:buChar char="•"/>
            </a:pPr>
            <a:r>
              <a:rPr lang="en-GB" sz="2400" dirty="0">
                <a:solidFill>
                  <a:schemeClr val="bg1"/>
                </a:solidFill>
                <a:latin typeface="Calibri" panose="020F0502020204030204" pitchFamily="34" charset="0"/>
                <a:cs typeface="Times New Roman" panose="02020603050405020304" pitchFamily="18" charset="0"/>
              </a:rPr>
              <a:t>Amend your rules if necessary </a:t>
            </a:r>
            <a:endParaRPr lang="en-GB" sz="2800" dirty="0"/>
          </a:p>
          <a:p>
            <a:pPr>
              <a:lnSpc>
                <a:spcPct val="107000"/>
              </a:lnSpc>
              <a:spcAft>
                <a:spcPts val="800"/>
              </a:spcAft>
            </a:pP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Tree>
    <p:extLst>
      <p:ext uri="{BB962C8B-B14F-4D97-AF65-F5344CB8AC3E}">
        <p14:creationId xmlns:p14="http://schemas.microsoft.com/office/powerpoint/2010/main" val="299296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6"/>
            <a:ext cx="20049795" cy="8096029"/>
            <a:chOff x="-4706103" y="554636"/>
            <a:chExt cx="20049795" cy="8096029"/>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6"/>
              <a:ext cx="11248898" cy="9743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788189" y="0"/>
            <a:ext cx="3403811"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
        <p:nvSpPr>
          <p:cNvPr id="15" name="Google Shape;144;p11"/>
          <p:cNvSpPr txBox="1">
            <a:spLocks/>
          </p:cNvSpPr>
          <p:nvPr/>
        </p:nvSpPr>
        <p:spPr>
          <a:xfrm rot="-120063">
            <a:off x="946982" y="366877"/>
            <a:ext cx="7824028" cy="1120579"/>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Key learning outcomes</a:t>
            </a:r>
            <a:endParaRPr lang="en-US" sz="4000" b="1" dirty="0">
              <a:solidFill>
                <a:schemeClr val="lt1"/>
              </a:solidFill>
              <a:latin typeface="Century Gothic"/>
              <a:ea typeface="Century Gothic"/>
              <a:cs typeface="Century Gothic"/>
              <a:sym typeface="Century Gothic"/>
            </a:endParaRPr>
          </a:p>
        </p:txBody>
      </p:sp>
      <p:sp>
        <p:nvSpPr>
          <p:cNvPr id="16" name="Title 1">
            <a:extLst>
              <a:ext uri="{FF2B5EF4-FFF2-40B4-BE49-F238E27FC236}">
                <a16:creationId xmlns:a16="http://schemas.microsoft.com/office/drawing/2014/main" id="{B7FF0D37-33C5-4F78-BF07-92A63F4179E1}"/>
              </a:ext>
            </a:extLst>
          </p:cNvPr>
          <p:cNvSpPr txBox="1">
            <a:spLocks/>
          </p:cNvSpPr>
          <p:nvPr/>
        </p:nvSpPr>
        <p:spPr>
          <a:xfrm>
            <a:off x="838200" y="14227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cs typeface="Arial" panose="020B0604020202020204" pitchFamily="34" charset="0"/>
              </a:rPr>
              <a:t>What should you expect in this lesson?</a:t>
            </a:r>
          </a:p>
        </p:txBody>
      </p:sp>
      <p:sp>
        <p:nvSpPr>
          <p:cNvPr id="17" name="Content Placeholder 2">
            <a:extLst>
              <a:ext uri="{FF2B5EF4-FFF2-40B4-BE49-F238E27FC236}">
                <a16:creationId xmlns:a16="http://schemas.microsoft.com/office/drawing/2014/main" id="{B8EA33BA-889E-4251-873F-1C2F27277FC5}"/>
              </a:ext>
            </a:extLst>
          </p:cNvPr>
          <p:cNvSpPr txBox="1">
            <a:spLocks/>
          </p:cNvSpPr>
          <p:nvPr/>
        </p:nvSpPr>
        <p:spPr>
          <a:xfrm>
            <a:off x="1848134" y="2303182"/>
            <a:ext cx="10515600" cy="45888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000" dirty="0">
              <a:solidFill>
                <a:schemeClr val="bg1"/>
              </a:solidFill>
            </a:endParaRPr>
          </a:p>
          <a:p>
            <a:endParaRPr lang="en-GB" sz="3000" dirty="0">
              <a:solidFill>
                <a:schemeClr val="bg1"/>
              </a:solidFill>
            </a:endParaRPr>
          </a:p>
          <a:p>
            <a:pPr marL="0" indent="0">
              <a:buFont typeface="Arial" panose="020B0604020202020204" pitchFamily="34" charset="0"/>
              <a:buNone/>
            </a:pPr>
            <a:endParaRPr lang="en-GB" sz="3000" dirty="0">
              <a:solidFill>
                <a:schemeClr val="bg1"/>
              </a:solidFill>
            </a:endParaRPr>
          </a:p>
        </p:txBody>
      </p:sp>
      <p:sp>
        <p:nvSpPr>
          <p:cNvPr id="19" name="Content Placeholder 2">
            <a:extLst>
              <a:ext uri="{FF2B5EF4-FFF2-40B4-BE49-F238E27FC236}">
                <a16:creationId xmlns:a16="http://schemas.microsoft.com/office/drawing/2014/main" id="{AE3E4E3A-A969-4795-B2B9-CE92584826E0}"/>
              </a:ext>
            </a:extLst>
          </p:cNvPr>
          <p:cNvSpPr txBox="1">
            <a:spLocks/>
          </p:cNvSpPr>
          <p:nvPr/>
        </p:nvSpPr>
        <p:spPr>
          <a:xfrm>
            <a:off x="1624957" y="2504900"/>
            <a:ext cx="10162309" cy="260674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600" dirty="0">
              <a:solidFill>
                <a:schemeClr val="bg1"/>
              </a:solidFill>
            </a:endParaRPr>
          </a:p>
          <a:p>
            <a:pPr marL="457200" indent="-457200"/>
            <a:r>
              <a:rPr lang="en-GB" sz="3600" dirty="0">
                <a:solidFill>
                  <a:schemeClr val="bg1"/>
                </a:solidFill>
              </a:rPr>
              <a:t>Explain what we mean by ‘gender’</a:t>
            </a:r>
          </a:p>
          <a:p>
            <a:pPr marL="457200" indent="-457200"/>
            <a:r>
              <a:rPr lang="en-GB" sz="3600" dirty="0">
                <a:solidFill>
                  <a:schemeClr val="bg1"/>
                </a:solidFill>
              </a:rPr>
              <a:t>Recognise the influences that create gendered behaviour </a:t>
            </a:r>
          </a:p>
          <a:p>
            <a:pPr marL="457200" indent="-457200"/>
            <a:r>
              <a:rPr lang="en-GB" sz="3600" dirty="0">
                <a:solidFill>
                  <a:schemeClr val="bg1"/>
                </a:solidFill>
              </a:rPr>
              <a:t>Identify and challenge gender stereotypes</a:t>
            </a:r>
          </a:p>
        </p:txBody>
      </p:sp>
    </p:spTree>
    <p:extLst>
      <p:ext uri="{BB962C8B-B14F-4D97-AF65-F5344CB8AC3E}">
        <p14:creationId xmlns:p14="http://schemas.microsoft.com/office/powerpoint/2010/main" val="61257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7"/>
            <a:ext cx="20049795" cy="8096028"/>
            <a:chOff x="-4706103" y="554637"/>
            <a:chExt cx="20049795" cy="8096028"/>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7"/>
              <a:ext cx="11248898" cy="6643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001001" y="0"/>
            <a:ext cx="4191000"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Friday, 13 May 2022</a:t>
            </a:fld>
            <a:endParaRPr lang="en-GB" dirty="0">
              <a:solidFill>
                <a:schemeClr val="bg1"/>
              </a:solidFill>
            </a:endParaRPr>
          </a:p>
        </p:txBody>
      </p:sp>
      <p:sp>
        <p:nvSpPr>
          <p:cNvPr id="15" name="Google Shape;144;p11"/>
          <p:cNvSpPr txBox="1">
            <a:spLocks/>
          </p:cNvSpPr>
          <p:nvPr/>
        </p:nvSpPr>
        <p:spPr>
          <a:xfrm rot="-120063">
            <a:off x="940614" y="407262"/>
            <a:ext cx="5517955" cy="715573"/>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Baseline activity</a:t>
            </a:r>
            <a:endParaRPr lang="en-US" sz="4000" b="1" dirty="0">
              <a:solidFill>
                <a:schemeClr val="lt1"/>
              </a:solidFill>
              <a:latin typeface="Century Gothic"/>
              <a:ea typeface="Century Gothic"/>
              <a:cs typeface="Century Gothic"/>
              <a:sym typeface="Century Gothic"/>
            </a:endParaRPr>
          </a:p>
        </p:txBody>
      </p:sp>
      <p:sp>
        <p:nvSpPr>
          <p:cNvPr id="17" name="Title 1">
            <a:extLst>
              <a:ext uri="{FF2B5EF4-FFF2-40B4-BE49-F238E27FC236}">
                <a16:creationId xmlns:a16="http://schemas.microsoft.com/office/drawing/2014/main" id="{D2630D0D-C4D6-4ED9-8C44-8A140025AC78}"/>
              </a:ext>
            </a:extLst>
          </p:cNvPr>
          <p:cNvSpPr txBox="1">
            <a:spLocks/>
          </p:cNvSpPr>
          <p:nvPr/>
        </p:nvSpPr>
        <p:spPr>
          <a:xfrm>
            <a:off x="1387853" y="1218955"/>
            <a:ext cx="895179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mn-lt"/>
              </a:rPr>
              <a:t>The Accident</a:t>
            </a:r>
          </a:p>
        </p:txBody>
      </p:sp>
      <p:sp>
        <p:nvSpPr>
          <p:cNvPr id="18" name="Content Placeholder 2">
            <a:extLst>
              <a:ext uri="{FF2B5EF4-FFF2-40B4-BE49-F238E27FC236}">
                <a16:creationId xmlns:a16="http://schemas.microsoft.com/office/drawing/2014/main" id="{9ACA18CD-C9B3-4858-9773-0127CE6BE201}"/>
              </a:ext>
            </a:extLst>
          </p:cNvPr>
          <p:cNvSpPr txBox="1">
            <a:spLocks/>
          </p:cNvSpPr>
          <p:nvPr/>
        </p:nvSpPr>
        <p:spPr>
          <a:xfrm>
            <a:off x="1387853" y="1981634"/>
            <a:ext cx="10225026" cy="419749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A boy and his father are in their car, travelling to the swimming pool one Saturday afternoon. </a:t>
            </a:r>
          </a:p>
          <a:p>
            <a:r>
              <a:rPr lang="en-GB" dirty="0">
                <a:solidFill>
                  <a:schemeClr val="bg1"/>
                </a:solidFill>
              </a:rPr>
              <a:t>On the way, they have an accident and the father is seriously injured. </a:t>
            </a:r>
          </a:p>
          <a:p>
            <a:r>
              <a:rPr lang="en-GB" dirty="0">
                <a:solidFill>
                  <a:schemeClr val="bg1"/>
                </a:solidFill>
              </a:rPr>
              <a:t>An ambulance arrives and takes the boy to hospital for emergency surgery. </a:t>
            </a:r>
          </a:p>
          <a:p>
            <a:r>
              <a:rPr lang="en-GB" dirty="0">
                <a:solidFill>
                  <a:schemeClr val="bg1"/>
                </a:solidFill>
              </a:rPr>
              <a:t>On arrival, the surgeon comes to assess the boy’s injuries and on seeing him, shouts, “Oh no! My son, that’s my son!”</a:t>
            </a:r>
          </a:p>
          <a:p>
            <a:endParaRPr lang="en-GB" dirty="0">
              <a:solidFill>
                <a:schemeClr val="bg1"/>
              </a:solidFill>
            </a:endParaRPr>
          </a:p>
          <a:p>
            <a:r>
              <a:rPr lang="en-GB" dirty="0">
                <a:solidFill>
                  <a:schemeClr val="bg1"/>
                </a:solidFill>
              </a:rPr>
              <a:t>How so?</a:t>
            </a:r>
            <a:endParaRPr lang="en-GB" sz="2400" dirty="0">
              <a:solidFill>
                <a:schemeClr val="bg1"/>
              </a:solidFill>
            </a:endParaRPr>
          </a:p>
        </p:txBody>
      </p:sp>
    </p:spTree>
    <p:extLst>
      <p:ext uri="{BB962C8B-B14F-4D97-AF65-F5344CB8AC3E}">
        <p14:creationId xmlns:p14="http://schemas.microsoft.com/office/powerpoint/2010/main" val="26401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49"/>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B827D636-6CE8-2E42-8962-D6F853496C0D}"/>
              </a:ext>
            </a:extLst>
          </p:cNvPr>
          <p:cNvPicPr>
            <a:picLocks noChangeAspect="1"/>
          </p:cNvPicPr>
          <p:nvPr/>
        </p:nvPicPr>
        <p:blipFill>
          <a:blip r:embed="rId3"/>
          <a:stretch>
            <a:fillRect/>
          </a:stretch>
        </p:blipFill>
        <p:spPr>
          <a:xfrm>
            <a:off x="5810645" y="904026"/>
            <a:ext cx="4405012" cy="1210502"/>
          </a:xfrm>
          <a:prstGeom prst="rect">
            <a:avLst/>
          </a:prstGeom>
        </p:spPr>
      </p:pic>
      <p:sp>
        <p:nvSpPr>
          <p:cNvPr id="29" name="Content Placeholder 2">
            <a:extLst>
              <a:ext uri="{FF2B5EF4-FFF2-40B4-BE49-F238E27FC236}">
                <a16:creationId xmlns:a16="http://schemas.microsoft.com/office/drawing/2014/main" id="{A1142DC5-5ECE-FD4E-B2C2-795B6092C91A}"/>
              </a:ext>
            </a:extLst>
          </p:cNvPr>
          <p:cNvSpPr txBox="1">
            <a:spLocks/>
          </p:cNvSpPr>
          <p:nvPr/>
        </p:nvSpPr>
        <p:spPr>
          <a:xfrm>
            <a:off x="10215657" y="1196111"/>
            <a:ext cx="1976343" cy="918417"/>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91E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299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2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99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0E5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8DB7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700" dirty="0">
                <a:solidFill>
                  <a:srgbClr val="002060"/>
                </a:solidFill>
              </a:rPr>
              <a:t>girl/woman</a:t>
            </a:r>
          </a:p>
          <a:p>
            <a:pPr>
              <a:spcBef>
                <a:spcPts val="0"/>
              </a:spcBef>
            </a:pPr>
            <a:r>
              <a:rPr lang="en-GB" sz="1700" dirty="0">
                <a:solidFill>
                  <a:srgbClr val="002060"/>
                </a:solidFill>
              </a:rPr>
              <a:t>boy/man</a:t>
            </a:r>
          </a:p>
          <a:p>
            <a:pPr>
              <a:spcBef>
                <a:spcPts val="0"/>
              </a:spcBef>
            </a:pPr>
            <a:r>
              <a:rPr lang="en-GB" sz="1700" dirty="0">
                <a:solidFill>
                  <a:srgbClr val="002060"/>
                </a:solidFill>
              </a:rPr>
              <a:t>Non-binary /other gender(s)</a:t>
            </a:r>
          </a:p>
          <a:p>
            <a:endParaRPr lang="en-GB" sz="1350" dirty="0">
              <a:solidFill>
                <a:srgbClr val="002060"/>
              </a:solidFill>
            </a:endParaRPr>
          </a:p>
          <a:p>
            <a:pPr algn="ctr"/>
            <a:endParaRPr lang="en-GB" sz="1800" dirty="0">
              <a:solidFill>
                <a:srgbClr val="002060"/>
              </a:solidFill>
            </a:endParaRPr>
          </a:p>
        </p:txBody>
      </p:sp>
      <p:sp>
        <p:nvSpPr>
          <p:cNvPr id="42" name="Content Placeholder 2">
            <a:extLst>
              <a:ext uri="{FF2B5EF4-FFF2-40B4-BE49-F238E27FC236}">
                <a16:creationId xmlns:a16="http://schemas.microsoft.com/office/drawing/2014/main" id="{0EAA070B-B3EC-4049-A029-5753919F60F6}"/>
              </a:ext>
            </a:extLst>
          </p:cNvPr>
          <p:cNvSpPr txBox="1">
            <a:spLocks/>
          </p:cNvSpPr>
          <p:nvPr/>
        </p:nvSpPr>
        <p:spPr>
          <a:xfrm>
            <a:off x="10037124" y="3350987"/>
            <a:ext cx="1797162" cy="918417"/>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91E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299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2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99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0E5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8DB7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solidFill>
                  <a:srgbClr val="002060"/>
                </a:solidFill>
              </a:rPr>
              <a:t>feminine</a:t>
            </a:r>
          </a:p>
          <a:p>
            <a:pPr>
              <a:spcBef>
                <a:spcPts val="0"/>
              </a:spcBef>
            </a:pPr>
            <a:r>
              <a:rPr lang="en-GB" sz="1600" dirty="0">
                <a:solidFill>
                  <a:srgbClr val="002060"/>
                </a:solidFill>
              </a:rPr>
              <a:t>masculine</a:t>
            </a:r>
          </a:p>
          <a:p>
            <a:pPr>
              <a:spcBef>
                <a:spcPts val="0"/>
              </a:spcBef>
            </a:pPr>
            <a:r>
              <a:rPr lang="en-GB" sz="1600" dirty="0">
                <a:solidFill>
                  <a:srgbClr val="002060"/>
                </a:solidFill>
              </a:rPr>
              <a:t>androgynous/other</a:t>
            </a:r>
          </a:p>
          <a:p>
            <a:endParaRPr lang="en-GB" sz="1350" dirty="0">
              <a:solidFill>
                <a:srgbClr val="002060"/>
              </a:solidFill>
            </a:endParaRPr>
          </a:p>
          <a:p>
            <a:pPr algn="ctr"/>
            <a:endParaRPr lang="en-GB" sz="1800" dirty="0">
              <a:solidFill>
                <a:srgbClr val="002060"/>
              </a:solidFill>
            </a:endParaRPr>
          </a:p>
        </p:txBody>
      </p:sp>
      <p:sp>
        <p:nvSpPr>
          <p:cNvPr id="13" name="Rectangle 2">
            <a:extLst>
              <a:ext uri="{FF2B5EF4-FFF2-40B4-BE49-F238E27FC236}">
                <a16:creationId xmlns:a16="http://schemas.microsoft.com/office/drawing/2014/main" id="{CC1369A7-7ABC-A742-AD57-D7C2D74A79EA}"/>
              </a:ext>
            </a:extLst>
          </p:cNvPr>
          <p:cNvSpPr>
            <a:spLocks noGrp="1" noChangeArrowheads="1"/>
          </p:cNvSpPr>
          <p:nvPr>
            <p:ph type="title"/>
          </p:nvPr>
        </p:nvSpPr>
        <p:spPr>
          <a:xfrm>
            <a:off x="1034248" y="126740"/>
            <a:ext cx="8229600" cy="680823"/>
          </a:xfrm>
        </p:spPr>
        <p:txBody>
          <a:bodyPr>
            <a:noAutofit/>
          </a:bodyPr>
          <a:lstStyle/>
          <a:p>
            <a:pPr eaLnBrk="1" hangingPunct="1"/>
            <a:r>
              <a:rPr lang="en-US" altLang="en-US" sz="4800" dirty="0">
                <a:solidFill>
                  <a:srgbClr val="002060"/>
                </a:solidFill>
                <a:latin typeface="+mn-lt"/>
              </a:rPr>
              <a:t>What do we mean by gender?</a:t>
            </a:r>
          </a:p>
        </p:txBody>
      </p:sp>
      <p:sp>
        <p:nvSpPr>
          <p:cNvPr id="14" name="Content Placeholder 2">
            <a:extLst>
              <a:ext uri="{FF2B5EF4-FFF2-40B4-BE49-F238E27FC236}">
                <a16:creationId xmlns:a16="http://schemas.microsoft.com/office/drawing/2014/main" id="{81D3159F-08BC-E84D-8B85-C5E246550553}"/>
              </a:ext>
            </a:extLst>
          </p:cNvPr>
          <p:cNvSpPr txBox="1">
            <a:spLocks/>
          </p:cNvSpPr>
          <p:nvPr/>
        </p:nvSpPr>
        <p:spPr>
          <a:xfrm>
            <a:off x="5563077" y="2359659"/>
            <a:ext cx="4883943" cy="796450"/>
          </a:xfrm>
          <a:prstGeom prst="rect">
            <a:avLst/>
          </a:prstGeom>
        </p:spPr>
        <p:txBody>
          <a:bodyPr vert="horz" lIns="68580" tIns="34290" rIns="68580" bIns="3429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91E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299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2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99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0E5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8DB7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2060"/>
                </a:solidFill>
              </a:rPr>
              <a:t>How you think and feel about yourself; your internal sense of who you are.</a:t>
            </a:r>
          </a:p>
          <a:p>
            <a:endParaRPr lang="en-GB" sz="1350" dirty="0">
              <a:solidFill>
                <a:srgbClr val="002060"/>
              </a:solidFill>
            </a:endParaRPr>
          </a:p>
          <a:p>
            <a:pPr algn="ctr"/>
            <a:endParaRPr lang="en-GB" sz="1800" dirty="0">
              <a:solidFill>
                <a:srgbClr val="002060"/>
              </a:solidFill>
            </a:endParaRPr>
          </a:p>
        </p:txBody>
      </p:sp>
      <p:pic>
        <p:nvPicPr>
          <p:cNvPr id="15" name="Picture 14" descr="A close up of a sign&#10;&#10;Description automatically generated">
            <a:extLst>
              <a:ext uri="{FF2B5EF4-FFF2-40B4-BE49-F238E27FC236}">
                <a16:creationId xmlns:a16="http://schemas.microsoft.com/office/drawing/2014/main" id="{335E260A-E09A-4746-9071-091A1C62A93C}"/>
              </a:ext>
            </a:extLst>
          </p:cNvPr>
          <p:cNvPicPr>
            <a:picLocks noChangeAspect="1"/>
          </p:cNvPicPr>
          <p:nvPr/>
        </p:nvPicPr>
        <p:blipFill>
          <a:blip r:embed="rId4"/>
          <a:stretch>
            <a:fillRect/>
          </a:stretch>
        </p:blipFill>
        <p:spPr>
          <a:xfrm>
            <a:off x="5563077" y="3205569"/>
            <a:ext cx="4405012" cy="1210502"/>
          </a:xfrm>
          <a:prstGeom prst="rect">
            <a:avLst/>
          </a:prstGeom>
        </p:spPr>
      </p:pic>
      <p:sp>
        <p:nvSpPr>
          <p:cNvPr id="16" name="Content Placeholder 2">
            <a:extLst>
              <a:ext uri="{FF2B5EF4-FFF2-40B4-BE49-F238E27FC236}">
                <a16:creationId xmlns:a16="http://schemas.microsoft.com/office/drawing/2014/main" id="{A9853963-1FF5-3344-B80F-13503BC1CB1A}"/>
              </a:ext>
            </a:extLst>
          </p:cNvPr>
          <p:cNvSpPr txBox="1">
            <a:spLocks/>
          </p:cNvSpPr>
          <p:nvPr/>
        </p:nvSpPr>
        <p:spPr>
          <a:xfrm>
            <a:off x="5458654" y="4708205"/>
            <a:ext cx="4613858" cy="1339184"/>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91E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299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2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99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0E5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8DB7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002060"/>
                </a:solidFill>
              </a:rPr>
              <a:t>How you display your gender; what name and pronouns you use, how you act, dress, behave and interact with the world.</a:t>
            </a:r>
          </a:p>
        </p:txBody>
      </p:sp>
      <p:pic>
        <p:nvPicPr>
          <p:cNvPr id="20" name="Picture 4" descr="Gender identity: How to be more inclusive when using pronouns - Personnel  Today">
            <a:extLst>
              <a:ext uri="{FF2B5EF4-FFF2-40B4-BE49-F238E27FC236}">
                <a16:creationId xmlns:a16="http://schemas.microsoft.com/office/drawing/2014/main" id="{A215E19D-A35B-EC49-8A2A-5928B3D3A4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025" y="2167745"/>
            <a:ext cx="4068917" cy="228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8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0499-87D7-0C48-A6C5-ED528868FD34}"/>
              </a:ext>
            </a:extLst>
          </p:cNvPr>
          <p:cNvSpPr>
            <a:spLocks noGrp="1"/>
          </p:cNvSpPr>
          <p:nvPr>
            <p:ph type="title"/>
          </p:nvPr>
        </p:nvSpPr>
        <p:spPr>
          <a:xfrm>
            <a:off x="-457200" y="-297815"/>
            <a:ext cx="8951794" cy="1325563"/>
          </a:xfrm>
        </p:spPr>
        <p:txBody>
          <a:bodyPr>
            <a:normAutofit/>
          </a:bodyPr>
          <a:lstStyle/>
          <a:p>
            <a:pPr algn="ctr"/>
            <a:r>
              <a:rPr lang="en-US" sz="6000" b="1" dirty="0">
                <a:solidFill>
                  <a:srgbClr val="002060"/>
                </a:solidFill>
                <a:latin typeface="+mn-lt"/>
              </a:rPr>
              <a:t>Agree or </a:t>
            </a:r>
            <a:r>
              <a:rPr lang="en-US" sz="4800" b="1" dirty="0">
                <a:solidFill>
                  <a:srgbClr val="002060"/>
                </a:solidFill>
                <a:latin typeface="+mn-lt"/>
              </a:rPr>
              <a:t>Disagree</a:t>
            </a:r>
            <a:r>
              <a:rPr lang="en-US" sz="6000" b="1" dirty="0">
                <a:solidFill>
                  <a:srgbClr val="002060"/>
                </a:solidFill>
                <a:latin typeface="+mn-lt"/>
              </a:rPr>
              <a:t>?</a:t>
            </a:r>
          </a:p>
        </p:txBody>
      </p:sp>
      <p:sp>
        <p:nvSpPr>
          <p:cNvPr id="3" name="Content Placeholder 2">
            <a:extLst>
              <a:ext uri="{FF2B5EF4-FFF2-40B4-BE49-F238E27FC236}">
                <a16:creationId xmlns:a16="http://schemas.microsoft.com/office/drawing/2014/main" id="{1CFDC9E5-74B6-B141-A932-BA449EF80CD8}"/>
              </a:ext>
            </a:extLst>
          </p:cNvPr>
          <p:cNvSpPr>
            <a:spLocks noGrp="1"/>
          </p:cNvSpPr>
          <p:nvPr>
            <p:ph idx="1"/>
          </p:nvPr>
        </p:nvSpPr>
        <p:spPr>
          <a:xfrm>
            <a:off x="1986395" y="1446905"/>
            <a:ext cx="8219210" cy="1730636"/>
          </a:xfrm>
        </p:spPr>
        <p:txBody>
          <a:bodyPr>
            <a:noAutofit/>
          </a:bodyPr>
          <a:lstStyle/>
          <a:p>
            <a:r>
              <a:rPr lang="en-US" sz="4400" dirty="0">
                <a:solidFill>
                  <a:srgbClr val="002060"/>
                </a:solidFill>
              </a:rPr>
              <a:t>You can tell someone’s gender identity just by looking at them. </a:t>
            </a:r>
          </a:p>
        </p:txBody>
      </p:sp>
      <p:sp>
        <p:nvSpPr>
          <p:cNvPr id="4" name="TextBox 3">
            <a:extLst>
              <a:ext uri="{FF2B5EF4-FFF2-40B4-BE49-F238E27FC236}">
                <a16:creationId xmlns:a16="http://schemas.microsoft.com/office/drawing/2014/main" id="{973C812C-F880-4ACE-9104-C1BFDD850FA1}"/>
              </a:ext>
            </a:extLst>
          </p:cNvPr>
          <p:cNvSpPr txBox="1"/>
          <p:nvPr/>
        </p:nvSpPr>
        <p:spPr>
          <a:xfrm>
            <a:off x="1623061" y="3330838"/>
            <a:ext cx="9555480" cy="1569660"/>
          </a:xfrm>
          <a:prstGeom prst="rect">
            <a:avLst/>
          </a:prstGeom>
          <a:noFill/>
        </p:spPr>
        <p:txBody>
          <a:bodyPr wrap="square" rtlCol="0">
            <a:spAutoFit/>
          </a:bodyPr>
          <a:lstStyle/>
          <a:p>
            <a:r>
              <a:rPr lang="en-GB" sz="2400" dirty="0">
                <a:solidFill>
                  <a:srgbClr val="002060"/>
                </a:solidFill>
              </a:rPr>
              <a:t>Further questions:</a:t>
            </a:r>
          </a:p>
          <a:p>
            <a:r>
              <a:rPr lang="en-GB" sz="2400" dirty="0">
                <a:solidFill>
                  <a:srgbClr val="002060"/>
                </a:solidFill>
              </a:rPr>
              <a:t>Do we make a decision based on a person’s gender identity or their gender expression?</a:t>
            </a:r>
          </a:p>
          <a:p>
            <a:r>
              <a:rPr lang="en-GB" sz="2400" dirty="0">
                <a:solidFill>
                  <a:srgbClr val="002060"/>
                </a:solidFill>
              </a:rPr>
              <a:t>Do we make assumptions about their gender identity?</a:t>
            </a:r>
          </a:p>
        </p:txBody>
      </p:sp>
    </p:spTree>
    <p:custDataLst>
      <p:tags r:id="rId1"/>
    </p:custDataLst>
    <p:extLst>
      <p:ext uri="{BB962C8B-B14F-4D97-AF65-F5344CB8AC3E}">
        <p14:creationId xmlns:p14="http://schemas.microsoft.com/office/powerpoint/2010/main" val="164060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0499-87D7-0C48-A6C5-ED528868FD34}"/>
              </a:ext>
            </a:extLst>
          </p:cNvPr>
          <p:cNvSpPr>
            <a:spLocks noGrp="1"/>
          </p:cNvSpPr>
          <p:nvPr>
            <p:ph type="title"/>
          </p:nvPr>
        </p:nvSpPr>
        <p:spPr>
          <a:xfrm>
            <a:off x="140349" y="-138412"/>
            <a:ext cx="8951794" cy="1325563"/>
          </a:xfrm>
        </p:spPr>
        <p:txBody>
          <a:bodyPr>
            <a:noAutofit/>
          </a:bodyPr>
          <a:lstStyle/>
          <a:p>
            <a:pPr algn="ctr"/>
            <a:br>
              <a:rPr lang="en-US" sz="4800" dirty="0">
                <a:solidFill>
                  <a:srgbClr val="002060"/>
                </a:solidFill>
                <a:latin typeface="+mn-lt"/>
              </a:rPr>
            </a:br>
            <a:r>
              <a:rPr lang="en-US" sz="4800" dirty="0">
                <a:solidFill>
                  <a:srgbClr val="002060"/>
                </a:solidFill>
                <a:latin typeface="+mn-lt"/>
              </a:rPr>
              <a:t>Gender roles and </a:t>
            </a:r>
            <a:r>
              <a:rPr lang="en-US" sz="4800" dirty="0" err="1">
                <a:solidFill>
                  <a:srgbClr val="002060"/>
                </a:solidFill>
                <a:latin typeface="+mn-lt"/>
              </a:rPr>
              <a:t>behaviours</a:t>
            </a:r>
            <a:br>
              <a:rPr lang="en-US" sz="8800" dirty="0">
                <a:solidFill>
                  <a:srgbClr val="002060"/>
                </a:solidFill>
                <a:latin typeface="+mn-lt"/>
              </a:rPr>
            </a:br>
            <a:endParaRPr lang="en-US" sz="8800" b="1" dirty="0">
              <a:solidFill>
                <a:srgbClr val="002060"/>
              </a:solidFill>
              <a:latin typeface="+mn-lt"/>
            </a:endParaRPr>
          </a:p>
        </p:txBody>
      </p:sp>
      <p:sp>
        <p:nvSpPr>
          <p:cNvPr id="4" name="Cloud Callout 3">
            <a:extLst>
              <a:ext uri="{FF2B5EF4-FFF2-40B4-BE49-F238E27FC236}">
                <a16:creationId xmlns:a16="http://schemas.microsoft.com/office/drawing/2014/main" id="{58B62417-F4D9-4A4D-B5E0-59769CD9CAAC}"/>
              </a:ext>
            </a:extLst>
          </p:cNvPr>
          <p:cNvSpPr/>
          <p:nvPr/>
        </p:nvSpPr>
        <p:spPr>
          <a:xfrm>
            <a:off x="7079225" y="2138517"/>
            <a:ext cx="5112775" cy="3244645"/>
          </a:xfrm>
          <a:prstGeom prst="cloudCallout">
            <a:avLst>
              <a:gd name="adj1" fmla="val -46595"/>
              <a:gd name="adj2" fmla="val -57276"/>
            </a:avLst>
          </a:prstGeom>
          <a:ln w="28575">
            <a:solidFill>
              <a:srgbClr val="491E6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02060"/>
                </a:solidFill>
              </a:rPr>
              <a:t>Gender roles in UK majority culture have relaxed over time, but they still exist..</a:t>
            </a:r>
          </a:p>
          <a:p>
            <a:pPr algn="ctr"/>
            <a:r>
              <a:rPr lang="en-US" sz="2400" b="1" dirty="0">
                <a:solidFill>
                  <a:srgbClr val="002060"/>
                </a:solidFill>
              </a:rPr>
              <a:t>Can you think of examples?</a:t>
            </a:r>
          </a:p>
        </p:txBody>
      </p:sp>
      <p:sp>
        <p:nvSpPr>
          <p:cNvPr id="7" name="Cloud Callout 6">
            <a:extLst>
              <a:ext uri="{FF2B5EF4-FFF2-40B4-BE49-F238E27FC236}">
                <a16:creationId xmlns:a16="http://schemas.microsoft.com/office/drawing/2014/main" id="{2DD2A232-1260-944B-99EA-3B501037F7A8}"/>
              </a:ext>
            </a:extLst>
          </p:cNvPr>
          <p:cNvSpPr/>
          <p:nvPr/>
        </p:nvSpPr>
        <p:spPr>
          <a:xfrm>
            <a:off x="1100792" y="1317580"/>
            <a:ext cx="4483510" cy="2168200"/>
          </a:xfrm>
          <a:prstGeom prst="cloudCallout">
            <a:avLst>
              <a:gd name="adj1" fmla="val 60359"/>
              <a:gd name="adj2" fmla="val -50286"/>
            </a:avLst>
          </a:prstGeom>
          <a:ln w="28575">
            <a:solidFill>
              <a:srgbClr val="491E6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02060"/>
                </a:solidFill>
              </a:rPr>
              <a:t>Society’s expectations of how people should behave based on their gender. </a:t>
            </a:r>
          </a:p>
        </p:txBody>
      </p:sp>
      <p:sp>
        <p:nvSpPr>
          <p:cNvPr id="10" name="Cloud Callout 9">
            <a:extLst>
              <a:ext uri="{FF2B5EF4-FFF2-40B4-BE49-F238E27FC236}">
                <a16:creationId xmlns:a16="http://schemas.microsoft.com/office/drawing/2014/main" id="{A553D427-D3EC-0B4F-94F1-299B3A37B0FC}"/>
              </a:ext>
            </a:extLst>
          </p:cNvPr>
          <p:cNvSpPr/>
          <p:nvPr/>
        </p:nvSpPr>
        <p:spPr>
          <a:xfrm>
            <a:off x="962158" y="3760839"/>
            <a:ext cx="5820698" cy="2374489"/>
          </a:xfrm>
          <a:prstGeom prst="cloudCallout">
            <a:avLst>
              <a:gd name="adj1" fmla="val 49386"/>
              <a:gd name="adj2" fmla="val -111618"/>
            </a:avLst>
          </a:prstGeom>
          <a:ln w="28575">
            <a:solidFill>
              <a:srgbClr val="491E6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02060"/>
                </a:solidFill>
              </a:rPr>
              <a:t>Gendered expectations can lead to stereotypes. </a:t>
            </a:r>
            <a:r>
              <a:rPr lang="en-US" sz="2400" b="1" dirty="0">
                <a:solidFill>
                  <a:srgbClr val="002060"/>
                </a:solidFill>
              </a:rPr>
              <a:t>How do these gender stereotypes affect us? </a:t>
            </a:r>
          </a:p>
        </p:txBody>
      </p:sp>
      <p:sp>
        <p:nvSpPr>
          <p:cNvPr id="3" name="TextBox 2">
            <a:extLst>
              <a:ext uri="{FF2B5EF4-FFF2-40B4-BE49-F238E27FC236}">
                <a16:creationId xmlns:a16="http://schemas.microsoft.com/office/drawing/2014/main" id="{B0717983-5724-47C8-A804-D08039600517}"/>
              </a:ext>
            </a:extLst>
          </p:cNvPr>
          <p:cNvSpPr txBox="1"/>
          <p:nvPr/>
        </p:nvSpPr>
        <p:spPr>
          <a:xfrm>
            <a:off x="6096000" y="818866"/>
            <a:ext cx="5820698" cy="923330"/>
          </a:xfrm>
          <a:prstGeom prst="rect">
            <a:avLst/>
          </a:prstGeom>
          <a:noFill/>
        </p:spPr>
        <p:txBody>
          <a:bodyPr wrap="square" rtlCol="0">
            <a:spAutoFit/>
          </a:bodyPr>
          <a:lstStyle/>
          <a:p>
            <a:r>
              <a:rPr lang="en-GB" dirty="0">
                <a:solidFill>
                  <a:srgbClr val="FF0000"/>
                </a:solidFill>
              </a:rPr>
              <a:t>Task</a:t>
            </a:r>
          </a:p>
          <a:p>
            <a:r>
              <a:rPr lang="en-GB" dirty="0">
                <a:solidFill>
                  <a:srgbClr val="002060"/>
                </a:solidFill>
              </a:rPr>
              <a:t>In groups discuss examples of gender roles and behaviour.</a:t>
            </a:r>
          </a:p>
          <a:p>
            <a:r>
              <a:rPr lang="en-GB" dirty="0">
                <a:solidFill>
                  <a:srgbClr val="002060"/>
                </a:solidFill>
              </a:rPr>
              <a:t>Where do these ideas come from?</a:t>
            </a:r>
          </a:p>
        </p:txBody>
      </p:sp>
      <p:sp>
        <p:nvSpPr>
          <p:cNvPr id="5" name="TextBox 4">
            <a:extLst>
              <a:ext uri="{FF2B5EF4-FFF2-40B4-BE49-F238E27FC236}">
                <a16:creationId xmlns:a16="http://schemas.microsoft.com/office/drawing/2014/main" id="{A38A66DC-DD2C-4685-A4A5-FCE702429698}"/>
              </a:ext>
            </a:extLst>
          </p:cNvPr>
          <p:cNvSpPr txBox="1"/>
          <p:nvPr/>
        </p:nvSpPr>
        <p:spPr>
          <a:xfrm>
            <a:off x="6096000" y="5383162"/>
            <a:ext cx="4213860" cy="923330"/>
          </a:xfrm>
          <a:prstGeom prst="rect">
            <a:avLst/>
          </a:prstGeom>
          <a:noFill/>
        </p:spPr>
        <p:txBody>
          <a:bodyPr wrap="square" rtlCol="0">
            <a:spAutoFit/>
          </a:bodyPr>
          <a:lstStyle/>
          <a:p>
            <a:r>
              <a:rPr lang="en-GB" dirty="0">
                <a:solidFill>
                  <a:srgbClr val="FF0000"/>
                </a:solidFill>
              </a:rPr>
              <a:t>Task - discuss</a:t>
            </a:r>
          </a:p>
          <a:p>
            <a:r>
              <a:rPr lang="en-GB" dirty="0">
                <a:solidFill>
                  <a:srgbClr val="002060"/>
                </a:solidFill>
              </a:rPr>
              <a:t>What happens if you don’t conform to gender stereotypes?</a:t>
            </a:r>
          </a:p>
        </p:txBody>
      </p:sp>
    </p:spTree>
    <p:custDataLst>
      <p:tags r:id="rId1"/>
    </p:custDataLst>
    <p:extLst>
      <p:ext uri="{BB962C8B-B14F-4D97-AF65-F5344CB8AC3E}">
        <p14:creationId xmlns:p14="http://schemas.microsoft.com/office/powerpoint/2010/main" val="6812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0499-87D7-0C48-A6C5-ED528868FD34}"/>
              </a:ext>
            </a:extLst>
          </p:cNvPr>
          <p:cNvSpPr>
            <a:spLocks noGrp="1"/>
          </p:cNvSpPr>
          <p:nvPr>
            <p:ph type="title"/>
          </p:nvPr>
        </p:nvSpPr>
        <p:spPr>
          <a:xfrm>
            <a:off x="744757" y="0"/>
            <a:ext cx="8951794" cy="1325563"/>
          </a:xfrm>
        </p:spPr>
        <p:txBody>
          <a:bodyPr>
            <a:noAutofit/>
          </a:bodyPr>
          <a:lstStyle/>
          <a:p>
            <a:pPr algn="ctr"/>
            <a:br>
              <a:rPr lang="en-US" sz="4800" dirty="0">
                <a:solidFill>
                  <a:srgbClr val="002060"/>
                </a:solidFill>
                <a:latin typeface="+mn-lt"/>
              </a:rPr>
            </a:br>
            <a:r>
              <a:rPr lang="en-US" sz="4800" dirty="0">
                <a:solidFill>
                  <a:srgbClr val="002060"/>
                </a:solidFill>
                <a:latin typeface="+mn-lt"/>
              </a:rPr>
              <a:t>Challenging gender stereotypes</a:t>
            </a:r>
            <a:br>
              <a:rPr lang="en-US" sz="8800" dirty="0">
                <a:solidFill>
                  <a:srgbClr val="002060"/>
                </a:solidFill>
                <a:latin typeface="+mn-lt"/>
              </a:rPr>
            </a:br>
            <a:endParaRPr lang="en-US" sz="8800" b="1" dirty="0">
              <a:solidFill>
                <a:srgbClr val="002060"/>
              </a:solidFill>
              <a:latin typeface="+mn-lt"/>
            </a:endParaRPr>
          </a:p>
        </p:txBody>
      </p:sp>
      <p:pic>
        <p:nvPicPr>
          <p:cNvPr id="3" name="Online Media 2" descr="GENDER: What can I do to challenge gender stereotypes?">
            <a:hlinkClick r:id="" action="ppaction://media"/>
            <a:extLst>
              <a:ext uri="{FF2B5EF4-FFF2-40B4-BE49-F238E27FC236}">
                <a16:creationId xmlns:a16="http://schemas.microsoft.com/office/drawing/2014/main" id="{9B7B61F1-4417-7E42-B947-5C766144945C}"/>
              </a:ext>
            </a:extLst>
          </p:cNvPr>
          <p:cNvPicPr>
            <a:picLocks noRot="1" noChangeAspect="1"/>
          </p:cNvPicPr>
          <p:nvPr>
            <a:videoFile r:link="rId2"/>
          </p:nvPr>
        </p:nvPicPr>
        <p:blipFill>
          <a:blip r:embed="rId5"/>
          <a:stretch>
            <a:fillRect/>
          </a:stretch>
        </p:blipFill>
        <p:spPr>
          <a:xfrm>
            <a:off x="2054942" y="1194620"/>
            <a:ext cx="7839685" cy="4409823"/>
          </a:xfrm>
          <a:prstGeom prst="rect">
            <a:avLst/>
          </a:prstGeom>
        </p:spPr>
      </p:pic>
      <p:sp>
        <p:nvSpPr>
          <p:cNvPr id="4" name="Rectangle 3">
            <a:extLst>
              <a:ext uri="{FF2B5EF4-FFF2-40B4-BE49-F238E27FC236}">
                <a16:creationId xmlns:a16="http://schemas.microsoft.com/office/drawing/2014/main" id="{FE94DCB6-A28F-4301-9153-2CBCF4EBFA9D}"/>
              </a:ext>
            </a:extLst>
          </p:cNvPr>
          <p:cNvSpPr/>
          <p:nvPr/>
        </p:nvSpPr>
        <p:spPr>
          <a:xfrm>
            <a:off x="3366401" y="5663380"/>
            <a:ext cx="4993483" cy="369332"/>
          </a:xfrm>
          <a:prstGeom prst="rect">
            <a:avLst/>
          </a:prstGeom>
        </p:spPr>
        <p:txBody>
          <a:bodyPr wrap="none">
            <a:spAutoFit/>
          </a:bodyPr>
          <a:lstStyle/>
          <a:p>
            <a:r>
              <a:rPr lang="en-GB" dirty="0">
                <a:hlinkClick r:id="rId6"/>
              </a:rPr>
              <a:t>https://www.youtube.com/watch?v=HzN2417-d78</a:t>
            </a:r>
            <a:r>
              <a:rPr lang="en-GB" dirty="0"/>
              <a:t> </a:t>
            </a:r>
          </a:p>
        </p:txBody>
      </p:sp>
      <p:sp>
        <p:nvSpPr>
          <p:cNvPr id="5" name="TextBox 4">
            <a:extLst>
              <a:ext uri="{FF2B5EF4-FFF2-40B4-BE49-F238E27FC236}">
                <a16:creationId xmlns:a16="http://schemas.microsoft.com/office/drawing/2014/main" id="{D844358A-1736-42CE-B1F6-5BDD5166DCEF}"/>
              </a:ext>
            </a:extLst>
          </p:cNvPr>
          <p:cNvSpPr txBox="1"/>
          <p:nvPr/>
        </p:nvSpPr>
        <p:spPr>
          <a:xfrm>
            <a:off x="10454185" y="1665027"/>
            <a:ext cx="1269242" cy="707886"/>
          </a:xfrm>
          <a:prstGeom prst="rect">
            <a:avLst/>
          </a:prstGeom>
          <a:noFill/>
        </p:spPr>
        <p:txBody>
          <a:bodyPr wrap="square" rtlCol="0">
            <a:spAutoFit/>
          </a:bodyPr>
          <a:lstStyle/>
          <a:p>
            <a:r>
              <a:rPr lang="en-GB" sz="2000" dirty="0">
                <a:solidFill>
                  <a:srgbClr val="002060"/>
                </a:solidFill>
              </a:rPr>
              <a:t>Watch the video clip </a:t>
            </a:r>
          </a:p>
        </p:txBody>
      </p:sp>
    </p:spTree>
    <p:custDataLst>
      <p:tags r:id="rId1"/>
    </p:custDataLst>
    <p:extLst>
      <p:ext uri="{BB962C8B-B14F-4D97-AF65-F5344CB8AC3E}">
        <p14:creationId xmlns:p14="http://schemas.microsoft.com/office/powerpoint/2010/main" val="5797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4|24.5|19.7|24.3|10.8|1.9|2.4"/>
</p:tagLst>
</file>

<file path=ppt/tags/tag2.xml><?xml version="1.0" encoding="utf-8"?>
<p:tagLst xmlns:a="http://schemas.openxmlformats.org/drawingml/2006/main" xmlns:r="http://schemas.openxmlformats.org/officeDocument/2006/relationships" xmlns:p="http://schemas.openxmlformats.org/presentationml/2006/main">
  <p:tag name="TIMING" val="|23.4|24.5|19.7|24.3|10.8|1.9|2.4"/>
</p:tagLst>
</file>

<file path=ppt/tags/tag3.xml><?xml version="1.0" encoding="utf-8"?>
<p:tagLst xmlns:a="http://schemas.openxmlformats.org/drawingml/2006/main" xmlns:r="http://schemas.openxmlformats.org/officeDocument/2006/relationships" xmlns:p="http://schemas.openxmlformats.org/presentationml/2006/main">
  <p:tag name="TIMING" val="|23.4|24.5|19.7|24.3|10.8|1.9|2.4"/>
</p:tagLst>
</file>

<file path=ppt/tags/tag4.xml><?xml version="1.0" encoding="utf-8"?>
<p:tagLst xmlns:a="http://schemas.openxmlformats.org/drawingml/2006/main" xmlns:r="http://schemas.openxmlformats.org/officeDocument/2006/relationships" xmlns:p="http://schemas.openxmlformats.org/presentationml/2006/main">
  <p:tag name="TIMING" val="|23.4|24.5|19.7|24.3|10.8|1.9|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EEC653-0C03-45F5-9F0E-78671FDCC5AE}" vid="{3CBA0519-14BD-40C9-9B6D-0A3D41BE6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relationships</Template>
  <TotalTime>75</TotalTime>
  <Words>943</Words>
  <Application>Microsoft Office PowerPoint</Application>
  <PresentationFormat>Widescreen</PresentationFormat>
  <Paragraphs>125</Paragraphs>
  <Slides>16</Slides>
  <Notes>9</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Yu Gothic Light</vt:lpstr>
      <vt:lpstr>Arial</vt:lpstr>
      <vt:lpstr>Calibri</vt:lpstr>
      <vt:lpstr>Calibri Light</vt:lpstr>
      <vt:lpstr>Century Gothic</vt:lpstr>
      <vt:lpstr>MindMeridian-Display</vt:lpstr>
      <vt:lpstr>MindMeridian-Regular</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What do we mean by gender?</vt:lpstr>
      <vt:lpstr>Agree or Disagree?</vt:lpstr>
      <vt:lpstr> Gender roles and behaviours </vt:lpstr>
      <vt:lpstr> Challenging gender stereotypes </vt:lpstr>
      <vt:lpstr> Challenging gender stereotypes </vt:lpstr>
      <vt:lpstr> Don’t judge, celebrate!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RWilliams</dc:creator>
  <cp:lastModifiedBy>RWilliams</cp:lastModifiedBy>
  <cp:revision>11</cp:revision>
  <dcterms:created xsi:type="dcterms:W3CDTF">2022-05-11T13:44:48Z</dcterms:created>
  <dcterms:modified xsi:type="dcterms:W3CDTF">2022-05-13T11:01:03Z</dcterms:modified>
</cp:coreProperties>
</file>