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87" r:id="rId4"/>
    <p:sldId id="261" r:id="rId5"/>
    <p:sldId id="262" r:id="rId6"/>
    <p:sldId id="285" r:id="rId7"/>
    <p:sldId id="263" r:id="rId8"/>
    <p:sldId id="294" r:id="rId9"/>
    <p:sldId id="290" r:id="rId10"/>
    <p:sldId id="280" r:id="rId11"/>
    <p:sldId id="295" r:id="rId12"/>
    <p:sldId id="291" r:id="rId13"/>
    <p:sldId id="292" r:id="rId14"/>
    <p:sldId id="296" r:id="rId15"/>
    <p:sldId id="293" r:id="rId16"/>
    <p:sldId id="274" r:id="rId17"/>
    <p:sldId id="279" r:id="rId18"/>
    <p:sldId id="264" r:id="rId19"/>
    <p:sldId id="265" r:id="rId20"/>
    <p:sldId id="286" r:id="rId21"/>
    <p:sldId id="267"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873" autoAdjust="0"/>
  </p:normalViewPr>
  <p:slideViewPr>
    <p:cSldViewPr snapToGrid="0">
      <p:cViewPr varScale="1">
        <p:scale>
          <a:sx n="58" d="100"/>
          <a:sy n="58" d="100"/>
        </p:scale>
        <p:origin x="1458" y="6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1383A-06DC-4BC7-86A6-2F62E129BB32}" type="datetimeFigureOut">
              <a:rPr lang="en-GB" smtClean="0"/>
              <a:t>10/07/2023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280A2-8F6C-4705-B410-33A1821EB0C3}" type="slidenum">
              <a:rPr lang="en-GB" smtClean="0"/>
              <a:t>‹#›</a:t>
            </a:fld>
            <a:endParaRPr lang="en-GB"/>
          </a:p>
        </p:txBody>
      </p:sp>
    </p:spTree>
    <p:extLst>
      <p:ext uri="{BB962C8B-B14F-4D97-AF65-F5344CB8AC3E}">
        <p14:creationId xmlns:p14="http://schemas.microsoft.com/office/powerpoint/2010/main" val="2411332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002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8589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600"/>
              </a:spcAft>
              <a:buClrTx/>
              <a:buSzTx/>
              <a:buFontTx/>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7C7C77A-882F-482B-9AA7-DF5C431D114F}" type="slidenum">
              <a:rPr lang="en-GB" smtClean="0"/>
              <a:t>8</a:t>
            </a:fld>
            <a:endParaRPr lang="en-GB"/>
          </a:p>
        </p:txBody>
      </p:sp>
    </p:spTree>
    <p:extLst>
      <p:ext uri="{BB962C8B-B14F-4D97-AF65-F5344CB8AC3E}">
        <p14:creationId xmlns:p14="http://schemas.microsoft.com/office/powerpoint/2010/main" val="1863025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600"/>
              </a:spcAft>
              <a:buClrTx/>
              <a:buSzTx/>
              <a:buFontTx/>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7C7C77A-882F-482B-9AA7-DF5C431D114F}" type="slidenum">
              <a:rPr lang="en-GB" smtClean="0"/>
              <a:t>9</a:t>
            </a:fld>
            <a:endParaRPr lang="en-GB"/>
          </a:p>
        </p:txBody>
      </p:sp>
    </p:spTree>
    <p:extLst>
      <p:ext uri="{BB962C8B-B14F-4D97-AF65-F5344CB8AC3E}">
        <p14:creationId xmlns:p14="http://schemas.microsoft.com/office/powerpoint/2010/main" val="21574488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600"/>
              </a:spcAft>
              <a:buClrTx/>
              <a:buSzTx/>
              <a:buFontTx/>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7C7C77A-882F-482B-9AA7-DF5C431D114F}" type="slidenum">
              <a:rPr lang="en-GB" smtClean="0"/>
              <a:t>13</a:t>
            </a:fld>
            <a:endParaRPr lang="en-GB"/>
          </a:p>
        </p:txBody>
      </p:sp>
    </p:spTree>
    <p:extLst>
      <p:ext uri="{BB962C8B-B14F-4D97-AF65-F5344CB8AC3E}">
        <p14:creationId xmlns:p14="http://schemas.microsoft.com/office/powerpoint/2010/main" val="2526812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600"/>
              </a:spcAft>
              <a:buClrTx/>
              <a:buSzTx/>
              <a:buFontTx/>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7C7C77A-882F-482B-9AA7-DF5C431D114F}" type="slidenum">
              <a:rPr lang="en-GB" smtClean="0"/>
              <a:t>14</a:t>
            </a:fld>
            <a:endParaRPr lang="en-GB"/>
          </a:p>
        </p:txBody>
      </p:sp>
    </p:spTree>
    <p:extLst>
      <p:ext uri="{BB962C8B-B14F-4D97-AF65-F5344CB8AC3E}">
        <p14:creationId xmlns:p14="http://schemas.microsoft.com/office/powerpoint/2010/main" val="3728700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15000"/>
              </a:lnSpc>
              <a:spcBef>
                <a:spcPts val="0"/>
              </a:spcBef>
              <a:spcAft>
                <a:spcPts val="600"/>
              </a:spcAft>
              <a:buClrTx/>
              <a:buSzTx/>
              <a:buFontTx/>
              <a:buNone/>
              <a:tabLst/>
              <a:defRPr/>
            </a:pPr>
            <a:endParaRPr lang="en-GB" sz="18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7C7C77A-882F-482B-9AA7-DF5C431D114F}" type="slidenum">
              <a:rPr lang="en-GB" smtClean="0"/>
              <a:t>15</a:t>
            </a:fld>
            <a:endParaRPr lang="en-GB"/>
          </a:p>
        </p:txBody>
      </p:sp>
    </p:spTree>
    <p:extLst>
      <p:ext uri="{BB962C8B-B14F-4D97-AF65-F5344CB8AC3E}">
        <p14:creationId xmlns:p14="http://schemas.microsoft.com/office/powerpoint/2010/main" val="2975948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C7C77A-882F-482B-9AA7-DF5C431D114F}" type="slidenum">
              <a:rPr lang="en-GB" smtClean="0"/>
              <a:t>16</a:t>
            </a:fld>
            <a:endParaRPr lang="en-GB"/>
          </a:p>
        </p:txBody>
      </p:sp>
    </p:spTree>
    <p:extLst>
      <p:ext uri="{BB962C8B-B14F-4D97-AF65-F5344CB8AC3E}">
        <p14:creationId xmlns:p14="http://schemas.microsoft.com/office/powerpoint/2010/main" val="1096787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7C7C77A-882F-482B-9AA7-DF5C431D114F}" type="slidenum">
              <a:rPr lang="en-GB" smtClean="0"/>
              <a:t>17</a:t>
            </a:fld>
            <a:endParaRPr lang="en-GB"/>
          </a:p>
        </p:txBody>
      </p:sp>
    </p:spTree>
    <p:extLst>
      <p:ext uri="{BB962C8B-B14F-4D97-AF65-F5344CB8AC3E}">
        <p14:creationId xmlns:p14="http://schemas.microsoft.com/office/powerpoint/2010/main" val="428529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EC91-B0F7-4ED8-80EE-0EB9B0D8F4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5C1853-27CC-4DD1-99F8-ABF52F5D2D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0C151F8-BD6A-4D26-839B-B351422B3AE5}"/>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5" name="Footer Placeholder 4">
            <a:extLst>
              <a:ext uri="{FF2B5EF4-FFF2-40B4-BE49-F238E27FC236}">
                <a16:creationId xmlns:a16="http://schemas.microsoft.com/office/drawing/2014/main" id="{A03998B5-F13B-4655-88E0-DC54B2CB34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303FC8-9E1B-478E-9310-9B0FCD7A3164}"/>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19414815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F1FD3-70E3-4A12-95DC-4396B59C965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8FDED2-8B86-40EA-83D8-916487D251C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38096F-D728-4CA5-B173-20CF8BE19D4B}"/>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5" name="Footer Placeholder 4">
            <a:extLst>
              <a:ext uri="{FF2B5EF4-FFF2-40B4-BE49-F238E27FC236}">
                <a16:creationId xmlns:a16="http://schemas.microsoft.com/office/drawing/2014/main" id="{9A1832D6-529D-45C9-BED2-EA21EADD54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DA3493-B9DA-437F-A155-4DC7C504B553}"/>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130389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D31B3E-814D-4709-8AC0-78711A72FA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6A7C91D-7AD6-44FB-A5AD-B2B1F589FC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D3521A-C973-433A-AB0B-010A7C38AAF7}"/>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5" name="Footer Placeholder 4">
            <a:extLst>
              <a:ext uri="{FF2B5EF4-FFF2-40B4-BE49-F238E27FC236}">
                <a16:creationId xmlns:a16="http://schemas.microsoft.com/office/drawing/2014/main" id="{C0A4DE99-6D07-4BDE-9738-2E4A43CFB9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3346BA-4FFB-4A3A-BBD1-FAFFC4FEC3D4}"/>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41070206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mp;L MAIN PAGE">
  <p:cSld name="T&amp;L MAIN PAGE">
    <p:spTree>
      <p:nvGrpSpPr>
        <p:cNvPr id="1" name="Shape 10"/>
        <p:cNvGrpSpPr/>
        <p:nvPr/>
      </p:nvGrpSpPr>
      <p:grpSpPr>
        <a:xfrm>
          <a:off x="0" y="0"/>
          <a:ext cx="0" cy="0"/>
          <a:chOff x="0" y="0"/>
          <a:chExt cx="0" cy="0"/>
        </a:xfrm>
      </p:grpSpPr>
      <p:sp>
        <p:nvSpPr>
          <p:cNvPr id="11" name="Google Shape;11;p2"/>
          <p:cNvSpPr/>
          <p:nvPr/>
        </p:nvSpPr>
        <p:spPr>
          <a:xfrm>
            <a:off x="0" y="6434570"/>
            <a:ext cx="12192000" cy="423431"/>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Palatino Linotype"/>
              <a:ea typeface="Palatino Linotype"/>
              <a:cs typeface="Palatino Linotype"/>
              <a:sym typeface="Palatino Linotype"/>
            </a:endParaRPr>
          </a:p>
        </p:txBody>
      </p:sp>
      <p:pic>
        <p:nvPicPr>
          <p:cNvPr id="12" name="Google Shape;12;p2"/>
          <p:cNvPicPr preferRelativeResize="0"/>
          <p:nvPr/>
        </p:nvPicPr>
        <p:blipFill rotWithShape="1">
          <a:blip r:embed="rId2">
            <a:alphaModFix/>
          </a:blip>
          <a:srcRect/>
          <a:stretch/>
        </p:blipFill>
        <p:spPr>
          <a:xfrm>
            <a:off x="1010941" y="6470279"/>
            <a:ext cx="9860259" cy="410844"/>
          </a:xfrm>
          <a:prstGeom prst="rect">
            <a:avLst/>
          </a:prstGeom>
          <a:noFill/>
          <a:ln>
            <a:noFill/>
          </a:ln>
        </p:spPr>
      </p:pic>
      <p:sp>
        <p:nvSpPr>
          <p:cNvPr id="13" name="Google Shape;13;p2"/>
          <p:cNvSpPr/>
          <p:nvPr/>
        </p:nvSpPr>
        <p:spPr>
          <a:xfrm>
            <a:off x="0" y="0"/>
            <a:ext cx="12192000" cy="6434570"/>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b="0" i="0" u="none" strike="noStrike" cap="none">
              <a:solidFill>
                <a:schemeClr val="lt1"/>
              </a:solidFill>
              <a:latin typeface="Palatino Linotype"/>
              <a:ea typeface="Palatino Linotype"/>
              <a:cs typeface="Palatino Linotype"/>
              <a:sym typeface="Palatino Linotype"/>
            </a:endParaRPr>
          </a:p>
        </p:txBody>
      </p:sp>
      <p:sp>
        <p:nvSpPr>
          <p:cNvPr id="14" name="Google Shape;14;p2"/>
          <p:cNvSpPr txBox="1">
            <a:spLocks noGrp="1"/>
          </p:cNvSpPr>
          <p:nvPr>
            <p:ph type="title"/>
          </p:nvPr>
        </p:nvSpPr>
        <p:spPr>
          <a:xfrm>
            <a:off x="279991" y="4423144"/>
            <a:ext cx="11632018" cy="1701210"/>
          </a:xfrm>
          <a:prstGeom prst="rect">
            <a:avLst/>
          </a:prstGeom>
          <a:noFill/>
          <a:ln>
            <a:noFill/>
          </a:ln>
        </p:spPr>
        <p:txBody>
          <a:bodyPr spcFirstLastPara="1" wrap="square" lIns="91425" tIns="45700" rIns="91425" bIns="45700" anchor="ctr" anchorCtr="0"/>
          <a:lstStyle>
            <a:lvl1pPr marR="0" lvl="0" algn="ctr" rtl="0">
              <a:lnSpc>
                <a:spcPct val="90000"/>
              </a:lnSpc>
              <a:spcBef>
                <a:spcPts val="0"/>
              </a:spcBef>
              <a:spcAft>
                <a:spcPts val="0"/>
              </a:spcAft>
              <a:buClr>
                <a:schemeClr val="accent6"/>
              </a:buClr>
              <a:buSzPts val="6600"/>
              <a:buFont typeface="Century Gothic"/>
              <a:buNone/>
              <a:defRPr sz="6600" b="1" i="0" u="none" strike="noStrike" cap="none">
                <a:solidFill>
                  <a:schemeClr val="accent6"/>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a:t>Click to edit Master title style</a:t>
            </a:r>
            <a:endParaRPr/>
          </a:p>
        </p:txBody>
      </p:sp>
      <p:pic>
        <p:nvPicPr>
          <p:cNvPr id="16" name="Google Shape;16;p2"/>
          <p:cNvPicPr preferRelativeResize="0"/>
          <p:nvPr/>
        </p:nvPicPr>
        <p:blipFill rotWithShape="1">
          <a:blip r:embed="rId3">
            <a:alphaModFix/>
          </a:blip>
          <a:srcRect/>
          <a:stretch/>
        </p:blipFill>
        <p:spPr>
          <a:xfrm>
            <a:off x="127206" y="174236"/>
            <a:ext cx="11937588" cy="4463551"/>
          </a:xfrm>
          <a:prstGeom prst="rect">
            <a:avLst/>
          </a:prstGeom>
          <a:solidFill>
            <a:srgbClr val="002060"/>
          </a:solidFill>
          <a:ln>
            <a:noFill/>
          </a:ln>
        </p:spPr>
      </p:pic>
    </p:spTree>
    <p:extLst>
      <p:ext uri="{BB962C8B-B14F-4D97-AF65-F5344CB8AC3E}">
        <p14:creationId xmlns:p14="http://schemas.microsoft.com/office/powerpoint/2010/main" val="1039505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578CE56-7377-48AB-99F4-1B91D631E012}"/>
              </a:ext>
            </a:extLst>
          </p:cNvPr>
          <p:cNvSpPr>
            <a:spLocks noGrp="1"/>
          </p:cNvSpPr>
          <p:nvPr>
            <p:ph type="ftr" sz="quarter" idx="11"/>
          </p:nvPr>
        </p:nvSpPr>
        <p:spPr>
          <a:xfrm>
            <a:off x="9933707" y="6356350"/>
            <a:ext cx="2136371" cy="365125"/>
          </a:xfrm>
        </p:spPr>
        <p:txBody>
          <a:bodyPr/>
          <a:lstStyle/>
          <a:p>
            <a:r>
              <a:rPr lang="en-GB" dirty="0">
                <a:latin typeface="Arial" panose="020B0604020202020204" pitchFamily="34" charset="0"/>
                <a:cs typeface="Arial" panose="020B0604020202020204" pitchFamily="34" charset="0"/>
              </a:rPr>
              <a:t>© Medway Council 2021</a:t>
            </a:r>
            <a:endParaRPr lang="en-GB" dirty="0"/>
          </a:p>
        </p:txBody>
      </p:sp>
      <p:sp>
        <p:nvSpPr>
          <p:cNvPr id="8" name="Title Placeholder 1">
            <a:extLst>
              <a:ext uri="{FF2B5EF4-FFF2-40B4-BE49-F238E27FC236}">
                <a16:creationId xmlns:a16="http://schemas.microsoft.com/office/drawing/2014/main" id="{BD9AEADB-0567-4321-9777-FD2D946DEDED}"/>
              </a:ext>
            </a:extLst>
          </p:cNvPr>
          <p:cNvSpPr>
            <a:spLocks noGrp="1"/>
          </p:cNvSpPr>
          <p:nvPr>
            <p:ph type="title"/>
          </p:nvPr>
        </p:nvSpPr>
        <p:spPr>
          <a:xfrm>
            <a:off x="838200" y="4685574"/>
            <a:ext cx="10515600" cy="613009"/>
          </a:xfrm>
          <a:prstGeom prst="rect">
            <a:avLst/>
          </a:prstGeom>
        </p:spPr>
        <p:txBody>
          <a:bodyPr vert="horz" lIns="91440" tIns="45720" rIns="91440" bIns="45720" rtlCol="0" anchor="ctr">
            <a:normAutofit/>
          </a:bodyPr>
          <a:lstStyle/>
          <a:p>
            <a:r>
              <a:rPr lang="en-US" dirty="0"/>
              <a:t>Click to edit Master title style</a:t>
            </a:r>
            <a:endParaRPr lang="en-GB" dirty="0"/>
          </a:p>
        </p:txBody>
      </p:sp>
      <p:pic>
        <p:nvPicPr>
          <p:cNvPr id="10" name="Picture 9">
            <a:extLst>
              <a:ext uri="{FF2B5EF4-FFF2-40B4-BE49-F238E27FC236}">
                <a16:creationId xmlns:a16="http://schemas.microsoft.com/office/drawing/2014/main" id="{0A13AADF-ECF4-44DE-AFB3-765C50C947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1160" y="166569"/>
            <a:ext cx="2218898" cy="955221"/>
          </a:xfrm>
          <a:prstGeom prst="rect">
            <a:avLst/>
          </a:prstGeom>
        </p:spPr>
      </p:pic>
      <p:sp>
        <p:nvSpPr>
          <p:cNvPr id="14" name="Text Placeholder 13">
            <a:extLst>
              <a:ext uri="{FF2B5EF4-FFF2-40B4-BE49-F238E27FC236}">
                <a16:creationId xmlns:a16="http://schemas.microsoft.com/office/drawing/2014/main" id="{7726D0CC-1882-4A0D-9FA3-DCC055916889}"/>
              </a:ext>
            </a:extLst>
          </p:cNvPr>
          <p:cNvSpPr>
            <a:spLocks noGrp="1"/>
          </p:cNvSpPr>
          <p:nvPr>
            <p:ph type="body" sz="quarter" idx="12" hasCustomPrompt="1"/>
          </p:nvPr>
        </p:nvSpPr>
        <p:spPr>
          <a:xfrm>
            <a:off x="838200" y="5298388"/>
            <a:ext cx="10515600" cy="511175"/>
          </a:xfrm>
          <a:prstGeom prst="rect">
            <a:avLst/>
          </a:prstGeom>
        </p:spPr>
        <p:txBody>
          <a:bodyPr/>
          <a:lstStyle>
            <a:lvl1pPr marL="0" indent="0" algn="ctr">
              <a:buNone/>
              <a:defRPr sz="3200">
                <a:solidFill>
                  <a:srgbClr val="1C0039"/>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Subheading text (secondary </a:t>
            </a:r>
            <a:r>
              <a:rPr lang="en-US" dirty="0" err="1"/>
              <a:t>colour</a:t>
            </a:r>
            <a:r>
              <a:rPr lang="en-US" dirty="0"/>
              <a:t>)</a:t>
            </a:r>
            <a:endParaRPr lang="en-GB" dirty="0"/>
          </a:p>
        </p:txBody>
      </p:sp>
      <p:sp>
        <p:nvSpPr>
          <p:cNvPr id="16" name="Picture Placeholder 15">
            <a:extLst>
              <a:ext uri="{FF2B5EF4-FFF2-40B4-BE49-F238E27FC236}">
                <a16:creationId xmlns:a16="http://schemas.microsoft.com/office/drawing/2014/main" id="{73B65C31-5BAD-468F-984E-FEB767748B18}"/>
              </a:ext>
            </a:extLst>
          </p:cNvPr>
          <p:cNvSpPr>
            <a:spLocks noGrp="1"/>
          </p:cNvSpPr>
          <p:nvPr>
            <p:ph type="pic" sz="quarter" idx="13" hasCustomPrompt="1"/>
          </p:nvPr>
        </p:nvSpPr>
        <p:spPr>
          <a:xfrm>
            <a:off x="3967956" y="1580183"/>
            <a:ext cx="4256088" cy="2954337"/>
          </a:xfrm>
          <a:prstGeom prst="rect">
            <a:avLst/>
          </a:prstGeom>
          <a:ln w="38100">
            <a:solidFill>
              <a:srgbClr val="009DDC"/>
            </a:solidFill>
          </a:ln>
        </p:spPr>
        <p:txBody>
          <a:bodyPr/>
          <a:lstStyle>
            <a:lvl1pPr>
              <a:defRPr/>
            </a:lvl1pPr>
          </a:lstStyle>
          <a:p>
            <a:r>
              <a:rPr lang="en-US" dirty="0"/>
              <a:t>Lead image with blue border (click icon to add image)</a:t>
            </a:r>
            <a:endParaRPr lang="en-GB" dirty="0"/>
          </a:p>
        </p:txBody>
      </p:sp>
    </p:spTree>
    <p:extLst>
      <p:ext uri="{BB962C8B-B14F-4D97-AF65-F5344CB8AC3E}">
        <p14:creationId xmlns:p14="http://schemas.microsoft.com/office/powerpoint/2010/main" val="276887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70023-A2F2-43C6-A15F-E391D364E1F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53A1FB-6E67-427A-9438-D7E5693C5F6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AEDE1B-AAC3-48A0-A776-34D663DFF848}"/>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5" name="Footer Placeholder 4">
            <a:extLst>
              <a:ext uri="{FF2B5EF4-FFF2-40B4-BE49-F238E27FC236}">
                <a16:creationId xmlns:a16="http://schemas.microsoft.com/office/drawing/2014/main" id="{DCC04798-759D-41EC-BD30-8931C6FFC9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CAF2787-C7DB-45BA-99D8-62A20EC3114D}"/>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4197759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E2F4A-7B01-4564-8F4D-B72B14BCF2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3580575-B4BA-4A74-8D14-E54195E490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37293F-2877-42EA-88EB-0EDC029C4105}"/>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5" name="Footer Placeholder 4">
            <a:extLst>
              <a:ext uri="{FF2B5EF4-FFF2-40B4-BE49-F238E27FC236}">
                <a16:creationId xmlns:a16="http://schemas.microsoft.com/office/drawing/2014/main" id="{5EBC5B50-13E6-455B-800A-9AEEF61872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C5C422-E919-49C3-A8E2-22A6F6A5C49E}"/>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3088299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59CC6-15D9-4E2A-A191-D35005EF14C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BADCCC2-2A1F-4F20-966B-C5558F63F99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1B2EFB5-E7DD-49AC-8F09-07350A178EE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E3F8E03-B1BD-41A1-B2C9-5C3774AE41F1}"/>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6" name="Footer Placeholder 5">
            <a:extLst>
              <a:ext uri="{FF2B5EF4-FFF2-40B4-BE49-F238E27FC236}">
                <a16:creationId xmlns:a16="http://schemas.microsoft.com/office/drawing/2014/main" id="{2045ED2E-AC85-4104-84AF-0425E8B842D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0DC4DD0-922E-4376-A0A9-DA5E6239A377}"/>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1988229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C9096-C9EA-40D8-ABD2-E8147B7FDFF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D0A53B8-7D7E-475E-9DBB-46D48FFBFC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5A3ED0-30F0-4452-B11F-E405C73C38F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D117749-2D75-4D89-B673-D299B2D2BE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050656-A7F8-490B-96A5-F377E5F8E88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EF9BA87-9168-4A74-93C8-8BE36512CC4D}"/>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8" name="Footer Placeholder 7">
            <a:extLst>
              <a:ext uri="{FF2B5EF4-FFF2-40B4-BE49-F238E27FC236}">
                <a16:creationId xmlns:a16="http://schemas.microsoft.com/office/drawing/2014/main" id="{C9253755-A130-4407-981A-49F578E3ECB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5ABC9ED-A0B9-469F-A689-9BD71DEFF7AE}"/>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2731041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89C1A-2C08-41B5-85B1-ABA248B974C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107EE4A-667E-4830-A0C7-925B789EAC5D}"/>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4" name="Footer Placeholder 3">
            <a:extLst>
              <a:ext uri="{FF2B5EF4-FFF2-40B4-BE49-F238E27FC236}">
                <a16:creationId xmlns:a16="http://schemas.microsoft.com/office/drawing/2014/main" id="{D3BA9F3C-6639-45EC-ABCA-DADB9FC92A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F04D748-0286-473D-8B5B-CE99057597E6}"/>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4050754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DB47CA-F4F2-4A53-926D-702DB7019551}"/>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3" name="Footer Placeholder 2">
            <a:extLst>
              <a:ext uri="{FF2B5EF4-FFF2-40B4-BE49-F238E27FC236}">
                <a16:creationId xmlns:a16="http://schemas.microsoft.com/office/drawing/2014/main" id="{C74D721A-1625-495F-BBE0-554CBABBC86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D5660BA-F4B8-4BB0-B6A3-3A91C461E961}"/>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928891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4447C-894B-4A9A-93B2-D2A296121B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08241D2-EE00-41CD-AAFE-319CA9B100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D9F1D2E-5B3D-4597-988E-9D3978B38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55F4B21-D196-4279-ACB4-BF7DB7EE8C33}"/>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6" name="Footer Placeholder 5">
            <a:extLst>
              <a:ext uri="{FF2B5EF4-FFF2-40B4-BE49-F238E27FC236}">
                <a16:creationId xmlns:a16="http://schemas.microsoft.com/office/drawing/2014/main" id="{6F1B329D-FB69-4D5A-A4B4-09A24222A2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3CEB19-4900-4235-8BC8-69D7F6858AB9}"/>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8459029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968D-AFCE-419A-9638-72CF1C5406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9D1C61B-D50B-4DA9-B361-FFFDEEA97B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FAED8D2D-DDD4-4F45-BF17-7D7B1C5B67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FEE6B1-B08F-4D42-A537-61EFAC6259C3}"/>
              </a:ext>
            </a:extLst>
          </p:cNvPr>
          <p:cNvSpPr>
            <a:spLocks noGrp="1"/>
          </p:cNvSpPr>
          <p:nvPr>
            <p:ph type="dt" sz="half" idx="10"/>
          </p:nvPr>
        </p:nvSpPr>
        <p:spPr/>
        <p:txBody>
          <a:bodyPr/>
          <a:lstStyle/>
          <a:p>
            <a:fld id="{C2DC5B41-456F-4A1F-9E33-96018B176A14}" type="datetimeFigureOut">
              <a:rPr lang="en-GB" smtClean="0"/>
              <a:t>10/07/2023</a:t>
            </a:fld>
            <a:endParaRPr lang="en-GB"/>
          </a:p>
        </p:txBody>
      </p:sp>
      <p:sp>
        <p:nvSpPr>
          <p:cNvPr id="6" name="Footer Placeholder 5">
            <a:extLst>
              <a:ext uri="{FF2B5EF4-FFF2-40B4-BE49-F238E27FC236}">
                <a16:creationId xmlns:a16="http://schemas.microsoft.com/office/drawing/2014/main" id="{4D740810-78B4-44DE-B660-A064D88D51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695FA5B-00B3-457A-87F3-2791C3E8A22A}"/>
              </a:ext>
            </a:extLst>
          </p:cNvPr>
          <p:cNvSpPr>
            <a:spLocks noGrp="1"/>
          </p:cNvSpPr>
          <p:nvPr>
            <p:ph type="sldNum" sz="quarter" idx="12"/>
          </p:nvPr>
        </p:nvSpPr>
        <p:spPr/>
        <p:txBody>
          <a:bodyPr/>
          <a:lstStyle/>
          <a:p>
            <a:fld id="{F92FD390-17D8-4489-B1CB-6C17869ECD83}" type="slidenum">
              <a:rPr lang="en-GB" smtClean="0"/>
              <a:t>‹#›</a:t>
            </a:fld>
            <a:endParaRPr lang="en-GB"/>
          </a:p>
        </p:txBody>
      </p:sp>
    </p:spTree>
    <p:extLst>
      <p:ext uri="{BB962C8B-B14F-4D97-AF65-F5344CB8AC3E}">
        <p14:creationId xmlns:p14="http://schemas.microsoft.com/office/powerpoint/2010/main" val="3612174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4259C2-45F6-4F16-BDB4-46906BC635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4190958-AFC8-4F31-9185-3D622C9CC4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DAB120-1D45-4962-9D7A-5BCA4459FB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002060"/>
                </a:solidFill>
                <a:latin typeface="+mn-lt"/>
              </a:defRPr>
            </a:lvl1pPr>
          </a:lstStyle>
          <a:p>
            <a:fld id="{C2DC5B41-456F-4A1F-9E33-96018B176A14}" type="datetimeFigureOut">
              <a:rPr lang="en-GB" smtClean="0"/>
              <a:pPr/>
              <a:t>10/07/2023</a:t>
            </a:fld>
            <a:endParaRPr lang="en-GB"/>
          </a:p>
        </p:txBody>
      </p:sp>
      <p:sp>
        <p:nvSpPr>
          <p:cNvPr id="5" name="Footer Placeholder 4">
            <a:extLst>
              <a:ext uri="{FF2B5EF4-FFF2-40B4-BE49-F238E27FC236}">
                <a16:creationId xmlns:a16="http://schemas.microsoft.com/office/drawing/2014/main" id="{B1524118-15A4-4942-952E-1A4728265F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002060"/>
                </a:solidFill>
                <a:latin typeface="+mn-lt"/>
              </a:defRPr>
            </a:lvl1pPr>
          </a:lstStyle>
          <a:p>
            <a:endParaRPr lang="en-GB"/>
          </a:p>
        </p:txBody>
      </p:sp>
      <p:sp>
        <p:nvSpPr>
          <p:cNvPr id="6" name="Slide Number Placeholder 5">
            <a:extLst>
              <a:ext uri="{FF2B5EF4-FFF2-40B4-BE49-F238E27FC236}">
                <a16:creationId xmlns:a16="http://schemas.microsoft.com/office/drawing/2014/main" id="{79C22CA4-D5B9-48F6-94C2-037B125170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002060"/>
                </a:solidFill>
                <a:latin typeface="+mn-lt"/>
              </a:defRPr>
            </a:lvl1pPr>
          </a:lstStyle>
          <a:p>
            <a:fld id="{F92FD390-17D8-4489-B1CB-6C17869ECD83}" type="slidenum">
              <a:rPr lang="en-GB" smtClean="0"/>
              <a:pPr/>
              <a:t>‹#›</a:t>
            </a:fld>
            <a:endParaRPr lang="en-GB"/>
          </a:p>
        </p:txBody>
      </p:sp>
      <p:grpSp>
        <p:nvGrpSpPr>
          <p:cNvPr id="7" name="Group 6">
            <a:extLst>
              <a:ext uri="{FF2B5EF4-FFF2-40B4-BE49-F238E27FC236}">
                <a16:creationId xmlns:a16="http://schemas.microsoft.com/office/drawing/2014/main" id="{0C10E387-1286-42C0-809D-7E0B712F6D73}"/>
              </a:ext>
            </a:extLst>
          </p:cNvPr>
          <p:cNvGrpSpPr/>
          <p:nvPr userDrawn="1"/>
        </p:nvGrpSpPr>
        <p:grpSpPr>
          <a:xfrm>
            <a:off x="-5871139" y="0"/>
            <a:ext cx="20049795" cy="7329320"/>
            <a:chOff x="-5871139" y="0"/>
            <a:chExt cx="20049795" cy="7329320"/>
          </a:xfrm>
        </p:grpSpPr>
        <p:pic>
          <p:nvPicPr>
            <p:cNvPr id="8" name="Google Shape;38;p4">
              <a:extLst>
                <a:ext uri="{FF2B5EF4-FFF2-40B4-BE49-F238E27FC236}">
                  <a16:creationId xmlns:a16="http://schemas.microsoft.com/office/drawing/2014/main" id="{ACDC55DE-0C97-41C6-A496-65C4E0B06EA3}"/>
                </a:ext>
              </a:extLst>
            </p:cNvPr>
            <p:cNvPicPr preferRelativeResize="0"/>
            <p:nvPr/>
          </p:nvPicPr>
          <p:blipFill rotWithShape="1">
            <a:blip r:embed="rId15">
              <a:alphaModFix amt="26000"/>
            </a:blip>
            <a:srcRect/>
            <a:stretch/>
          </p:blipFill>
          <p:spPr>
            <a:xfrm rot="-1344145">
              <a:off x="-5871139" y="208389"/>
              <a:ext cx="20049795" cy="7120931"/>
            </a:xfrm>
            <a:prstGeom prst="rect">
              <a:avLst/>
            </a:prstGeom>
            <a:noFill/>
            <a:ln>
              <a:noFill/>
            </a:ln>
          </p:spPr>
        </p:pic>
        <p:sp>
          <p:nvSpPr>
            <p:cNvPr id="9" name="Rectangle 8">
              <a:extLst>
                <a:ext uri="{FF2B5EF4-FFF2-40B4-BE49-F238E27FC236}">
                  <a16:creationId xmlns:a16="http://schemas.microsoft.com/office/drawing/2014/main" id="{6B4E811F-5051-4233-A213-33B9CA109793}"/>
                </a:ext>
              </a:extLst>
            </p:cNvPr>
            <p:cNvSpPr/>
            <p:nvPr/>
          </p:nvSpPr>
          <p:spPr>
            <a:xfrm>
              <a:off x="0" y="0"/>
              <a:ext cx="943102" cy="68579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b="1" dirty="0">
                  <a:solidFill>
                    <a:srgbClr val="002060"/>
                  </a:solidFill>
                  <a:latin typeface="+mn-lt"/>
                </a:rPr>
                <a:t>Relationships</a:t>
              </a:r>
            </a:p>
          </p:txBody>
        </p:sp>
        <p:sp>
          <p:nvSpPr>
            <p:cNvPr id="10" name="Rectangle 9">
              <a:extLst>
                <a:ext uri="{FF2B5EF4-FFF2-40B4-BE49-F238E27FC236}">
                  <a16:creationId xmlns:a16="http://schemas.microsoft.com/office/drawing/2014/main" id="{232BA1FB-2E9E-4F71-B12A-09C93454BF4F}"/>
                </a:ext>
              </a:extLst>
            </p:cNvPr>
            <p:cNvSpPr/>
            <p:nvPr/>
          </p:nvSpPr>
          <p:spPr>
            <a:xfrm>
              <a:off x="943102" y="6430779"/>
              <a:ext cx="11248898" cy="427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mn-lt"/>
                  <a:ea typeface="Yu Gothic Light" panose="020B0300000000000000" pitchFamily="34" charset="-128"/>
                </a:rPr>
                <a:t>EXCELLENCE		-	INNOVATION		-	RESPECT</a:t>
              </a:r>
            </a:p>
          </p:txBody>
        </p:sp>
        <p:cxnSp>
          <p:nvCxnSpPr>
            <p:cNvPr id="11" name="Straight Connector 10">
              <a:extLst>
                <a:ext uri="{FF2B5EF4-FFF2-40B4-BE49-F238E27FC236}">
                  <a16:creationId xmlns:a16="http://schemas.microsoft.com/office/drawing/2014/main" id="{8C91A96F-1D20-4E51-886D-D73EB677F3CE}"/>
                </a:ext>
              </a:extLst>
            </p:cNvPr>
            <p:cNvCxnSpPr>
              <a:cxnSpLocks/>
            </p:cNvCxnSpPr>
            <p:nvPr/>
          </p:nvCxnSpPr>
          <p:spPr>
            <a:xfrm flipV="1">
              <a:off x="943102" y="374754"/>
              <a:ext cx="11248898" cy="64633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8864DC0-B952-4D9B-94F4-499CC6C9B348}"/>
                </a:ext>
              </a:extLst>
            </p:cNvPr>
            <p:cNvSpPr txBox="1"/>
            <p:nvPr/>
          </p:nvSpPr>
          <p:spPr>
            <a:xfrm>
              <a:off x="8129589" y="0"/>
              <a:ext cx="4062412" cy="374754"/>
            </a:xfrm>
            <a:prstGeom prst="rect">
              <a:avLst/>
            </a:prstGeom>
            <a:noFill/>
          </p:spPr>
          <p:txBody>
            <a:bodyPr wrap="square" rtlCol="0">
              <a:spAutoFit/>
            </a:bodyPr>
            <a:lstStyle/>
            <a:p>
              <a:pPr algn="r"/>
              <a:fld id="{1EEF9F6E-3153-4B06-BE1C-C640A7BC8B79}" type="datetime2">
                <a:rPr lang="en-GB" smtClean="0">
                  <a:solidFill>
                    <a:srgbClr val="002060"/>
                  </a:solidFill>
                  <a:latin typeface="+mn-lt"/>
                </a:rPr>
                <a:pPr algn="r"/>
                <a:t>Monday, 10 July 2023</a:t>
              </a:fld>
              <a:endParaRPr lang="en-GB" dirty="0">
                <a:solidFill>
                  <a:srgbClr val="002060"/>
                </a:solidFill>
                <a:latin typeface="+mn-lt"/>
              </a:endParaRPr>
            </a:p>
          </p:txBody>
        </p:sp>
      </p:grpSp>
    </p:spTree>
    <p:extLst>
      <p:ext uri="{BB962C8B-B14F-4D97-AF65-F5344CB8AC3E}">
        <p14:creationId xmlns:p14="http://schemas.microsoft.com/office/powerpoint/2010/main" val="4004419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rgbClr val="002060"/>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abettermedway.co.uk/" TargetMode="External"/><Relationship Id="rId7"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www.childline.org.uk/" TargetMode="External"/><Relationship Id="rId4" Type="http://schemas.openxmlformats.org/officeDocument/2006/relationships/hyperlink" Target="https://www.brook.org.uk/help-advice/"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hyperlink" Target="https://www.samaritans.org/about-samaritans/" TargetMode="External"/><Relationship Id="rId14" Type="http://schemas.openxmlformats.org/officeDocument/2006/relationships/hyperlink" Target="https://www.kooth.com/"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tel:+44-808-801-0811" TargetMode="External"/><Relationship Id="rId3" Type="http://schemas.openxmlformats.org/officeDocument/2006/relationships/hyperlink" Target="https://www.actionforchildren.org.uk/" TargetMode="External"/><Relationship Id="rId7" Type="http://schemas.openxmlformats.org/officeDocument/2006/relationships/hyperlink" Target="tel:+44-808-801-0711" TargetMode="External"/><Relationship Id="rId12" Type="http://schemas.openxmlformats.org/officeDocument/2006/relationships/hyperlink" Target="tel:+44-808-800-0661"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https://www.anxietyuk.org.uk/" TargetMode="External"/><Relationship Id="rId11" Type="http://schemas.openxmlformats.org/officeDocument/2006/relationships/hyperlink" Target="https://www.thecalmzone.net/" TargetMode="External"/><Relationship Id="rId5" Type="http://schemas.openxmlformats.org/officeDocument/2006/relationships/hyperlink" Target="sms:+44-7537-416-905" TargetMode="External"/><Relationship Id="rId10" Type="http://schemas.openxmlformats.org/officeDocument/2006/relationships/hyperlink" Target="tel:+44-800-58-58-58" TargetMode="External"/><Relationship Id="rId4" Type="http://schemas.openxmlformats.org/officeDocument/2006/relationships/hyperlink" Target="tel:+44-3444-775-774" TargetMode="External"/><Relationship Id="rId9" Type="http://schemas.openxmlformats.org/officeDocument/2006/relationships/hyperlink" Target="https://www.beateatingdisorders.org.uk/"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F3AFCCF8-886B-4972-840A-D9AC29038015}"/>
              </a:ext>
            </a:extLst>
          </p:cNvPr>
          <p:cNvSpPr txBox="1"/>
          <p:nvPr/>
        </p:nvSpPr>
        <p:spPr>
          <a:xfrm>
            <a:off x="1849072" y="554225"/>
            <a:ext cx="8274644" cy="3631763"/>
          </a:xfrm>
          <a:prstGeom prst="rect">
            <a:avLst/>
          </a:prstGeom>
          <a:noFill/>
        </p:spPr>
        <p:txBody>
          <a:bodyPr wrap="square" rtlCol="0">
            <a:spAutoFit/>
          </a:bodyPr>
          <a:lstStyle/>
          <a:p>
            <a:r>
              <a:rPr lang="en-GB" sz="11500" b="1" dirty="0">
                <a:solidFill>
                  <a:schemeClr val="bg1"/>
                </a:solidFill>
                <a:latin typeface="Yu Gothic Light" panose="020B0300000000000000" pitchFamily="34" charset="-128"/>
                <a:ea typeface="Yu Gothic Light" panose="020B0300000000000000" pitchFamily="34" charset="-128"/>
              </a:rPr>
              <a:t>Life </a:t>
            </a:r>
          </a:p>
          <a:p>
            <a:r>
              <a:rPr lang="en-GB" sz="11500" b="1" dirty="0">
                <a:solidFill>
                  <a:schemeClr val="bg1"/>
                </a:solidFill>
                <a:latin typeface="Yu Gothic Light" panose="020B0300000000000000" pitchFamily="34" charset="-128"/>
                <a:ea typeface="Yu Gothic Light" panose="020B0300000000000000" pitchFamily="34" charset="-128"/>
              </a:rPr>
              <a:t>	Studies</a:t>
            </a:r>
          </a:p>
        </p:txBody>
      </p:sp>
      <p:sp>
        <p:nvSpPr>
          <p:cNvPr id="4" name="TextBox 3"/>
          <p:cNvSpPr txBox="1"/>
          <p:nvPr/>
        </p:nvSpPr>
        <p:spPr>
          <a:xfrm>
            <a:off x="9568721" y="0"/>
            <a:ext cx="2623279" cy="374754"/>
          </a:xfrm>
          <a:prstGeom prst="rect">
            <a:avLst/>
          </a:prstGeom>
          <a:noFill/>
        </p:spPr>
        <p:txBody>
          <a:bodyPr wrap="square" rtlCol="0">
            <a:spAutoFit/>
          </a:bodyPr>
          <a:lstStyle/>
          <a:p>
            <a:pPr algn="r"/>
            <a:fld id="{1EEF9F6E-3153-4B06-BE1C-C640A7BC8B79}" type="datetime2">
              <a:rPr lang="en-GB" smtClean="0">
                <a:solidFill>
                  <a:schemeClr val="bg1"/>
                </a:solidFill>
              </a:rPr>
              <a:pPr algn="r"/>
              <a:t>Monday, 10 July 2023</a:t>
            </a:fld>
            <a:endParaRPr lang="en-GB" dirty="0">
              <a:solidFill>
                <a:schemeClr val="bg1"/>
              </a:solidFill>
            </a:endParaRPr>
          </a:p>
        </p:txBody>
      </p:sp>
    </p:spTree>
    <p:extLst>
      <p:ext uri="{BB962C8B-B14F-4D97-AF65-F5344CB8AC3E}">
        <p14:creationId xmlns:p14="http://schemas.microsoft.com/office/powerpoint/2010/main" val="1817269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F4B04-275D-4343-9B99-099DCBE91CE9}"/>
              </a:ext>
            </a:extLst>
          </p:cNvPr>
          <p:cNvSpPr>
            <a:spLocks noGrp="1"/>
          </p:cNvSpPr>
          <p:nvPr>
            <p:ph type="title"/>
          </p:nvPr>
        </p:nvSpPr>
        <p:spPr>
          <a:xfrm>
            <a:off x="765255" y="-244160"/>
            <a:ext cx="11490435" cy="1325563"/>
          </a:xfrm>
        </p:spPr>
        <p:txBody>
          <a:bodyPr/>
          <a:lstStyle/>
          <a:p>
            <a:r>
              <a:rPr lang="en-GB" sz="4000" dirty="0"/>
              <a:t>Assumptions and their consequences</a:t>
            </a:r>
          </a:p>
        </p:txBody>
      </p:sp>
      <p:sp>
        <p:nvSpPr>
          <p:cNvPr id="4" name="Slide Number Placeholder 3">
            <a:extLst>
              <a:ext uri="{FF2B5EF4-FFF2-40B4-BE49-F238E27FC236}">
                <a16:creationId xmlns:a16="http://schemas.microsoft.com/office/drawing/2014/main" id="{E53D73AD-0D24-444E-82C8-9CE2235940BF}"/>
              </a:ext>
            </a:extLst>
          </p:cNvPr>
          <p:cNvSpPr>
            <a:spLocks noGrp="1"/>
          </p:cNvSpPr>
          <p:nvPr>
            <p:ph type="sldNum" sz="quarter" idx="12"/>
          </p:nvPr>
        </p:nvSpPr>
        <p:spPr/>
        <p:txBody>
          <a:bodyPr/>
          <a:lstStyle/>
          <a:p>
            <a:fld id="{478DA289-F468-42DF-B92F-0B060E228CBE}" type="slidenum">
              <a:rPr lang="en-GB" smtClean="0"/>
              <a:pPr/>
              <a:t>10</a:t>
            </a:fld>
            <a:endParaRPr lang="en-GB" dirty="0"/>
          </a:p>
        </p:txBody>
      </p:sp>
      <p:sp>
        <p:nvSpPr>
          <p:cNvPr id="5" name="Footer Placeholder 4">
            <a:extLst>
              <a:ext uri="{FF2B5EF4-FFF2-40B4-BE49-F238E27FC236}">
                <a16:creationId xmlns:a16="http://schemas.microsoft.com/office/drawing/2014/main" id="{24831D96-BBC4-4AA6-B62C-4D8E75E51DA3}"/>
              </a:ext>
            </a:extLst>
          </p:cNvPr>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 Medway Council 2021</a:t>
            </a:r>
            <a:endParaRPr lang="en-GB" dirty="0"/>
          </a:p>
        </p:txBody>
      </p:sp>
      <p:sp>
        <p:nvSpPr>
          <p:cNvPr id="10" name="Rectangle 9">
            <a:extLst>
              <a:ext uri="{FF2B5EF4-FFF2-40B4-BE49-F238E27FC236}">
                <a16:creationId xmlns:a16="http://schemas.microsoft.com/office/drawing/2014/main" id="{2C98C6D2-1FC7-46E3-A715-F8291CBE38DC}"/>
              </a:ext>
            </a:extLst>
          </p:cNvPr>
          <p:cNvSpPr/>
          <p:nvPr/>
        </p:nvSpPr>
        <p:spPr>
          <a:xfrm>
            <a:off x="1016854" y="1059188"/>
            <a:ext cx="10763264" cy="773268"/>
          </a:xfrm>
          <a:prstGeom prst="rect">
            <a:avLst/>
          </a:prstGeom>
          <a:solidFill>
            <a:srgbClr val="C7E9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1. Read part 1. List as many assumptions as you can that Mikey and Miranda might be making. </a:t>
            </a:r>
          </a:p>
        </p:txBody>
      </p:sp>
      <p:pic>
        <p:nvPicPr>
          <p:cNvPr id="8" name="Picture 7">
            <a:extLst>
              <a:ext uri="{FF2B5EF4-FFF2-40B4-BE49-F238E27FC236}">
                <a16:creationId xmlns:a16="http://schemas.microsoft.com/office/drawing/2014/main" id="{5C8B5D5A-25AA-4709-9CD7-DB4E56B80176}"/>
              </a:ext>
            </a:extLst>
          </p:cNvPr>
          <p:cNvPicPr>
            <a:picLocks noChangeAspect="1"/>
          </p:cNvPicPr>
          <p:nvPr/>
        </p:nvPicPr>
        <p:blipFill rotWithShape="1">
          <a:blip r:embed="rId2">
            <a:extLst>
              <a:ext uri="{28A0092B-C50C-407E-A947-70E740481C1C}">
                <a14:useLocalDpi xmlns:a14="http://schemas.microsoft.com/office/drawing/2010/main" val="0"/>
              </a:ext>
            </a:extLst>
          </a:blip>
          <a:srcRect l="10923" t="9132" r="12024" b="6849"/>
          <a:stretch/>
        </p:blipFill>
        <p:spPr>
          <a:xfrm>
            <a:off x="4567865" y="4781307"/>
            <a:ext cx="1718635" cy="1874016"/>
          </a:xfrm>
          <a:prstGeom prst="rect">
            <a:avLst/>
          </a:prstGeom>
        </p:spPr>
      </p:pic>
      <p:sp>
        <p:nvSpPr>
          <p:cNvPr id="3" name="TextBox 2">
            <a:extLst>
              <a:ext uri="{FF2B5EF4-FFF2-40B4-BE49-F238E27FC236}">
                <a16:creationId xmlns:a16="http://schemas.microsoft.com/office/drawing/2014/main" id="{6B77BD28-0C6A-4D4B-8734-58AACEEE438A}"/>
              </a:ext>
            </a:extLst>
          </p:cNvPr>
          <p:cNvSpPr txBox="1"/>
          <p:nvPr/>
        </p:nvSpPr>
        <p:spPr>
          <a:xfrm>
            <a:off x="8153400" y="594360"/>
            <a:ext cx="3200400" cy="369332"/>
          </a:xfrm>
          <a:prstGeom prst="rect">
            <a:avLst/>
          </a:prstGeom>
          <a:noFill/>
        </p:spPr>
        <p:txBody>
          <a:bodyPr wrap="square" rtlCol="0">
            <a:spAutoFit/>
          </a:bodyPr>
          <a:lstStyle/>
          <a:p>
            <a:r>
              <a:rPr lang="en-GB" dirty="0">
                <a:solidFill>
                  <a:srgbClr val="FF0000"/>
                </a:solidFill>
              </a:rPr>
              <a:t>Page 24</a:t>
            </a:r>
          </a:p>
        </p:txBody>
      </p:sp>
      <p:pic>
        <p:nvPicPr>
          <p:cNvPr id="6" name="Picture 5">
            <a:extLst>
              <a:ext uri="{FF2B5EF4-FFF2-40B4-BE49-F238E27FC236}">
                <a16:creationId xmlns:a16="http://schemas.microsoft.com/office/drawing/2014/main" id="{24CD9D5C-6E42-42AE-9B6F-86199B6FDE7E}"/>
              </a:ext>
            </a:extLst>
          </p:cNvPr>
          <p:cNvPicPr>
            <a:picLocks noChangeAspect="1"/>
          </p:cNvPicPr>
          <p:nvPr/>
        </p:nvPicPr>
        <p:blipFill>
          <a:blip r:embed="rId3"/>
          <a:stretch>
            <a:fillRect/>
          </a:stretch>
        </p:blipFill>
        <p:spPr>
          <a:xfrm>
            <a:off x="1240826" y="2267040"/>
            <a:ext cx="10539292" cy="3192428"/>
          </a:xfrm>
          <a:prstGeom prst="rect">
            <a:avLst/>
          </a:prstGeom>
        </p:spPr>
      </p:pic>
    </p:spTree>
    <p:extLst>
      <p:ext uri="{BB962C8B-B14F-4D97-AF65-F5344CB8AC3E}">
        <p14:creationId xmlns:p14="http://schemas.microsoft.com/office/powerpoint/2010/main" val="1073299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F4B04-275D-4343-9B99-099DCBE91CE9}"/>
              </a:ext>
            </a:extLst>
          </p:cNvPr>
          <p:cNvSpPr>
            <a:spLocks noGrp="1"/>
          </p:cNvSpPr>
          <p:nvPr>
            <p:ph type="title"/>
          </p:nvPr>
        </p:nvSpPr>
        <p:spPr>
          <a:xfrm>
            <a:off x="765255" y="-244160"/>
            <a:ext cx="11490435" cy="1325563"/>
          </a:xfrm>
        </p:spPr>
        <p:txBody>
          <a:bodyPr/>
          <a:lstStyle/>
          <a:p>
            <a:r>
              <a:rPr lang="en-GB" sz="4000" dirty="0"/>
              <a:t>Assumptions and their consequences</a:t>
            </a:r>
          </a:p>
        </p:txBody>
      </p:sp>
      <p:sp>
        <p:nvSpPr>
          <p:cNvPr id="4" name="Slide Number Placeholder 3">
            <a:extLst>
              <a:ext uri="{FF2B5EF4-FFF2-40B4-BE49-F238E27FC236}">
                <a16:creationId xmlns:a16="http://schemas.microsoft.com/office/drawing/2014/main" id="{E53D73AD-0D24-444E-82C8-9CE2235940BF}"/>
              </a:ext>
            </a:extLst>
          </p:cNvPr>
          <p:cNvSpPr>
            <a:spLocks noGrp="1"/>
          </p:cNvSpPr>
          <p:nvPr>
            <p:ph type="sldNum" sz="quarter" idx="12"/>
          </p:nvPr>
        </p:nvSpPr>
        <p:spPr/>
        <p:txBody>
          <a:bodyPr/>
          <a:lstStyle/>
          <a:p>
            <a:fld id="{478DA289-F468-42DF-B92F-0B060E228CBE}" type="slidenum">
              <a:rPr lang="en-GB" smtClean="0"/>
              <a:pPr/>
              <a:t>11</a:t>
            </a:fld>
            <a:endParaRPr lang="en-GB" dirty="0"/>
          </a:p>
        </p:txBody>
      </p:sp>
      <p:sp>
        <p:nvSpPr>
          <p:cNvPr id="5" name="Footer Placeholder 4">
            <a:extLst>
              <a:ext uri="{FF2B5EF4-FFF2-40B4-BE49-F238E27FC236}">
                <a16:creationId xmlns:a16="http://schemas.microsoft.com/office/drawing/2014/main" id="{24831D96-BBC4-4AA6-B62C-4D8E75E51DA3}"/>
              </a:ext>
            </a:extLst>
          </p:cNvPr>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 Medway Council 2021</a:t>
            </a:r>
            <a:endParaRPr lang="en-GB" dirty="0"/>
          </a:p>
        </p:txBody>
      </p:sp>
      <p:sp>
        <p:nvSpPr>
          <p:cNvPr id="15" name="Rectangle 14">
            <a:extLst>
              <a:ext uri="{FF2B5EF4-FFF2-40B4-BE49-F238E27FC236}">
                <a16:creationId xmlns:a16="http://schemas.microsoft.com/office/drawing/2014/main" id="{BE0608BC-700B-44E5-935A-D0F938CDC77A}"/>
              </a:ext>
            </a:extLst>
          </p:cNvPr>
          <p:cNvSpPr/>
          <p:nvPr/>
        </p:nvSpPr>
        <p:spPr>
          <a:xfrm>
            <a:off x="1212971" y="886099"/>
            <a:ext cx="10595002" cy="773268"/>
          </a:xfrm>
          <a:prstGeom prst="rect">
            <a:avLst/>
          </a:prstGeom>
          <a:solidFill>
            <a:srgbClr val="9DD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rgbClr val="1C0039"/>
                </a:solidFill>
              </a:rPr>
              <a:t>2. Read part 2. How might these assumptions make Miranda and Mikey behave differently when they get together?</a:t>
            </a:r>
          </a:p>
        </p:txBody>
      </p:sp>
      <p:pic>
        <p:nvPicPr>
          <p:cNvPr id="8" name="Picture 7">
            <a:extLst>
              <a:ext uri="{FF2B5EF4-FFF2-40B4-BE49-F238E27FC236}">
                <a16:creationId xmlns:a16="http://schemas.microsoft.com/office/drawing/2014/main" id="{5C8B5D5A-25AA-4709-9CD7-DB4E56B80176}"/>
              </a:ext>
            </a:extLst>
          </p:cNvPr>
          <p:cNvPicPr>
            <a:picLocks noChangeAspect="1"/>
          </p:cNvPicPr>
          <p:nvPr/>
        </p:nvPicPr>
        <p:blipFill rotWithShape="1">
          <a:blip r:embed="rId2">
            <a:extLst>
              <a:ext uri="{28A0092B-C50C-407E-A947-70E740481C1C}">
                <a14:useLocalDpi xmlns:a14="http://schemas.microsoft.com/office/drawing/2010/main" val="0"/>
              </a:ext>
            </a:extLst>
          </a:blip>
          <a:srcRect l="10923" t="9132" r="12024" b="6849"/>
          <a:stretch/>
        </p:blipFill>
        <p:spPr>
          <a:xfrm>
            <a:off x="4567865" y="3910206"/>
            <a:ext cx="2517510" cy="2745117"/>
          </a:xfrm>
          <a:prstGeom prst="rect">
            <a:avLst/>
          </a:prstGeom>
        </p:spPr>
      </p:pic>
      <p:pic>
        <p:nvPicPr>
          <p:cNvPr id="3" name="Picture 2">
            <a:extLst>
              <a:ext uri="{FF2B5EF4-FFF2-40B4-BE49-F238E27FC236}">
                <a16:creationId xmlns:a16="http://schemas.microsoft.com/office/drawing/2014/main" id="{B88A7965-C024-423E-BE7A-05C7A6CD1687}"/>
              </a:ext>
            </a:extLst>
          </p:cNvPr>
          <p:cNvPicPr>
            <a:picLocks noChangeAspect="1"/>
          </p:cNvPicPr>
          <p:nvPr/>
        </p:nvPicPr>
        <p:blipFill>
          <a:blip r:embed="rId3"/>
          <a:stretch>
            <a:fillRect/>
          </a:stretch>
        </p:blipFill>
        <p:spPr>
          <a:xfrm>
            <a:off x="1432560" y="2439431"/>
            <a:ext cx="9921240" cy="3394392"/>
          </a:xfrm>
          <a:prstGeom prst="rect">
            <a:avLst/>
          </a:prstGeom>
        </p:spPr>
      </p:pic>
    </p:spTree>
    <p:extLst>
      <p:ext uri="{BB962C8B-B14F-4D97-AF65-F5344CB8AC3E}">
        <p14:creationId xmlns:p14="http://schemas.microsoft.com/office/powerpoint/2010/main" val="149506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F4B04-275D-4343-9B99-099DCBE91CE9}"/>
              </a:ext>
            </a:extLst>
          </p:cNvPr>
          <p:cNvSpPr>
            <a:spLocks noGrp="1"/>
          </p:cNvSpPr>
          <p:nvPr>
            <p:ph type="title"/>
          </p:nvPr>
        </p:nvSpPr>
        <p:spPr>
          <a:xfrm>
            <a:off x="881847" y="-436848"/>
            <a:ext cx="11490435" cy="1325563"/>
          </a:xfrm>
        </p:spPr>
        <p:txBody>
          <a:bodyPr/>
          <a:lstStyle/>
          <a:p>
            <a:r>
              <a:rPr lang="en-GB" sz="4000" dirty="0"/>
              <a:t>Assumptions and their consequences</a:t>
            </a:r>
          </a:p>
        </p:txBody>
      </p:sp>
      <p:sp>
        <p:nvSpPr>
          <p:cNvPr id="4" name="Slide Number Placeholder 3">
            <a:extLst>
              <a:ext uri="{FF2B5EF4-FFF2-40B4-BE49-F238E27FC236}">
                <a16:creationId xmlns:a16="http://schemas.microsoft.com/office/drawing/2014/main" id="{E53D73AD-0D24-444E-82C8-9CE2235940BF}"/>
              </a:ext>
            </a:extLst>
          </p:cNvPr>
          <p:cNvSpPr>
            <a:spLocks noGrp="1"/>
          </p:cNvSpPr>
          <p:nvPr>
            <p:ph type="sldNum" sz="quarter" idx="12"/>
          </p:nvPr>
        </p:nvSpPr>
        <p:spPr/>
        <p:txBody>
          <a:bodyPr/>
          <a:lstStyle/>
          <a:p>
            <a:fld id="{478DA289-F468-42DF-B92F-0B060E228CBE}" type="slidenum">
              <a:rPr lang="en-GB" smtClean="0"/>
              <a:pPr/>
              <a:t>12</a:t>
            </a:fld>
            <a:endParaRPr lang="en-GB" dirty="0"/>
          </a:p>
        </p:txBody>
      </p:sp>
      <p:sp>
        <p:nvSpPr>
          <p:cNvPr id="5" name="Footer Placeholder 4">
            <a:extLst>
              <a:ext uri="{FF2B5EF4-FFF2-40B4-BE49-F238E27FC236}">
                <a16:creationId xmlns:a16="http://schemas.microsoft.com/office/drawing/2014/main" id="{24831D96-BBC4-4AA6-B62C-4D8E75E51DA3}"/>
              </a:ext>
            </a:extLst>
          </p:cNvPr>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 Medway Council 2021</a:t>
            </a:r>
            <a:endParaRPr lang="en-GB" dirty="0"/>
          </a:p>
        </p:txBody>
      </p:sp>
      <p:sp>
        <p:nvSpPr>
          <p:cNvPr id="3" name="Rectangle 2">
            <a:extLst>
              <a:ext uri="{FF2B5EF4-FFF2-40B4-BE49-F238E27FC236}">
                <a16:creationId xmlns:a16="http://schemas.microsoft.com/office/drawing/2014/main" id="{D8E84467-4A98-44D5-A4B9-6C6C653DABD3}"/>
              </a:ext>
            </a:extLst>
          </p:cNvPr>
          <p:cNvSpPr/>
          <p:nvPr/>
        </p:nvSpPr>
        <p:spPr>
          <a:xfrm>
            <a:off x="1426414" y="1279922"/>
            <a:ext cx="10401300" cy="3170099"/>
          </a:xfrm>
          <a:prstGeom prst="rect">
            <a:avLst/>
          </a:prstGeom>
        </p:spPr>
        <p:txBody>
          <a:bodyPr wrap="square">
            <a:spAutoFit/>
          </a:bodyPr>
          <a:lstStyle/>
          <a:p>
            <a:r>
              <a:rPr lang="en-GB" sz="2800" dirty="0">
                <a:solidFill>
                  <a:srgbClr val="002060"/>
                </a:solidFill>
              </a:rPr>
              <a:t>3. Discuss:</a:t>
            </a:r>
          </a:p>
          <a:p>
            <a:endParaRPr lang="en-GB" sz="2800" dirty="0">
              <a:solidFill>
                <a:srgbClr val="002060"/>
              </a:solidFill>
            </a:endParaRPr>
          </a:p>
          <a:p>
            <a:pPr marL="285750" indent="-285750">
              <a:buFont typeface="Arial" panose="020B0604020202020204" pitchFamily="34" charset="0"/>
              <a:buChar char="•"/>
            </a:pPr>
            <a:r>
              <a:rPr lang="en-GB" sz="2400" dirty="0">
                <a:solidFill>
                  <a:srgbClr val="002060"/>
                </a:solidFill>
              </a:rPr>
              <a:t>Where might Mikey’s and Miranda’s assumptions about sex have come from?</a:t>
            </a:r>
          </a:p>
          <a:p>
            <a:pPr marL="285750" indent="-285750">
              <a:buFont typeface="Arial" panose="020B0604020202020204" pitchFamily="34" charset="0"/>
              <a:buChar char="•"/>
            </a:pPr>
            <a:r>
              <a:rPr lang="en-GB" sz="2400" dirty="0">
                <a:solidFill>
                  <a:srgbClr val="002060"/>
                </a:solidFill>
              </a:rPr>
              <a:t>Are the assumptions likely to help Mikey and Miranda have a positive, healthy, sexual experience? Why / why not?</a:t>
            </a:r>
          </a:p>
          <a:p>
            <a:pPr marL="285750" indent="-285750">
              <a:buFont typeface="Arial" panose="020B0604020202020204" pitchFamily="34" charset="0"/>
              <a:buChar char="•"/>
            </a:pPr>
            <a:r>
              <a:rPr lang="en-GB" sz="2400" dirty="0">
                <a:solidFill>
                  <a:srgbClr val="002060"/>
                </a:solidFill>
              </a:rPr>
              <a:t>What might help Mikey and Miranda to manage their assumptions and make for a better experience for both of them?</a:t>
            </a:r>
          </a:p>
          <a:p>
            <a:pPr marL="285750" indent="-285750">
              <a:buFont typeface="Arial" panose="020B0604020202020204" pitchFamily="34" charset="0"/>
              <a:buChar char="•"/>
            </a:pPr>
            <a:r>
              <a:rPr lang="en-GB" sz="2400" dirty="0">
                <a:solidFill>
                  <a:srgbClr val="002060"/>
                </a:solidFill>
              </a:rPr>
              <a:t>How might these assumptions be similar or different in a same sex relationship?</a:t>
            </a:r>
          </a:p>
        </p:txBody>
      </p:sp>
    </p:spTree>
    <p:extLst>
      <p:ext uri="{BB962C8B-B14F-4D97-AF65-F5344CB8AC3E}">
        <p14:creationId xmlns:p14="http://schemas.microsoft.com/office/powerpoint/2010/main" val="41189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4E83-E3CC-48E9-ABAC-1D3B724AF5B1}"/>
              </a:ext>
            </a:extLst>
          </p:cNvPr>
          <p:cNvSpPr>
            <a:spLocks noGrp="1"/>
          </p:cNvSpPr>
          <p:nvPr>
            <p:ph type="title"/>
          </p:nvPr>
        </p:nvSpPr>
        <p:spPr>
          <a:xfrm>
            <a:off x="838200" y="-283709"/>
            <a:ext cx="10515600" cy="1325563"/>
          </a:xfrm>
        </p:spPr>
        <p:txBody>
          <a:bodyPr/>
          <a:lstStyle/>
          <a:p>
            <a:r>
              <a:rPr lang="en-GB" dirty="0"/>
              <a:t>Advising Miranda and Mikey</a:t>
            </a:r>
          </a:p>
        </p:txBody>
      </p:sp>
      <p:sp>
        <p:nvSpPr>
          <p:cNvPr id="4" name="Slide Number Placeholder 3">
            <a:extLst>
              <a:ext uri="{FF2B5EF4-FFF2-40B4-BE49-F238E27FC236}">
                <a16:creationId xmlns:a16="http://schemas.microsoft.com/office/drawing/2014/main" id="{99A9F285-287C-42AF-BE00-6C7957987ACF}"/>
              </a:ext>
            </a:extLst>
          </p:cNvPr>
          <p:cNvSpPr>
            <a:spLocks noGrp="1"/>
          </p:cNvSpPr>
          <p:nvPr>
            <p:ph type="sldNum" sz="quarter" idx="12"/>
          </p:nvPr>
        </p:nvSpPr>
        <p:spPr/>
        <p:txBody>
          <a:bodyPr/>
          <a:lstStyle/>
          <a:p>
            <a:fld id="{478DA289-F468-42DF-B92F-0B060E228CBE}" type="slidenum">
              <a:rPr lang="en-GB" smtClean="0"/>
              <a:pPr/>
              <a:t>13</a:t>
            </a:fld>
            <a:endParaRPr lang="en-GB" dirty="0"/>
          </a:p>
        </p:txBody>
      </p:sp>
      <p:sp>
        <p:nvSpPr>
          <p:cNvPr id="5" name="Footer Placeholder 4">
            <a:extLst>
              <a:ext uri="{FF2B5EF4-FFF2-40B4-BE49-F238E27FC236}">
                <a16:creationId xmlns:a16="http://schemas.microsoft.com/office/drawing/2014/main" id="{7F3D69AB-C88E-4F7B-8451-F351FB7999BD}"/>
              </a:ext>
            </a:extLst>
          </p:cNvPr>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 Medway Council 2021</a:t>
            </a:r>
            <a:endParaRPr lang="en-GB" dirty="0"/>
          </a:p>
        </p:txBody>
      </p:sp>
      <p:sp>
        <p:nvSpPr>
          <p:cNvPr id="12" name="TextBox 11">
            <a:extLst>
              <a:ext uri="{FF2B5EF4-FFF2-40B4-BE49-F238E27FC236}">
                <a16:creationId xmlns:a16="http://schemas.microsoft.com/office/drawing/2014/main" id="{AE2CF858-8F9A-4243-9948-D503E689BBAD}"/>
              </a:ext>
            </a:extLst>
          </p:cNvPr>
          <p:cNvSpPr txBox="1"/>
          <p:nvPr/>
        </p:nvSpPr>
        <p:spPr>
          <a:xfrm>
            <a:off x="838200" y="1041854"/>
            <a:ext cx="11018178" cy="1384995"/>
          </a:xfrm>
          <a:prstGeom prst="rect">
            <a:avLst/>
          </a:prstGeom>
          <a:noFill/>
        </p:spPr>
        <p:txBody>
          <a:bodyPr wrap="square">
            <a:spAutoFit/>
          </a:bodyPr>
          <a:lstStyle/>
          <a:p>
            <a:r>
              <a:rPr lang="en-GB" sz="2800" dirty="0">
                <a:solidFill>
                  <a:srgbClr val="002060"/>
                </a:solidFill>
              </a:rPr>
              <a:t>As a class, read part 3. Can you write some advice to either Miranda or Mikey, explaining all the different ways they could withdraw their consent?</a:t>
            </a:r>
          </a:p>
          <a:p>
            <a:pPr marL="0" indent="0">
              <a:buNone/>
            </a:pPr>
            <a:r>
              <a:rPr lang="en-GB" sz="2800" dirty="0">
                <a:solidFill>
                  <a:srgbClr val="002060"/>
                </a:solidFill>
              </a:rPr>
              <a:t> </a:t>
            </a:r>
          </a:p>
        </p:txBody>
      </p:sp>
      <p:pic>
        <p:nvPicPr>
          <p:cNvPr id="3" name="Picture 2">
            <a:extLst>
              <a:ext uri="{FF2B5EF4-FFF2-40B4-BE49-F238E27FC236}">
                <a16:creationId xmlns:a16="http://schemas.microsoft.com/office/drawing/2014/main" id="{A8D27166-8C0C-4186-B351-2B4B32A74AE2}"/>
              </a:ext>
            </a:extLst>
          </p:cNvPr>
          <p:cNvPicPr>
            <a:picLocks noChangeAspect="1"/>
          </p:cNvPicPr>
          <p:nvPr/>
        </p:nvPicPr>
        <p:blipFill>
          <a:blip r:embed="rId3"/>
          <a:stretch>
            <a:fillRect/>
          </a:stretch>
        </p:blipFill>
        <p:spPr>
          <a:xfrm>
            <a:off x="1508760" y="2628899"/>
            <a:ext cx="9845040" cy="3158795"/>
          </a:xfrm>
          <a:prstGeom prst="rect">
            <a:avLst/>
          </a:prstGeom>
        </p:spPr>
      </p:pic>
    </p:spTree>
    <p:extLst>
      <p:ext uri="{BB962C8B-B14F-4D97-AF65-F5344CB8AC3E}">
        <p14:creationId xmlns:p14="http://schemas.microsoft.com/office/powerpoint/2010/main" val="2869764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4E83-E3CC-48E9-ABAC-1D3B724AF5B1}"/>
              </a:ext>
            </a:extLst>
          </p:cNvPr>
          <p:cNvSpPr>
            <a:spLocks noGrp="1"/>
          </p:cNvSpPr>
          <p:nvPr>
            <p:ph type="title"/>
          </p:nvPr>
        </p:nvSpPr>
        <p:spPr>
          <a:xfrm>
            <a:off x="838200" y="-283709"/>
            <a:ext cx="10515600" cy="1325563"/>
          </a:xfrm>
        </p:spPr>
        <p:txBody>
          <a:bodyPr/>
          <a:lstStyle/>
          <a:p>
            <a:r>
              <a:rPr lang="en-GB" dirty="0"/>
              <a:t>Advising Miranda and Mikey</a:t>
            </a:r>
          </a:p>
        </p:txBody>
      </p:sp>
      <p:sp>
        <p:nvSpPr>
          <p:cNvPr id="4" name="Slide Number Placeholder 3">
            <a:extLst>
              <a:ext uri="{FF2B5EF4-FFF2-40B4-BE49-F238E27FC236}">
                <a16:creationId xmlns:a16="http://schemas.microsoft.com/office/drawing/2014/main" id="{99A9F285-287C-42AF-BE00-6C7957987ACF}"/>
              </a:ext>
            </a:extLst>
          </p:cNvPr>
          <p:cNvSpPr>
            <a:spLocks noGrp="1"/>
          </p:cNvSpPr>
          <p:nvPr>
            <p:ph type="sldNum" sz="quarter" idx="12"/>
          </p:nvPr>
        </p:nvSpPr>
        <p:spPr/>
        <p:txBody>
          <a:bodyPr/>
          <a:lstStyle/>
          <a:p>
            <a:fld id="{478DA289-F468-42DF-B92F-0B060E228CBE}" type="slidenum">
              <a:rPr lang="en-GB" smtClean="0"/>
              <a:pPr/>
              <a:t>14</a:t>
            </a:fld>
            <a:endParaRPr lang="en-GB" dirty="0"/>
          </a:p>
        </p:txBody>
      </p:sp>
      <p:sp>
        <p:nvSpPr>
          <p:cNvPr id="5" name="Footer Placeholder 4">
            <a:extLst>
              <a:ext uri="{FF2B5EF4-FFF2-40B4-BE49-F238E27FC236}">
                <a16:creationId xmlns:a16="http://schemas.microsoft.com/office/drawing/2014/main" id="{7F3D69AB-C88E-4F7B-8451-F351FB7999BD}"/>
              </a:ext>
            </a:extLst>
          </p:cNvPr>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 Medway Council 2021</a:t>
            </a:r>
            <a:endParaRPr lang="en-GB" dirty="0"/>
          </a:p>
        </p:txBody>
      </p:sp>
      <p:sp>
        <p:nvSpPr>
          <p:cNvPr id="12" name="TextBox 11">
            <a:extLst>
              <a:ext uri="{FF2B5EF4-FFF2-40B4-BE49-F238E27FC236}">
                <a16:creationId xmlns:a16="http://schemas.microsoft.com/office/drawing/2014/main" id="{AE2CF858-8F9A-4243-9948-D503E689BBAD}"/>
              </a:ext>
            </a:extLst>
          </p:cNvPr>
          <p:cNvSpPr txBox="1"/>
          <p:nvPr/>
        </p:nvSpPr>
        <p:spPr>
          <a:xfrm>
            <a:off x="838200" y="1849988"/>
            <a:ext cx="11018178" cy="1384995"/>
          </a:xfrm>
          <a:prstGeom prst="rect">
            <a:avLst/>
          </a:prstGeom>
          <a:noFill/>
        </p:spPr>
        <p:txBody>
          <a:bodyPr wrap="square">
            <a:spAutoFit/>
          </a:bodyPr>
          <a:lstStyle/>
          <a:p>
            <a:r>
              <a:rPr lang="en-GB" sz="2800" dirty="0">
                <a:solidFill>
                  <a:srgbClr val="002060"/>
                </a:solidFill>
              </a:rPr>
              <a:t>As a class, read part 3. Can you write some advice to either Miranda or Mikey, explaining all the different ways they could withdraw their consent?</a:t>
            </a:r>
          </a:p>
          <a:p>
            <a:pPr marL="0" indent="0">
              <a:buNone/>
            </a:pPr>
            <a:r>
              <a:rPr lang="en-GB" sz="2800" dirty="0">
                <a:solidFill>
                  <a:srgbClr val="002060"/>
                </a:solidFill>
              </a:rPr>
              <a:t> </a:t>
            </a:r>
          </a:p>
        </p:txBody>
      </p:sp>
      <p:sp>
        <p:nvSpPr>
          <p:cNvPr id="13" name="Rectangle 12">
            <a:extLst>
              <a:ext uri="{FF2B5EF4-FFF2-40B4-BE49-F238E27FC236}">
                <a16:creationId xmlns:a16="http://schemas.microsoft.com/office/drawing/2014/main" id="{65EF2A11-A4F8-4364-B9A1-1922D73F95F1}"/>
              </a:ext>
            </a:extLst>
          </p:cNvPr>
          <p:cNvSpPr/>
          <p:nvPr/>
        </p:nvSpPr>
        <p:spPr>
          <a:xfrm>
            <a:off x="838200" y="2998569"/>
            <a:ext cx="5182455" cy="1505853"/>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What could they say to withdraw their consent?</a:t>
            </a:r>
          </a:p>
        </p:txBody>
      </p:sp>
      <p:sp>
        <p:nvSpPr>
          <p:cNvPr id="15" name="Rectangle 14">
            <a:extLst>
              <a:ext uri="{FF2B5EF4-FFF2-40B4-BE49-F238E27FC236}">
                <a16:creationId xmlns:a16="http://schemas.microsoft.com/office/drawing/2014/main" id="{A67F9CDB-84E7-47D2-8F16-9FA68E707A0E}"/>
              </a:ext>
            </a:extLst>
          </p:cNvPr>
          <p:cNvSpPr/>
          <p:nvPr/>
        </p:nvSpPr>
        <p:spPr>
          <a:xfrm>
            <a:off x="6563429" y="2998569"/>
            <a:ext cx="5182455" cy="1505853"/>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What could they do to show they are no longer consenting?</a:t>
            </a:r>
          </a:p>
        </p:txBody>
      </p:sp>
      <p:sp>
        <p:nvSpPr>
          <p:cNvPr id="16" name="Rectangle 15">
            <a:extLst>
              <a:ext uri="{FF2B5EF4-FFF2-40B4-BE49-F238E27FC236}">
                <a16:creationId xmlns:a16="http://schemas.microsoft.com/office/drawing/2014/main" id="{580145ED-425F-48B3-A744-42703F93E375}"/>
              </a:ext>
            </a:extLst>
          </p:cNvPr>
          <p:cNvSpPr/>
          <p:nvPr/>
        </p:nvSpPr>
        <p:spPr>
          <a:xfrm>
            <a:off x="838200" y="4913873"/>
            <a:ext cx="5182455" cy="1505853"/>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How do you think a loving partner is likely to respond?</a:t>
            </a:r>
          </a:p>
        </p:txBody>
      </p:sp>
      <p:sp>
        <p:nvSpPr>
          <p:cNvPr id="17" name="Rectangle 16">
            <a:extLst>
              <a:ext uri="{FF2B5EF4-FFF2-40B4-BE49-F238E27FC236}">
                <a16:creationId xmlns:a16="http://schemas.microsoft.com/office/drawing/2014/main" id="{2AA749A6-CE4D-4576-8D06-6E7C1DC6E55E}"/>
              </a:ext>
            </a:extLst>
          </p:cNvPr>
          <p:cNvSpPr/>
          <p:nvPr/>
        </p:nvSpPr>
        <p:spPr>
          <a:xfrm>
            <a:off x="6563429" y="4913873"/>
            <a:ext cx="5182455" cy="1505853"/>
          </a:xfrm>
          <a:prstGeom prst="rect">
            <a:avLst/>
          </a:prstGeom>
          <a:solidFill>
            <a:srgbClr val="00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dirty="0"/>
              <a:t>What might they do / say if their partner accused them of ‘leading them on’? </a:t>
            </a:r>
          </a:p>
        </p:txBody>
      </p:sp>
    </p:spTree>
    <p:extLst>
      <p:ext uri="{BB962C8B-B14F-4D97-AF65-F5344CB8AC3E}">
        <p14:creationId xmlns:p14="http://schemas.microsoft.com/office/powerpoint/2010/main" val="18263987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4E83-E3CC-48E9-ABAC-1D3B724AF5B1}"/>
              </a:ext>
            </a:extLst>
          </p:cNvPr>
          <p:cNvSpPr>
            <a:spLocks noGrp="1"/>
          </p:cNvSpPr>
          <p:nvPr>
            <p:ph type="title"/>
          </p:nvPr>
        </p:nvSpPr>
        <p:spPr>
          <a:xfrm>
            <a:off x="803719" y="-237549"/>
            <a:ext cx="10515600" cy="1325563"/>
          </a:xfrm>
        </p:spPr>
        <p:txBody>
          <a:bodyPr/>
          <a:lstStyle/>
          <a:p>
            <a:r>
              <a:rPr lang="en-GB" dirty="0"/>
              <a:t>Endpoint assessment</a:t>
            </a:r>
          </a:p>
        </p:txBody>
      </p:sp>
      <p:sp>
        <p:nvSpPr>
          <p:cNvPr id="4" name="Slide Number Placeholder 3">
            <a:extLst>
              <a:ext uri="{FF2B5EF4-FFF2-40B4-BE49-F238E27FC236}">
                <a16:creationId xmlns:a16="http://schemas.microsoft.com/office/drawing/2014/main" id="{99A9F285-287C-42AF-BE00-6C7957987ACF}"/>
              </a:ext>
            </a:extLst>
          </p:cNvPr>
          <p:cNvSpPr>
            <a:spLocks noGrp="1"/>
          </p:cNvSpPr>
          <p:nvPr>
            <p:ph type="sldNum" sz="quarter" idx="12"/>
          </p:nvPr>
        </p:nvSpPr>
        <p:spPr/>
        <p:txBody>
          <a:bodyPr/>
          <a:lstStyle/>
          <a:p>
            <a:fld id="{478DA289-F468-42DF-B92F-0B060E228CBE}" type="slidenum">
              <a:rPr lang="en-GB" smtClean="0"/>
              <a:pPr/>
              <a:t>15</a:t>
            </a:fld>
            <a:endParaRPr lang="en-GB" dirty="0"/>
          </a:p>
        </p:txBody>
      </p:sp>
      <p:sp>
        <p:nvSpPr>
          <p:cNvPr id="5" name="Footer Placeholder 4">
            <a:extLst>
              <a:ext uri="{FF2B5EF4-FFF2-40B4-BE49-F238E27FC236}">
                <a16:creationId xmlns:a16="http://schemas.microsoft.com/office/drawing/2014/main" id="{7F3D69AB-C88E-4F7B-8451-F351FB7999BD}"/>
              </a:ext>
            </a:extLst>
          </p:cNvPr>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 Medway Council 2021</a:t>
            </a:r>
            <a:endParaRPr lang="en-GB" dirty="0"/>
          </a:p>
        </p:txBody>
      </p:sp>
      <p:sp>
        <p:nvSpPr>
          <p:cNvPr id="12" name="TextBox 11">
            <a:extLst>
              <a:ext uri="{FF2B5EF4-FFF2-40B4-BE49-F238E27FC236}">
                <a16:creationId xmlns:a16="http://schemas.microsoft.com/office/drawing/2014/main" id="{AE2CF858-8F9A-4243-9948-D503E689BBAD}"/>
              </a:ext>
            </a:extLst>
          </p:cNvPr>
          <p:cNvSpPr txBox="1"/>
          <p:nvPr/>
        </p:nvSpPr>
        <p:spPr>
          <a:xfrm>
            <a:off x="838200" y="1371489"/>
            <a:ext cx="11018178" cy="1384995"/>
          </a:xfrm>
          <a:prstGeom prst="rect">
            <a:avLst/>
          </a:prstGeom>
          <a:noFill/>
        </p:spPr>
        <p:txBody>
          <a:bodyPr wrap="square">
            <a:spAutoFit/>
          </a:bodyPr>
          <a:lstStyle/>
          <a:p>
            <a:r>
              <a:rPr lang="en-GB" sz="2800" dirty="0">
                <a:solidFill>
                  <a:srgbClr val="002060"/>
                </a:solidFill>
              </a:rPr>
              <a:t>We are all going to say aloud a phrase or response that someone could use to not give, or to withdraw, consent.</a:t>
            </a:r>
          </a:p>
          <a:p>
            <a:pPr marL="0" indent="0">
              <a:buNone/>
            </a:pPr>
            <a:r>
              <a:rPr lang="en-GB" sz="2800" dirty="0">
                <a:solidFill>
                  <a:srgbClr val="002060"/>
                </a:solidFill>
              </a:rPr>
              <a:t> </a:t>
            </a:r>
          </a:p>
        </p:txBody>
      </p:sp>
      <p:sp>
        <p:nvSpPr>
          <p:cNvPr id="23" name="Speech Bubble: Rectangle with Corners Rounded 22">
            <a:extLst>
              <a:ext uri="{FF2B5EF4-FFF2-40B4-BE49-F238E27FC236}">
                <a16:creationId xmlns:a16="http://schemas.microsoft.com/office/drawing/2014/main" id="{E521D9E4-5265-49B4-9150-3D58612C8EEB}"/>
              </a:ext>
            </a:extLst>
          </p:cNvPr>
          <p:cNvSpPr/>
          <p:nvPr/>
        </p:nvSpPr>
        <p:spPr>
          <a:xfrm>
            <a:off x="1170165" y="3189751"/>
            <a:ext cx="4230618" cy="2733332"/>
          </a:xfrm>
          <a:prstGeom prst="wedgeRoundRectCallout">
            <a:avLst>
              <a:gd name="adj1" fmla="val 64796"/>
              <a:gd name="adj2" fmla="val 12248"/>
              <a:gd name="adj3" fmla="val 16667"/>
            </a:avLst>
          </a:prstGeom>
          <a:noFill/>
          <a:ln w="28575">
            <a:solidFill>
              <a:srgbClr val="1C00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1C0039"/>
              </a:solidFill>
            </a:endParaRPr>
          </a:p>
          <a:p>
            <a:pPr algn="ctr"/>
            <a:r>
              <a:rPr lang="en-GB" sz="4000" dirty="0">
                <a:solidFill>
                  <a:srgbClr val="1C0039"/>
                </a:solidFill>
              </a:rPr>
              <a:t>….</a:t>
            </a:r>
          </a:p>
          <a:p>
            <a:pPr algn="ctr"/>
            <a:endParaRPr lang="en-GB" sz="2800" dirty="0">
              <a:solidFill>
                <a:srgbClr val="1C0039"/>
              </a:solidFill>
            </a:endParaRPr>
          </a:p>
        </p:txBody>
      </p:sp>
      <p:sp>
        <p:nvSpPr>
          <p:cNvPr id="24" name="Speech Bubble: Rectangle with Corners Rounded 23">
            <a:extLst>
              <a:ext uri="{FF2B5EF4-FFF2-40B4-BE49-F238E27FC236}">
                <a16:creationId xmlns:a16="http://schemas.microsoft.com/office/drawing/2014/main" id="{9A407342-D5E2-4CD6-BDC2-60F38DAC62BF}"/>
              </a:ext>
            </a:extLst>
          </p:cNvPr>
          <p:cNvSpPr/>
          <p:nvPr/>
        </p:nvSpPr>
        <p:spPr>
          <a:xfrm>
            <a:off x="6791218" y="2756484"/>
            <a:ext cx="5065160" cy="2175111"/>
          </a:xfrm>
          <a:prstGeom prst="wedgeRoundRectCallout">
            <a:avLst>
              <a:gd name="adj1" fmla="val -40307"/>
              <a:gd name="adj2" fmla="val 109202"/>
              <a:gd name="adj3" fmla="val 16667"/>
            </a:avLst>
          </a:prstGeom>
          <a:noFill/>
          <a:ln w="28575">
            <a:solidFill>
              <a:srgbClr val="009D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rgbClr val="1C0039"/>
              </a:solidFill>
            </a:endParaRPr>
          </a:p>
          <a:p>
            <a:pPr algn="ctr"/>
            <a:r>
              <a:rPr lang="en-GB" sz="4000" dirty="0">
                <a:solidFill>
                  <a:srgbClr val="1C0039"/>
                </a:solidFill>
              </a:rPr>
              <a:t>….</a:t>
            </a:r>
          </a:p>
          <a:p>
            <a:pPr algn="ctr"/>
            <a:endParaRPr lang="en-GB" sz="2800" dirty="0">
              <a:solidFill>
                <a:srgbClr val="1C0039"/>
              </a:solidFill>
            </a:endParaRPr>
          </a:p>
        </p:txBody>
      </p:sp>
    </p:spTree>
    <p:extLst>
      <p:ext uri="{BB962C8B-B14F-4D97-AF65-F5344CB8AC3E}">
        <p14:creationId xmlns:p14="http://schemas.microsoft.com/office/powerpoint/2010/main" val="4254051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F25911-64DC-4BF5-89D6-9AF5E9CF249F}"/>
              </a:ext>
            </a:extLst>
          </p:cNvPr>
          <p:cNvSpPr>
            <a:spLocks noGrp="1"/>
          </p:cNvSpPr>
          <p:nvPr>
            <p:ph type="title"/>
          </p:nvPr>
        </p:nvSpPr>
        <p:spPr>
          <a:xfrm>
            <a:off x="838200" y="-212181"/>
            <a:ext cx="10515600" cy="1325563"/>
          </a:xfrm>
        </p:spPr>
        <p:txBody>
          <a:bodyPr/>
          <a:lstStyle/>
          <a:p>
            <a:pPr algn="l"/>
            <a:r>
              <a:rPr lang="en-US" dirty="0"/>
              <a:t>More activities</a:t>
            </a:r>
            <a:endParaRPr lang="en-GB" dirty="0"/>
          </a:p>
        </p:txBody>
      </p:sp>
      <p:sp>
        <p:nvSpPr>
          <p:cNvPr id="5" name="Content Placeholder 4">
            <a:extLst>
              <a:ext uri="{FF2B5EF4-FFF2-40B4-BE49-F238E27FC236}">
                <a16:creationId xmlns:a16="http://schemas.microsoft.com/office/drawing/2014/main" id="{8DDD1FDD-3E23-4A6B-A9FE-826DC17AAB78}"/>
              </a:ext>
            </a:extLst>
          </p:cNvPr>
          <p:cNvSpPr>
            <a:spLocks noGrp="1"/>
          </p:cNvSpPr>
          <p:nvPr>
            <p:ph idx="1"/>
          </p:nvPr>
        </p:nvSpPr>
        <p:spPr>
          <a:xfrm>
            <a:off x="838200" y="1758656"/>
            <a:ext cx="8757863" cy="3676944"/>
          </a:xfrm>
        </p:spPr>
        <p:txBody>
          <a:bodyPr/>
          <a:lstStyle/>
          <a:p>
            <a:pPr marL="0" indent="0">
              <a:buNone/>
            </a:pPr>
            <a:r>
              <a:rPr lang="en-GB" sz="3200" b="1" dirty="0"/>
              <a:t>Consent on TV</a:t>
            </a:r>
          </a:p>
          <a:p>
            <a:pPr marL="0" indent="0">
              <a:buNone/>
            </a:pPr>
            <a:r>
              <a:rPr lang="en-GB" dirty="0">
                <a:latin typeface="+mn-lt"/>
                <a:ea typeface="+mn-ea"/>
                <a:cs typeface="+mn-cs"/>
              </a:rPr>
              <a:t>Note any examples from the television shows you watch, where consent was respected or not respected. </a:t>
            </a:r>
          </a:p>
          <a:p>
            <a:pPr marL="0" indent="0">
              <a:buNone/>
            </a:pPr>
            <a:r>
              <a:rPr lang="en-GB" dirty="0">
                <a:latin typeface="+mn-lt"/>
                <a:ea typeface="+mn-ea"/>
                <a:cs typeface="+mn-cs"/>
              </a:rPr>
              <a:t>Try to identify any verbal or non-verbal cues given by the characters, and any assumptions either of the characters make. </a:t>
            </a:r>
          </a:p>
          <a:p>
            <a:pPr marL="0" indent="0">
              <a:buNone/>
            </a:pPr>
            <a:r>
              <a:rPr lang="en-GB" dirty="0">
                <a:latin typeface="+mn-lt"/>
                <a:ea typeface="+mn-ea"/>
                <a:cs typeface="+mn-cs"/>
              </a:rPr>
              <a:t>Can you suggest ways in which these assumptions could have been avoided?</a:t>
            </a:r>
          </a:p>
          <a:p>
            <a:pPr marL="0" indent="0">
              <a:buNone/>
            </a:pPr>
            <a:endParaRPr lang="en-GB" sz="2600" dirty="0"/>
          </a:p>
        </p:txBody>
      </p:sp>
      <p:sp>
        <p:nvSpPr>
          <p:cNvPr id="6" name="Slide Number Placeholder 5">
            <a:extLst>
              <a:ext uri="{FF2B5EF4-FFF2-40B4-BE49-F238E27FC236}">
                <a16:creationId xmlns:a16="http://schemas.microsoft.com/office/drawing/2014/main" id="{74444001-A1E2-4AE3-9711-C247108E1DE3}"/>
              </a:ext>
            </a:extLst>
          </p:cNvPr>
          <p:cNvSpPr>
            <a:spLocks noGrp="1"/>
          </p:cNvSpPr>
          <p:nvPr>
            <p:ph type="sldNum" sz="quarter" idx="12"/>
          </p:nvPr>
        </p:nvSpPr>
        <p:spPr/>
        <p:txBody>
          <a:bodyPr/>
          <a:lstStyle/>
          <a:p>
            <a:fld id="{478DA289-F468-42DF-B92F-0B060E228CBE}" type="slidenum">
              <a:rPr lang="en-GB" smtClean="0"/>
              <a:pPr/>
              <a:t>16</a:t>
            </a:fld>
            <a:endParaRPr lang="en-GB" dirty="0"/>
          </a:p>
        </p:txBody>
      </p:sp>
      <p:sp>
        <p:nvSpPr>
          <p:cNvPr id="7" name="Footer Placeholder 6">
            <a:extLst>
              <a:ext uri="{FF2B5EF4-FFF2-40B4-BE49-F238E27FC236}">
                <a16:creationId xmlns:a16="http://schemas.microsoft.com/office/drawing/2014/main" id="{3EE7977A-57C7-4AB2-87C3-40B20C96AD52}"/>
              </a:ext>
            </a:extLst>
          </p:cNvPr>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 Medway Council 2021</a:t>
            </a:r>
            <a:endParaRPr lang="en-GB" dirty="0"/>
          </a:p>
        </p:txBody>
      </p:sp>
      <p:pic>
        <p:nvPicPr>
          <p:cNvPr id="8" name="Picture 7">
            <a:extLst>
              <a:ext uri="{FF2B5EF4-FFF2-40B4-BE49-F238E27FC236}">
                <a16:creationId xmlns:a16="http://schemas.microsoft.com/office/drawing/2014/main" id="{59C73205-25E9-401D-A933-881BFF6C86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596063" y="2808742"/>
            <a:ext cx="2277954" cy="1576771"/>
          </a:xfrm>
          <a:prstGeom prst="rect">
            <a:avLst/>
          </a:prstGeom>
        </p:spPr>
      </p:pic>
    </p:spTree>
    <p:extLst>
      <p:ext uri="{BB962C8B-B14F-4D97-AF65-F5344CB8AC3E}">
        <p14:creationId xmlns:p14="http://schemas.microsoft.com/office/powerpoint/2010/main" val="1483295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F25911-64DC-4BF5-89D6-9AF5E9CF249F}"/>
              </a:ext>
            </a:extLst>
          </p:cNvPr>
          <p:cNvSpPr>
            <a:spLocks noGrp="1"/>
          </p:cNvSpPr>
          <p:nvPr>
            <p:ph type="title"/>
          </p:nvPr>
        </p:nvSpPr>
        <p:spPr>
          <a:xfrm>
            <a:off x="838200" y="983456"/>
            <a:ext cx="10757452" cy="1325563"/>
          </a:xfrm>
        </p:spPr>
        <p:txBody>
          <a:bodyPr/>
          <a:lstStyle/>
          <a:p>
            <a:pPr algn="l"/>
            <a:r>
              <a:rPr lang="en-US" dirty="0"/>
              <a:t>Signposting support</a:t>
            </a:r>
            <a:endParaRPr lang="en-GB" dirty="0"/>
          </a:p>
        </p:txBody>
      </p:sp>
      <p:sp>
        <p:nvSpPr>
          <p:cNvPr id="5" name="Content Placeholder 4">
            <a:extLst>
              <a:ext uri="{FF2B5EF4-FFF2-40B4-BE49-F238E27FC236}">
                <a16:creationId xmlns:a16="http://schemas.microsoft.com/office/drawing/2014/main" id="{8DDD1FDD-3E23-4A6B-A9FE-826DC17AAB78}"/>
              </a:ext>
            </a:extLst>
          </p:cNvPr>
          <p:cNvSpPr>
            <a:spLocks noGrp="1"/>
          </p:cNvSpPr>
          <p:nvPr>
            <p:ph idx="1"/>
          </p:nvPr>
        </p:nvSpPr>
        <p:spPr>
          <a:xfrm>
            <a:off x="745733" y="3708656"/>
            <a:ext cx="9758819" cy="1339302"/>
          </a:xfrm>
        </p:spPr>
        <p:txBody>
          <a:bodyPr>
            <a:normAutofit fontScale="47500" lnSpcReduction="20000"/>
          </a:bodyPr>
          <a:lstStyle/>
          <a:p>
            <a:pPr marL="0" indent="0">
              <a:buNone/>
            </a:pPr>
            <a:endParaRPr lang="en-GB" dirty="0"/>
          </a:p>
          <a:p>
            <a:pPr marL="0" indent="0">
              <a:buNone/>
            </a:pPr>
            <a:r>
              <a:rPr lang="en-GB" dirty="0"/>
              <a:t>Visit:</a:t>
            </a:r>
          </a:p>
          <a:p>
            <a:pPr lvl="0"/>
            <a:r>
              <a:rPr lang="en-GB" dirty="0"/>
              <a:t>A Better Medway: </a:t>
            </a:r>
            <a:r>
              <a:rPr lang="en-GB" u="sng" dirty="0">
                <a:hlinkClick r:id="rId3"/>
              </a:rPr>
              <a:t>www.abettermedway.co.uk</a:t>
            </a:r>
            <a:endParaRPr lang="en-GB" u="sng" dirty="0"/>
          </a:p>
          <a:p>
            <a:pPr lvl="0"/>
            <a:r>
              <a:rPr lang="en-GB" dirty="0"/>
              <a:t>Brook: </a:t>
            </a:r>
            <a:r>
              <a:rPr lang="en-GB" u="sng" dirty="0">
                <a:hlinkClick r:id="rId4"/>
              </a:rPr>
              <a:t>www.brook.org.uk/help-advice </a:t>
            </a:r>
            <a:endParaRPr lang="en-GB" u="sng" dirty="0"/>
          </a:p>
          <a:p>
            <a:pPr lvl="0"/>
            <a:r>
              <a:rPr lang="en-GB" dirty="0"/>
              <a:t>Childline:  </a:t>
            </a:r>
            <a:r>
              <a:rPr lang="en-GB" u="sng" dirty="0">
                <a:hlinkClick r:id="rId5"/>
              </a:rPr>
              <a:t>www.childline.org.</a:t>
            </a:r>
            <a:r>
              <a:rPr lang="en-GB" dirty="0">
                <a:hlinkClick r:id="rId5"/>
              </a:rPr>
              <a:t>uk</a:t>
            </a:r>
            <a:r>
              <a:rPr lang="en-GB" dirty="0"/>
              <a:t>  0800 1111</a:t>
            </a:r>
          </a:p>
        </p:txBody>
      </p:sp>
      <p:sp>
        <p:nvSpPr>
          <p:cNvPr id="6" name="Slide Number Placeholder 5">
            <a:extLst>
              <a:ext uri="{FF2B5EF4-FFF2-40B4-BE49-F238E27FC236}">
                <a16:creationId xmlns:a16="http://schemas.microsoft.com/office/drawing/2014/main" id="{74444001-A1E2-4AE3-9711-C247108E1DE3}"/>
              </a:ext>
            </a:extLst>
          </p:cNvPr>
          <p:cNvSpPr>
            <a:spLocks noGrp="1"/>
          </p:cNvSpPr>
          <p:nvPr>
            <p:ph type="sldNum" sz="quarter" idx="12"/>
          </p:nvPr>
        </p:nvSpPr>
        <p:spPr/>
        <p:txBody>
          <a:bodyPr/>
          <a:lstStyle/>
          <a:p>
            <a:fld id="{478DA289-F468-42DF-B92F-0B060E228CBE}" type="slidenum">
              <a:rPr lang="en-GB" smtClean="0"/>
              <a:pPr/>
              <a:t>17</a:t>
            </a:fld>
            <a:endParaRPr lang="en-GB" dirty="0"/>
          </a:p>
        </p:txBody>
      </p:sp>
      <p:sp>
        <p:nvSpPr>
          <p:cNvPr id="7" name="Footer Placeholder 6">
            <a:extLst>
              <a:ext uri="{FF2B5EF4-FFF2-40B4-BE49-F238E27FC236}">
                <a16:creationId xmlns:a16="http://schemas.microsoft.com/office/drawing/2014/main" id="{3EE7977A-57C7-4AB2-87C3-40B20C96AD52}"/>
              </a:ext>
            </a:extLst>
          </p:cNvPr>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 Medway Council 2021</a:t>
            </a:r>
            <a:endParaRPr lang="en-GB" dirty="0"/>
          </a:p>
        </p:txBody>
      </p:sp>
      <p:pic>
        <p:nvPicPr>
          <p:cNvPr id="9" name="Picture 8">
            <a:extLst>
              <a:ext uri="{FF2B5EF4-FFF2-40B4-BE49-F238E27FC236}">
                <a16:creationId xmlns:a16="http://schemas.microsoft.com/office/drawing/2014/main" id="{52C167AF-A13F-412F-B69E-4A829628A3D9}"/>
              </a:ext>
            </a:extLst>
          </p:cNvPr>
          <p:cNvPicPr>
            <a:picLocks noChangeAspect="1"/>
          </p:cNvPicPr>
          <p:nvPr/>
        </p:nvPicPr>
        <p:blipFill>
          <a:blip r:embed="rId6"/>
          <a:stretch>
            <a:fillRect/>
          </a:stretch>
        </p:blipFill>
        <p:spPr>
          <a:xfrm>
            <a:off x="8367386" y="4394202"/>
            <a:ext cx="3477729" cy="1193090"/>
          </a:xfrm>
          <a:prstGeom prst="rect">
            <a:avLst/>
          </a:prstGeom>
        </p:spPr>
      </p:pic>
      <p:sp>
        <p:nvSpPr>
          <p:cNvPr id="11" name="TextBox 10">
            <a:extLst>
              <a:ext uri="{FF2B5EF4-FFF2-40B4-BE49-F238E27FC236}">
                <a16:creationId xmlns:a16="http://schemas.microsoft.com/office/drawing/2014/main" id="{84095098-734D-4017-926C-45D508B8CEBC}"/>
              </a:ext>
            </a:extLst>
          </p:cNvPr>
          <p:cNvSpPr txBox="1"/>
          <p:nvPr/>
        </p:nvSpPr>
        <p:spPr>
          <a:xfrm>
            <a:off x="838200" y="1883238"/>
            <a:ext cx="7529186" cy="1815882"/>
          </a:xfrm>
          <a:prstGeom prst="rect">
            <a:avLst/>
          </a:prstGeom>
          <a:noFill/>
        </p:spPr>
        <p:txBody>
          <a:bodyPr wrap="square">
            <a:spAutoFit/>
          </a:bodyPr>
          <a:lstStyle/>
          <a:p>
            <a:pPr marL="0" indent="0">
              <a:buNone/>
            </a:pPr>
            <a:r>
              <a:rPr lang="en-GB" sz="2800" dirty="0">
                <a:solidFill>
                  <a:srgbClr val="002060"/>
                </a:solidFill>
              </a:rPr>
              <a:t>If you would like further guidance or support:</a:t>
            </a:r>
          </a:p>
          <a:p>
            <a:pPr marL="285750" indent="-285750">
              <a:buFont typeface="Arial" panose="020B0604020202020204" pitchFamily="34" charset="0"/>
              <a:buChar char="•"/>
            </a:pPr>
            <a:r>
              <a:rPr lang="en-GB" sz="2800" dirty="0">
                <a:solidFill>
                  <a:srgbClr val="002060"/>
                </a:solidFill>
              </a:rPr>
              <a:t>speak to a parent/carer, tutor, head of year, school nurse/counsellor or other trusted member of staff in the school</a:t>
            </a:r>
          </a:p>
        </p:txBody>
      </p:sp>
      <p:pic>
        <p:nvPicPr>
          <p:cNvPr id="12" name="Picture 11" descr="Icon&#10;&#10;Description automatically generated">
            <a:extLst>
              <a:ext uri="{FF2B5EF4-FFF2-40B4-BE49-F238E27FC236}">
                <a16:creationId xmlns:a16="http://schemas.microsoft.com/office/drawing/2014/main" id="{DC0AC49C-3472-4C9D-852C-48B8DD8AB027}"/>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t="12402"/>
          <a:stretch/>
        </p:blipFill>
        <p:spPr>
          <a:xfrm>
            <a:off x="8298796" y="1915029"/>
            <a:ext cx="3769552" cy="2201356"/>
          </a:xfrm>
          <a:prstGeom prst="rect">
            <a:avLst/>
          </a:prstGeom>
        </p:spPr>
      </p:pic>
    </p:spTree>
    <p:extLst>
      <p:ext uri="{BB962C8B-B14F-4D97-AF65-F5344CB8AC3E}">
        <p14:creationId xmlns:p14="http://schemas.microsoft.com/office/powerpoint/2010/main" val="2683574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E6224C9B-8678-4E75-B81E-7BCDBC7C69FD}"/>
              </a:ext>
            </a:extLst>
          </p:cNvPr>
          <p:cNvGrpSpPr/>
          <p:nvPr/>
        </p:nvGrpSpPr>
        <p:grpSpPr>
          <a:xfrm>
            <a:off x="-5871139" y="0"/>
            <a:ext cx="20049795" cy="7329320"/>
            <a:chOff x="-5871139" y="0"/>
            <a:chExt cx="20049795" cy="7329320"/>
          </a:xfrm>
        </p:grpSpPr>
        <p:pic>
          <p:nvPicPr>
            <p:cNvPr id="2" name="Google Shape;38;p4"/>
            <p:cNvPicPr preferRelativeResize="0"/>
            <p:nvPr/>
          </p:nvPicPr>
          <p:blipFill rotWithShape="1">
            <a:blip r:embed="rId2">
              <a:alphaModFix amt="26000"/>
            </a:blip>
            <a:srcRect/>
            <a:stretch/>
          </p:blipFill>
          <p:spPr>
            <a:xfrm rot="-1344145">
              <a:off x="-5871139" y="208389"/>
              <a:ext cx="20049795" cy="7120931"/>
            </a:xfrm>
            <a:prstGeom prst="rect">
              <a:avLst/>
            </a:prstGeom>
            <a:noFill/>
            <a:ln>
              <a:noFill/>
            </a:ln>
          </p:spPr>
        </p:pic>
        <p:sp>
          <p:nvSpPr>
            <p:cNvPr id="3" name="Rectangle 2">
              <a:extLst>
                <a:ext uri="{FF2B5EF4-FFF2-40B4-BE49-F238E27FC236}">
                  <a16:creationId xmlns:a16="http://schemas.microsoft.com/office/drawing/2014/main" id="{D24B3F67-5666-4238-B1F2-3F28B512796F}"/>
                </a:ext>
              </a:extLst>
            </p:cNvPr>
            <p:cNvSpPr/>
            <p:nvPr/>
          </p:nvSpPr>
          <p:spPr>
            <a:xfrm>
              <a:off x="0" y="0"/>
              <a:ext cx="943102" cy="68579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b="1" dirty="0">
                  <a:solidFill>
                    <a:srgbClr val="002060"/>
                  </a:solidFill>
                </a:rPr>
                <a:t>Relationships</a:t>
              </a:r>
            </a:p>
          </p:txBody>
        </p:sp>
        <p:sp>
          <p:nvSpPr>
            <p:cNvPr id="4" name="Rectangle 3">
              <a:extLst>
                <a:ext uri="{FF2B5EF4-FFF2-40B4-BE49-F238E27FC236}">
                  <a16:creationId xmlns:a16="http://schemas.microsoft.com/office/drawing/2014/main" id="{9D12EE8A-7743-49C3-9810-53092BD39B49}"/>
                </a:ext>
              </a:extLst>
            </p:cNvPr>
            <p:cNvSpPr/>
            <p:nvPr/>
          </p:nvSpPr>
          <p:spPr>
            <a:xfrm>
              <a:off x="943102" y="6430779"/>
              <a:ext cx="11248898" cy="4272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mj-lt"/>
                  <a:ea typeface="Yu Gothic Light" panose="020B0300000000000000" pitchFamily="34" charset="-128"/>
                </a:rPr>
                <a:t>EXCELLENCE		-	INNOVATION		-	RESPECT</a:t>
              </a:r>
            </a:p>
          </p:txBody>
        </p:sp>
        <p:cxnSp>
          <p:nvCxnSpPr>
            <p:cNvPr id="5" name="Straight Connector 4"/>
            <p:cNvCxnSpPr>
              <a:cxnSpLocks/>
            </p:cNvCxnSpPr>
            <p:nvPr/>
          </p:nvCxnSpPr>
          <p:spPr>
            <a:xfrm flipV="1">
              <a:off x="943102" y="374754"/>
              <a:ext cx="11248898" cy="646331"/>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129589" y="0"/>
              <a:ext cx="4062412" cy="374754"/>
            </a:xfrm>
            <a:prstGeom prst="rect">
              <a:avLst/>
            </a:prstGeom>
            <a:noFill/>
          </p:spPr>
          <p:txBody>
            <a:bodyPr wrap="square" rtlCol="0">
              <a:spAutoFit/>
            </a:bodyPr>
            <a:lstStyle/>
            <a:p>
              <a:pPr algn="r"/>
              <a:fld id="{1EEF9F6E-3153-4B06-BE1C-C640A7BC8B79}" type="datetime2">
                <a:rPr lang="en-GB" smtClean="0">
                  <a:solidFill>
                    <a:srgbClr val="000066"/>
                  </a:solidFill>
                </a:rPr>
                <a:pPr algn="r"/>
                <a:t>Monday, 10 July 2023</a:t>
              </a:fld>
              <a:endParaRPr lang="en-GB" dirty="0">
                <a:solidFill>
                  <a:srgbClr val="000066"/>
                </a:solidFill>
              </a:endParaRPr>
            </a:p>
          </p:txBody>
        </p:sp>
        <p:sp>
          <p:nvSpPr>
            <p:cNvPr id="7" name="TextBox 6"/>
            <p:cNvSpPr txBox="1"/>
            <p:nvPr/>
          </p:nvSpPr>
          <p:spPr>
            <a:xfrm>
              <a:off x="1257300" y="374754"/>
              <a:ext cx="6766560" cy="646331"/>
            </a:xfrm>
            <a:prstGeom prst="rect">
              <a:avLst/>
            </a:prstGeom>
            <a:noFill/>
          </p:spPr>
          <p:txBody>
            <a:bodyPr wrap="square" rtlCol="0">
              <a:spAutoFit/>
            </a:bodyPr>
            <a:lstStyle/>
            <a:p>
              <a:r>
                <a:rPr lang="en-GB" sz="3600" dirty="0">
                  <a:solidFill>
                    <a:srgbClr val="002060"/>
                  </a:solidFill>
                </a:rPr>
                <a:t>title</a:t>
              </a:r>
            </a:p>
          </p:txBody>
        </p:sp>
      </p:grpSp>
    </p:spTree>
    <p:extLst>
      <p:ext uri="{BB962C8B-B14F-4D97-AF65-F5344CB8AC3E}">
        <p14:creationId xmlns:p14="http://schemas.microsoft.com/office/powerpoint/2010/main" val="1583386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3961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extBox 1">
            <a:extLst>
              <a:ext uri="{FF2B5EF4-FFF2-40B4-BE49-F238E27FC236}">
                <a16:creationId xmlns:a16="http://schemas.microsoft.com/office/drawing/2014/main" id="{F3AFCCF8-886B-4972-840A-D9AC29038015}"/>
              </a:ext>
            </a:extLst>
          </p:cNvPr>
          <p:cNvSpPr txBox="1"/>
          <p:nvPr/>
        </p:nvSpPr>
        <p:spPr>
          <a:xfrm>
            <a:off x="503596" y="214591"/>
            <a:ext cx="10231821" cy="3046988"/>
          </a:xfrm>
          <a:prstGeom prst="rect">
            <a:avLst/>
          </a:prstGeom>
          <a:noFill/>
        </p:spPr>
        <p:txBody>
          <a:bodyPr wrap="square" rtlCol="0">
            <a:spAutoFit/>
          </a:bodyPr>
          <a:lstStyle/>
          <a:p>
            <a:r>
              <a:rPr lang="en-GB" sz="9600" b="1" dirty="0">
                <a:solidFill>
                  <a:schemeClr val="bg1"/>
                </a:solidFill>
                <a:latin typeface="Yu Gothic Light" panose="020B0300000000000000" pitchFamily="34" charset="-128"/>
                <a:ea typeface="Yu Gothic Light" panose="020B0300000000000000" pitchFamily="34" charset="-128"/>
              </a:rPr>
              <a:t>Life </a:t>
            </a:r>
          </a:p>
          <a:p>
            <a:r>
              <a:rPr lang="en-GB" sz="9600" b="1" dirty="0">
                <a:solidFill>
                  <a:schemeClr val="bg1"/>
                </a:solidFill>
                <a:latin typeface="Yu Gothic Light" panose="020B0300000000000000" pitchFamily="34" charset="-128"/>
                <a:ea typeface="Yu Gothic Light" panose="020B0300000000000000" pitchFamily="34" charset="-128"/>
              </a:rPr>
              <a:t>	Studies</a:t>
            </a:r>
          </a:p>
        </p:txBody>
      </p:sp>
      <p:sp>
        <p:nvSpPr>
          <p:cNvPr id="3" name="TextBox 2">
            <a:extLst>
              <a:ext uri="{FF2B5EF4-FFF2-40B4-BE49-F238E27FC236}">
                <a16:creationId xmlns:a16="http://schemas.microsoft.com/office/drawing/2014/main" id="{748AD128-007E-495C-A324-CC2615BC4E3D}"/>
              </a:ext>
            </a:extLst>
          </p:cNvPr>
          <p:cNvSpPr txBox="1"/>
          <p:nvPr/>
        </p:nvSpPr>
        <p:spPr>
          <a:xfrm>
            <a:off x="1358775" y="3334812"/>
            <a:ext cx="10116508" cy="2554545"/>
          </a:xfrm>
          <a:prstGeom prst="rect">
            <a:avLst/>
          </a:prstGeom>
          <a:noFill/>
        </p:spPr>
        <p:txBody>
          <a:bodyPr wrap="square" rtlCol="0">
            <a:spAutoFit/>
          </a:bodyPr>
          <a:lstStyle/>
          <a:p>
            <a:r>
              <a:rPr lang="en-GB" sz="8800" b="1" dirty="0">
                <a:solidFill>
                  <a:srgbClr val="FFC000"/>
                </a:solidFill>
              </a:rPr>
              <a:t>Relationships</a:t>
            </a:r>
          </a:p>
          <a:p>
            <a:r>
              <a:rPr lang="en-GB" sz="7200" b="1" dirty="0">
                <a:solidFill>
                  <a:srgbClr val="92D050"/>
                </a:solidFill>
              </a:rPr>
              <a:t> </a:t>
            </a:r>
          </a:p>
        </p:txBody>
      </p:sp>
      <p:sp>
        <p:nvSpPr>
          <p:cNvPr id="4" name="TextBox 3"/>
          <p:cNvSpPr txBox="1"/>
          <p:nvPr/>
        </p:nvSpPr>
        <p:spPr>
          <a:xfrm>
            <a:off x="9568721" y="0"/>
            <a:ext cx="2623279" cy="374754"/>
          </a:xfrm>
          <a:prstGeom prst="rect">
            <a:avLst/>
          </a:prstGeom>
          <a:noFill/>
        </p:spPr>
        <p:txBody>
          <a:bodyPr wrap="square" rtlCol="0">
            <a:spAutoFit/>
          </a:bodyPr>
          <a:lstStyle/>
          <a:p>
            <a:pPr algn="r"/>
            <a:fld id="{1EEF9F6E-3153-4B06-BE1C-C640A7BC8B79}" type="datetime2">
              <a:rPr lang="en-GB" smtClean="0">
                <a:solidFill>
                  <a:schemeClr val="bg1"/>
                </a:solidFill>
              </a:rPr>
              <a:pPr algn="r"/>
              <a:t>Monday, 10 July 2023</a:t>
            </a:fld>
            <a:endParaRPr lang="en-GB" dirty="0">
              <a:solidFill>
                <a:schemeClr val="bg1"/>
              </a:solidFill>
            </a:endParaRPr>
          </a:p>
        </p:txBody>
      </p:sp>
      <p:sp>
        <p:nvSpPr>
          <p:cNvPr id="5" name="Title 10">
            <a:extLst>
              <a:ext uri="{FF2B5EF4-FFF2-40B4-BE49-F238E27FC236}">
                <a16:creationId xmlns:a16="http://schemas.microsoft.com/office/drawing/2014/main" id="{C45BFCA9-58ED-4EDE-A2B2-8ED67678B4A9}"/>
              </a:ext>
            </a:extLst>
          </p:cNvPr>
          <p:cNvSpPr>
            <a:spLocks noGrp="1"/>
          </p:cNvSpPr>
          <p:nvPr>
            <p:ph type="title"/>
          </p:nvPr>
        </p:nvSpPr>
        <p:spPr>
          <a:xfrm>
            <a:off x="195209" y="4685574"/>
            <a:ext cx="11743362" cy="613009"/>
          </a:xfrm>
        </p:spPr>
        <p:txBody>
          <a:bodyPr>
            <a:noAutofit/>
          </a:bodyPr>
          <a:lstStyle/>
          <a:p>
            <a:r>
              <a:rPr lang="en-US" sz="4800" dirty="0">
                <a:solidFill>
                  <a:schemeClr val="accent4"/>
                </a:solidFill>
                <a:latin typeface="+mn-lt"/>
              </a:rPr>
              <a:t>Consent – Avoiding assumptions</a:t>
            </a:r>
            <a:endParaRPr lang="en-GB" sz="4800" dirty="0">
              <a:solidFill>
                <a:schemeClr val="accent4"/>
              </a:solidFill>
              <a:latin typeface="+mn-lt"/>
            </a:endParaRPr>
          </a:p>
        </p:txBody>
      </p:sp>
    </p:spTree>
    <p:extLst>
      <p:ext uri="{BB962C8B-B14F-4D97-AF65-F5344CB8AC3E}">
        <p14:creationId xmlns:p14="http://schemas.microsoft.com/office/powerpoint/2010/main" val="118517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D8921F-346D-4901-B6FD-0522AB8C06F8}"/>
              </a:ext>
            </a:extLst>
          </p:cNvPr>
          <p:cNvGrpSpPr/>
          <p:nvPr/>
        </p:nvGrpSpPr>
        <p:grpSpPr>
          <a:xfrm>
            <a:off x="0" y="0"/>
            <a:ext cx="12192000" cy="6857999"/>
            <a:chOff x="0" y="0"/>
            <a:chExt cx="12192000" cy="6857999"/>
          </a:xfrm>
        </p:grpSpPr>
        <p:grpSp>
          <p:nvGrpSpPr>
            <p:cNvPr id="6" name="Group 5">
              <a:extLst>
                <a:ext uri="{FF2B5EF4-FFF2-40B4-BE49-F238E27FC236}">
                  <a16:creationId xmlns:a16="http://schemas.microsoft.com/office/drawing/2014/main" id="{7ACDFE62-3674-468B-B4BA-919078EA7BAB}"/>
                </a:ext>
              </a:extLst>
            </p:cNvPr>
            <p:cNvGrpSpPr/>
            <p:nvPr/>
          </p:nvGrpSpPr>
          <p:grpSpPr>
            <a:xfrm>
              <a:off x="0" y="0"/>
              <a:ext cx="12192000" cy="6857999"/>
              <a:chOff x="0" y="0"/>
              <a:chExt cx="12192000" cy="6739173"/>
            </a:xfrm>
          </p:grpSpPr>
          <p:sp>
            <p:nvSpPr>
              <p:cNvPr id="3" name="Rectangle 2">
                <a:extLst>
                  <a:ext uri="{FF2B5EF4-FFF2-40B4-BE49-F238E27FC236}">
                    <a16:creationId xmlns:a16="http://schemas.microsoft.com/office/drawing/2014/main" id="{9DFAB05D-E852-45EA-96BB-9073684A8CB0}"/>
                  </a:ext>
                </a:extLst>
              </p:cNvPr>
              <p:cNvSpPr/>
              <p:nvPr/>
            </p:nvSpPr>
            <p:spPr>
              <a:xfrm>
                <a:off x="943103" y="1"/>
                <a:ext cx="11248897" cy="67391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24B3F67-5666-4238-B1F2-3F28B512796F}"/>
                  </a:ext>
                </a:extLst>
              </p:cNvPr>
              <p:cNvSpPr/>
              <p:nvPr/>
            </p:nvSpPr>
            <p:spPr>
              <a:xfrm>
                <a:off x="0" y="0"/>
                <a:ext cx="943102" cy="67391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b="1" dirty="0">
                    <a:solidFill>
                      <a:srgbClr val="002060"/>
                    </a:solidFill>
                  </a:rPr>
                  <a:t>Relationships</a:t>
                </a:r>
              </a:p>
            </p:txBody>
          </p:sp>
        </p:grpSp>
        <p:sp>
          <p:nvSpPr>
            <p:cNvPr id="5" name="Rectangle 4">
              <a:extLst>
                <a:ext uri="{FF2B5EF4-FFF2-40B4-BE49-F238E27FC236}">
                  <a16:creationId xmlns:a16="http://schemas.microsoft.com/office/drawing/2014/main" id="{9D12EE8A-7743-49C3-9810-53092BD39B49}"/>
                </a:ext>
              </a:extLst>
            </p:cNvPr>
            <p:cNvSpPr/>
            <p:nvPr/>
          </p:nvSpPr>
          <p:spPr>
            <a:xfrm>
              <a:off x="943102" y="6370819"/>
              <a:ext cx="11248898" cy="487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mj-lt"/>
                  <a:ea typeface="Yu Gothic Light" panose="020B0300000000000000" pitchFamily="34" charset="-128"/>
                </a:rPr>
                <a:t>EXCELLENCE		-	INNOVATION		-	RESPECT</a:t>
              </a:r>
            </a:p>
          </p:txBody>
        </p:sp>
      </p:grpSp>
      <p:grpSp>
        <p:nvGrpSpPr>
          <p:cNvPr id="14" name="Group 13"/>
          <p:cNvGrpSpPr/>
          <p:nvPr/>
        </p:nvGrpSpPr>
        <p:grpSpPr>
          <a:xfrm>
            <a:off x="-4706103" y="554637"/>
            <a:ext cx="20049795" cy="8096028"/>
            <a:chOff x="-4706103" y="554637"/>
            <a:chExt cx="20049795" cy="8096028"/>
          </a:xfrm>
        </p:grpSpPr>
        <p:pic>
          <p:nvPicPr>
            <p:cNvPr id="8" name="Google Shape;38;p4"/>
            <p:cNvPicPr preferRelativeResize="0"/>
            <p:nvPr/>
          </p:nvPicPr>
          <p:blipFill rotWithShape="1">
            <a:blip r:embed="rId2">
              <a:alphaModFix amt="26000"/>
            </a:blip>
            <a:srcRect/>
            <a:stretch/>
          </p:blipFill>
          <p:spPr>
            <a:xfrm rot="-1344145">
              <a:off x="-4706103" y="1529734"/>
              <a:ext cx="20049795" cy="7120931"/>
            </a:xfrm>
            <a:prstGeom prst="rect">
              <a:avLst/>
            </a:prstGeom>
            <a:noFill/>
            <a:ln>
              <a:noFill/>
            </a:ln>
          </p:spPr>
        </p:pic>
        <p:cxnSp>
          <p:nvCxnSpPr>
            <p:cNvPr id="12" name="Straight Connector 11"/>
            <p:cNvCxnSpPr/>
            <p:nvPr/>
          </p:nvCxnSpPr>
          <p:spPr>
            <a:xfrm flipV="1">
              <a:off x="943102" y="554637"/>
              <a:ext cx="11248898" cy="6643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001001" y="0"/>
            <a:ext cx="4191000" cy="374754"/>
          </a:xfrm>
          <a:prstGeom prst="rect">
            <a:avLst/>
          </a:prstGeom>
          <a:noFill/>
        </p:spPr>
        <p:txBody>
          <a:bodyPr wrap="square" rtlCol="0">
            <a:spAutoFit/>
          </a:bodyPr>
          <a:lstStyle/>
          <a:p>
            <a:pPr algn="r"/>
            <a:fld id="{1EEF9F6E-3153-4B06-BE1C-C640A7BC8B79}" type="datetime2">
              <a:rPr lang="en-GB" smtClean="0">
                <a:solidFill>
                  <a:schemeClr val="bg1"/>
                </a:solidFill>
              </a:rPr>
              <a:pPr algn="r"/>
              <a:t>Monday, 10 July 2023</a:t>
            </a:fld>
            <a:endParaRPr lang="en-GB" dirty="0">
              <a:solidFill>
                <a:schemeClr val="bg1"/>
              </a:solidFill>
            </a:endParaRPr>
          </a:p>
        </p:txBody>
      </p:sp>
      <p:sp>
        <p:nvSpPr>
          <p:cNvPr id="15" name="Google Shape;144;p11"/>
          <p:cNvSpPr txBox="1">
            <a:spLocks/>
          </p:cNvSpPr>
          <p:nvPr/>
        </p:nvSpPr>
        <p:spPr>
          <a:xfrm rot="-120063">
            <a:off x="940140" y="380141"/>
            <a:ext cx="7071391" cy="715573"/>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800"/>
              <a:buFont typeface="Century Gothic"/>
              <a:buNone/>
            </a:pPr>
            <a:r>
              <a:rPr lang="en-US" sz="4000" b="1" dirty="0">
                <a:solidFill>
                  <a:schemeClr val="lt1"/>
                </a:solidFill>
                <a:latin typeface="Century Gothic"/>
                <a:ea typeface="Century Gothic"/>
                <a:cs typeface="Century Gothic"/>
                <a:sym typeface="Century Gothic"/>
              </a:rPr>
              <a:t>	</a:t>
            </a:r>
            <a:r>
              <a:rPr lang="en-US" sz="4000" dirty="0">
                <a:solidFill>
                  <a:schemeClr val="lt1"/>
                </a:solidFill>
                <a:latin typeface="+mn-lt"/>
                <a:ea typeface="Century Gothic"/>
                <a:cs typeface="Century Gothic"/>
                <a:sym typeface="Century Gothic"/>
              </a:rPr>
              <a:t>Baseline activity revisited</a:t>
            </a:r>
            <a:endParaRPr lang="en-US" sz="4000" b="1" dirty="0">
              <a:solidFill>
                <a:schemeClr val="lt1"/>
              </a:solidFill>
              <a:latin typeface="Century Gothic"/>
              <a:ea typeface="Century Gothic"/>
              <a:cs typeface="Century Gothic"/>
              <a:sym typeface="Century Gothic"/>
            </a:endParaRPr>
          </a:p>
        </p:txBody>
      </p:sp>
      <p:sp>
        <p:nvSpPr>
          <p:cNvPr id="4" name="Rectangle 3">
            <a:extLst>
              <a:ext uri="{FF2B5EF4-FFF2-40B4-BE49-F238E27FC236}">
                <a16:creationId xmlns:a16="http://schemas.microsoft.com/office/drawing/2014/main" id="{BA9F55ED-AD7E-4ECB-BE50-BAC627BFAE74}"/>
              </a:ext>
            </a:extLst>
          </p:cNvPr>
          <p:cNvSpPr/>
          <p:nvPr/>
        </p:nvSpPr>
        <p:spPr>
          <a:xfrm>
            <a:off x="3048001" y="2723858"/>
            <a:ext cx="6096000" cy="646331"/>
          </a:xfrm>
          <a:prstGeom prst="rect">
            <a:avLst/>
          </a:prstGeom>
        </p:spPr>
        <p:txBody>
          <a:bodyPr>
            <a:spAutoFit/>
          </a:bodyPr>
          <a:lstStyle/>
          <a:p>
            <a:r>
              <a:rPr lang="en-GB" dirty="0">
                <a:solidFill>
                  <a:schemeClr val="bg1"/>
                </a:solidFill>
              </a:rPr>
              <a:t>Go back to the first task and re-read your answer. Using a different </a:t>
            </a:r>
            <a:r>
              <a:rPr lang="en-GB" dirty="0">
                <a:solidFill>
                  <a:srgbClr val="FF0000"/>
                </a:solidFill>
              </a:rPr>
              <a:t>colour </a:t>
            </a:r>
            <a:r>
              <a:rPr lang="en-GB" dirty="0">
                <a:solidFill>
                  <a:schemeClr val="bg1"/>
                </a:solidFill>
              </a:rPr>
              <a:t>would you add or change anything?</a:t>
            </a:r>
          </a:p>
        </p:txBody>
      </p:sp>
    </p:spTree>
    <p:extLst>
      <p:ext uri="{BB962C8B-B14F-4D97-AF65-F5344CB8AC3E}">
        <p14:creationId xmlns:p14="http://schemas.microsoft.com/office/powerpoint/2010/main" val="41860924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D8921F-346D-4901-B6FD-0522AB8C06F8}"/>
              </a:ext>
            </a:extLst>
          </p:cNvPr>
          <p:cNvGrpSpPr/>
          <p:nvPr/>
        </p:nvGrpSpPr>
        <p:grpSpPr>
          <a:xfrm>
            <a:off x="0" y="0"/>
            <a:ext cx="12192000" cy="6857999"/>
            <a:chOff x="0" y="0"/>
            <a:chExt cx="12192000" cy="6857999"/>
          </a:xfrm>
        </p:grpSpPr>
        <p:grpSp>
          <p:nvGrpSpPr>
            <p:cNvPr id="6" name="Group 5">
              <a:extLst>
                <a:ext uri="{FF2B5EF4-FFF2-40B4-BE49-F238E27FC236}">
                  <a16:creationId xmlns:a16="http://schemas.microsoft.com/office/drawing/2014/main" id="{7ACDFE62-3674-468B-B4BA-919078EA7BAB}"/>
                </a:ext>
              </a:extLst>
            </p:cNvPr>
            <p:cNvGrpSpPr/>
            <p:nvPr/>
          </p:nvGrpSpPr>
          <p:grpSpPr>
            <a:xfrm>
              <a:off x="0" y="0"/>
              <a:ext cx="12192000" cy="6857999"/>
              <a:chOff x="0" y="0"/>
              <a:chExt cx="12192000" cy="6739173"/>
            </a:xfrm>
          </p:grpSpPr>
          <p:sp>
            <p:nvSpPr>
              <p:cNvPr id="3" name="Rectangle 2">
                <a:extLst>
                  <a:ext uri="{FF2B5EF4-FFF2-40B4-BE49-F238E27FC236}">
                    <a16:creationId xmlns:a16="http://schemas.microsoft.com/office/drawing/2014/main" id="{9DFAB05D-E852-45EA-96BB-9073684A8CB0}"/>
                  </a:ext>
                </a:extLst>
              </p:cNvPr>
              <p:cNvSpPr/>
              <p:nvPr/>
            </p:nvSpPr>
            <p:spPr>
              <a:xfrm>
                <a:off x="943103" y="1"/>
                <a:ext cx="11248897" cy="67391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24B3F67-5666-4238-B1F2-3F28B512796F}"/>
                  </a:ext>
                </a:extLst>
              </p:cNvPr>
              <p:cNvSpPr/>
              <p:nvPr/>
            </p:nvSpPr>
            <p:spPr>
              <a:xfrm>
                <a:off x="0" y="0"/>
                <a:ext cx="943102" cy="67391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b="1" dirty="0">
                    <a:solidFill>
                      <a:srgbClr val="002060"/>
                    </a:solidFill>
                  </a:rPr>
                  <a:t>Signposting </a:t>
                </a:r>
              </a:p>
            </p:txBody>
          </p:sp>
        </p:grpSp>
        <p:sp>
          <p:nvSpPr>
            <p:cNvPr id="5" name="Rectangle 4">
              <a:extLst>
                <a:ext uri="{FF2B5EF4-FFF2-40B4-BE49-F238E27FC236}">
                  <a16:creationId xmlns:a16="http://schemas.microsoft.com/office/drawing/2014/main" id="{9D12EE8A-7743-49C3-9810-53092BD39B49}"/>
                </a:ext>
              </a:extLst>
            </p:cNvPr>
            <p:cNvSpPr/>
            <p:nvPr/>
          </p:nvSpPr>
          <p:spPr>
            <a:xfrm>
              <a:off x="943102" y="6370819"/>
              <a:ext cx="11248898" cy="487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mj-lt"/>
                  <a:ea typeface="Yu Gothic Light" panose="020B0300000000000000" pitchFamily="34" charset="-128"/>
                </a:rPr>
                <a:t>EXCELLENCE		-	INNOVATION		-	RESPECT</a:t>
              </a:r>
            </a:p>
          </p:txBody>
        </p:sp>
      </p:grpSp>
      <p:grpSp>
        <p:nvGrpSpPr>
          <p:cNvPr id="14" name="Group 13"/>
          <p:cNvGrpSpPr/>
          <p:nvPr/>
        </p:nvGrpSpPr>
        <p:grpSpPr>
          <a:xfrm>
            <a:off x="-4706103" y="393955"/>
            <a:ext cx="20049795" cy="8256710"/>
            <a:chOff x="-4706103" y="393955"/>
            <a:chExt cx="20049795" cy="8256710"/>
          </a:xfrm>
        </p:grpSpPr>
        <p:pic>
          <p:nvPicPr>
            <p:cNvPr id="8" name="Google Shape;38;p4"/>
            <p:cNvPicPr preferRelativeResize="0"/>
            <p:nvPr/>
          </p:nvPicPr>
          <p:blipFill rotWithShape="1">
            <a:blip r:embed="rId2">
              <a:alphaModFix amt="26000"/>
            </a:blip>
            <a:srcRect/>
            <a:stretch/>
          </p:blipFill>
          <p:spPr>
            <a:xfrm rot="-1344145">
              <a:off x="-4706103" y="1529734"/>
              <a:ext cx="20049795" cy="7120931"/>
            </a:xfrm>
            <a:prstGeom prst="rect">
              <a:avLst/>
            </a:prstGeom>
            <a:noFill/>
            <a:ln>
              <a:noFill/>
            </a:ln>
          </p:spPr>
        </p:pic>
        <p:cxnSp>
          <p:nvCxnSpPr>
            <p:cNvPr id="12" name="Straight Connector 11"/>
            <p:cNvCxnSpPr>
              <a:cxnSpLocks/>
            </p:cNvCxnSpPr>
            <p:nvPr/>
          </p:nvCxnSpPr>
          <p:spPr>
            <a:xfrm flipV="1">
              <a:off x="943102" y="393955"/>
              <a:ext cx="11248898" cy="662055"/>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686801" y="0"/>
            <a:ext cx="3505200" cy="369332"/>
          </a:xfrm>
          <a:prstGeom prst="rect">
            <a:avLst/>
          </a:prstGeom>
          <a:noFill/>
        </p:spPr>
        <p:txBody>
          <a:bodyPr wrap="square" rtlCol="0">
            <a:spAutoFit/>
          </a:bodyPr>
          <a:lstStyle/>
          <a:p>
            <a:pPr algn="r"/>
            <a:fld id="{1EEF9F6E-3153-4B06-BE1C-C640A7BC8B79}" type="datetime2">
              <a:rPr lang="en-GB" smtClean="0">
                <a:solidFill>
                  <a:schemeClr val="bg1"/>
                </a:solidFill>
              </a:rPr>
              <a:pPr algn="r"/>
              <a:t>Monday, 10 July 2023</a:t>
            </a:fld>
            <a:endParaRPr lang="en-GB" dirty="0">
              <a:solidFill>
                <a:schemeClr val="bg1"/>
              </a:solidFill>
            </a:endParaRPr>
          </a:p>
        </p:txBody>
      </p:sp>
      <p:sp>
        <p:nvSpPr>
          <p:cNvPr id="15" name="Google Shape;144;p11"/>
          <p:cNvSpPr txBox="1">
            <a:spLocks/>
          </p:cNvSpPr>
          <p:nvPr/>
        </p:nvSpPr>
        <p:spPr>
          <a:xfrm>
            <a:off x="766258" y="22344"/>
            <a:ext cx="4168503" cy="562685"/>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800"/>
              <a:buFont typeface="Century Gothic"/>
              <a:buNone/>
            </a:pPr>
            <a:r>
              <a:rPr lang="en-US" sz="4000" b="1" dirty="0">
                <a:solidFill>
                  <a:schemeClr val="lt1"/>
                </a:solidFill>
                <a:latin typeface="Century Gothic"/>
                <a:ea typeface="Century Gothic"/>
                <a:cs typeface="Century Gothic"/>
                <a:sym typeface="Century Gothic"/>
              </a:rPr>
              <a:t>	</a:t>
            </a:r>
            <a:r>
              <a:rPr lang="en-US" sz="4000" dirty="0">
                <a:solidFill>
                  <a:schemeClr val="lt1"/>
                </a:solidFill>
                <a:latin typeface="+mn-lt"/>
                <a:ea typeface="Century Gothic"/>
                <a:cs typeface="Century Gothic"/>
                <a:sym typeface="Century Gothic"/>
              </a:rPr>
              <a:t>Signposting </a:t>
            </a:r>
            <a:endParaRPr lang="en-US" sz="4000" b="1" dirty="0">
              <a:solidFill>
                <a:schemeClr val="lt1"/>
              </a:solidFill>
              <a:latin typeface="Century Gothic"/>
              <a:ea typeface="Century Gothic"/>
              <a:cs typeface="Century Gothic"/>
              <a:sym typeface="Century Gothic"/>
            </a:endParaRPr>
          </a:p>
        </p:txBody>
      </p:sp>
      <p:sp>
        <p:nvSpPr>
          <p:cNvPr id="4" name="Rectangle 3">
            <a:extLst>
              <a:ext uri="{FF2B5EF4-FFF2-40B4-BE49-F238E27FC236}">
                <a16:creationId xmlns:a16="http://schemas.microsoft.com/office/drawing/2014/main" id="{5B601F5C-588F-490A-8A63-4185B8C83EEE}"/>
              </a:ext>
            </a:extLst>
          </p:cNvPr>
          <p:cNvSpPr/>
          <p:nvPr/>
        </p:nvSpPr>
        <p:spPr>
          <a:xfrm>
            <a:off x="1072656" y="1121754"/>
            <a:ext cx="6096000" cy="1754326"/>
          </a:xfrm>
          <a:prstGeom prst="rect">
            <a:avLst/>
          </a:prstGeom>
        </p:spPr>
        <p:txBody>
          <a:bodyPr>
            <a:spAutoFit/>
          </a:bodyPr>
          <a:lstStyle/>
          <a:p>
            <a:r>
              <a:rPr lang="en-GB" dirty="0">
                <a:solidFill>
                  <a:schemeClr val="bg1"/>
                </a:solidFill>
              </a:rPr>
              <a:t>If you want to talk to someone about today’s lesson or find out more information about this topic the following available:</a:t>
            </a:r>
          </a:p>
          <a:p>
            <a:endParaRPr lang="en-GB" dirty="0">
              <a:solidFill>
                <a:schemeClr val="bg1"/>
              </a:solidFill>
            </a:endParaRPr>
          </a:p>
          <a:p>
            <a:pPr marL="285750" indent="-285750">
              <a:buFont typeface="Arial" panose="020B0604020202020204" pitchFamily="34" charset="0"/>
              <a:buChar char="•"/>
            </a:pPr>
            <a:r>
              <a:rPr lang="en-GB" dirty="0">
                <a:solidFill>
                  <a:schemeClr val="bg1"/>
                </a:solidFill>
              </a:rPr>
              <a:t>Your Tutor</a:t>
            </a:r>
          </a:p>
          <a:p>
            <a:pPr marL="285750" indent="-285750">
              <a:buFont typeface="Arial" panose="020B0604020202020204" pitchFamily="34" charset="0"/>
              <a:buChar char="•"/>
            </a:pPr>
            <a:r>
              <a:rPr lang="en-GB" dirty="0">
                <a:solidFill>
                  <a:schemeClr val="bg1"/>
                </a:solidFill>
              </a:rPr>
              <a:t>Your Head of Year</a:t>
            </a:r>
          </a:p>
          <a:p>
            <a:pPr marL="285750" indent="-285750">
              <a:buFont typeface="Arial" panose="020B0604020202020204" pitchFamily="34" charset="0"/>
              <a:buChar char="•"/>
            </a:pPr>
            <a:r>
              <a:rPr lang="en-GB" dirty="0">
                <a:solidFill>
                  <a:schemeClr val="bg1"/>
                </a:solidFill>
              </a:rPr>
              <a:t>Any of these links/numbers</a:t>
            </a:r>
          </a:p>
        </p:txBody>
      </p:sp>
      <p:grpSp>
        <p:nvGrpSpPr>
          <p:cNvPr id="11" name="Group 10">
            <a:extLst>
              <a:ext uri="{FF2B5EF4-FFF2-40B4-BE49-F238E27FC236}">
                <a16:creationId xmlns:a16="http://schemas.microsoft.com/office/drawing/2014/main" id="{8D045741-3843-42EE-A9CD-E90FAFF2DA9A}"/>
              </a:ext>
            </a:extLst>
          </p:cNvPr>
          <p:cNvGrpSpPr/>
          <p:nvPr/>
        </p:nvGrpSpPr>
        <p:grpSpPr>
          <a:xfrm>
            <a:off x="7924670" y="1942546"/>
            <a:ext cx="3324227" cy="1099056"/>
            <a:chOff x="1466849" y="4260693"/>
            <a:chExt cx="3738565" cy="1099056"/>
          </a:xfrm>
        </p:grpSpPr>
        <p:pic>
          <p:nvPicPr>
            <p:cNvPr id="9" name="Picture 8">
              <a:extLst>
                <a:ext uri="{FF2B5EF4-FFF2-40B4-BE49-F238E27FC236}">
                  <a16:creationId xmlns:a16="http://schemas.microsoft.com/office/drawing/2014/main" id="{7A7CB99F-E11D-40B4-827F-4C97B5090A19}"/>
                </a:ext>
              </a:extLst>
            </p:cNvPr>
            <p:cNvPicPr>
              <a:picLocks noChangeAspect="1"/>
            </p:cNvPicPr>
            <p:nvPr/>
          </p:nvPicPr>
          <p:blipFill>
            <a:blip r:embed="rId3"/>
            <a:stretch>
              <a:fillRect/>
            </a:stretch>
          </p:blipFill>
          <p:spPr>
            <a:xfrm>
              <a:off x="1466849" y="4483449"/>
              <a:ext cx="3738565" cy="876300"/>
            </a:xfrm>
            <a:prstGeom prst="rect">
              <a:avLst/>
            </a:prstGeom>
          </p:spPr>
        </p:pic>
        <p:pic>
          <p:nvPicPr>
            <p:cNvPr id="10" name="Picture 9">
              <a:extLst>
                <a:ext uri="{FF2B5EF4-FFF2-40B4-BE49-F238E27FC236}">
                  <a16:creationId xmlns:a16="http://schemas.microsoft.com/office/drawing/2014/main" id="{B6FF5381-6B1F-489D-99A1-12E9CDFA1B33}"/>
                </a:ext>
              </a:extLst>
            </p:cNvPr>
            <p:cNvPicPr>
              <a:picLocks noChangeAspect="1"/>
            </p:cNvPicPr>
            <p:nvPr/>
          </p:nvPicPr>
          <p:blipFill>
            <a:blip r:embed="rId4"/>
            <a:stretch>
              <a:fillRect/>
            </a:stretch>
          </p:blipFill>
          <p:spPr>
            <a:xfrm>
              <a:off x="3567114" y="4260693"/>
              <a:ext cx="1638300" cy="295275"/>
            </a:xfrm>
            <a:prstGeom prst="rect">
              <a:avLst/>
            </a:prstGeom>
          </p:spPr>
        </p:pic>
      </p:grpSp>
      <p:grpSp>
        <p:nvGrpSpPr>
          <p:cNvPr id="20" name="Group 19">
            <a:extLst>
              <a:ext uri="{FF2B5EF4-FFF2-40B4-BE49-F238E27FC236}">
                <a16:creationId xmlns:a16="http://schemas.microsoft.com/office/drawing/2014/main" id="{EE1456D4-D24A-45EA-B14C-C548B9DEE87F}"/>
              </a:ext>
            </a:extLst>
          </p:cNvPr>
          <p:cNvGrpSpPr/>
          <p:nvPr/>
        </p:nvGrpSpPr>
        <p:grpSpPr>
          <a:xfrm>
            <a:off x="5633424" y="3814875"/>
            <a:ext cx="2700196" cy="1998346"/>
            <a:chOff x="9127274" y="3821855"/>
            <a:chExt cx="2700196" cy="1998346"/>
          </a:xfrm>
        </p:grpSpPr>
        <p:pic>
          <p:nvPicPr>
            <p:cNvPr id="16" name="Picture 15">
              <a:extLst>
                <a:ext uri="{FF2B5EF4-FFF2-40B4-BE49-F238E27FC236}">
                  <a16:creationId xmlns:a16="http://schemas.microsoft.com/office/drawing/2014/main" id="{2C58D622-AA59-4695-B9BA-B07FB6EAB968}"/>
                </a:ext>
              </a:extLst>
            </p:cNvPr>
            <p:cNvPicPr>
              <a:picLocks noChangeAspect="1"/>
            </p:cNvPicPr>
            <p:nvPr/>
          </p:nvPicPr>
          <p:blipFill>
            <a:blip r:embed="rId5"/>
            <a:stretch>
              <a:fillRect/>
            </a:stretch>
          </p:blipFill>
          <p:spPr>
            <a:xfrm>
              <a:off x="9519143" y="3821855"/>
              <a:ext cx="1647825" cy="504825"/>
            </a:xfrm>
            <a:prstGeom prst="rect">
              <a:avLst/>
            </a:prstGeom>
          </p:spPr>
        </p:pic>
        <p:pic>
          <p:nvPicPr>
            <p:cNvPr id="17" name="Picture 16">
              <a:extLst>
                <a:ext uri="{FF2B5EF4-FFF2-40B4-BE49-F238E27FC236}">
                  <a16:creationId xmlns:a16="http://schemas.microsoft.com/office/drawing/2014/main" id="{E3B340D6-BAA0-41AB-9C63-D5324C98EC3E}"/>
                </a:ext>
              </a:extLst>
            </p:cNvPr>
            <p:cNvPicPr>
              <a:picLocks noChangeAspect="1"/>
            </p:cNvPicPr>
            <p:nvPr/>
          </p:nvPicPr>
          <p:blipFill>
            <a:blip r:embed="rId6"/>
            <a:stretch>
              <a:fillRect/>
            </a:stretch>
          </p:blipFill>
          <p:spPr>
            <a:xfrm>
              <a:off x="9127274" y="4396062"/>
              <a:ext cx="2700196" cy="771525"/>
            </a:xfrm>
            <a:prstGeom prst="rect">
              <a:avLst/>
            </a:prstGeom>
          </p:spPr>
        </p:pic>
        <p:pic>
          <p:nvPicPr>
            <p:cNvPr id="18" name="Picture 17">
              <a:extLst>
                <a:ext uri="{FF2B5EF4-FFF2-40B4-BE49-F238E27FC236}">
                  <a16:creationId xmlns:a16="http://schemas.microsoft.com/office/drawing/2014/main" id="{2CA385FF-B22A-4658-A860-B3F8726AAF1E}"/>
                </a:ext>
              </a:extLst>
            </p:cNvPr>
            <p:cNvPicPr>
              <a:picLocks noChangeAspect="1"/>
            </p:cNvPicPr>
            <p:nvPr/>
          </p:nvPicPr>
          <p:blipFill>
            <a:blip r:embed="rId7"/>
            <a:stretch>
              <a:fillRect/>
            </a:stretch>
          </p:blipFill>
          <p:spPr>
            <a:xfrm>
              <a:off x="9705847" y="5467776"/>
              <a:ext cx="1543050" cy="352425"/>
            </a:xfrm>
            <a:prstGeom prst="rect">
              <a:avLst/>
            </a:prstGeom>
          </p:spPr>
        </p:pic>
        <p:sp>
          <p:nvSpPr>
            <p:cNvPr id="19" name="TextBox 18">
              <a:extLst>
                <a:ext uri="{FF2B5EF4-FFF2-40B4-BE49-F238E27FC236}">
                  <a16:creationId xmlns:a16="http://schemas.microsoft.com/office/drawing/2014/main" id="{97DCE5FC-D5F7-4F62-AA0A-14439814A946}"/>
                </a:ext>
              </a:extLst>
            </p:cNvPr>
            <p:cNvSpPr txBox="1"/>
            <p:nvPr/>
          </p:nvSpPr>
          <p:spPr>
            <a:xfrm>
              <a:off x="9729851" y="5153084"/>
              <a:ext cx="1990597" cy="369332"/>
            </a:xfrm>
            <a:prstGeom prst="rect">
              <a:avLst/>
            </a:prstGeom>
            <a:noFill/>
          </p:spPr>
          <p:txBody>
            <a:bodyPr wrap="square" rtlCol="0">
              <a:spAutoFit/>
            </a:bodyPr>
            <a:lstStyle/>
            <a:p>
              <a:r>
                <a:rPr lang="en-GB" dirty="0">
                  <a:solidFill>
                    <a:schemeClr val="bg1"/>
                  </a:solidFill>
                </a:rPr>
                <a:t>Under 18yrs</a:t>
              </a:r>
            </a:p>
          </p:txBody>
        </p:sp>
      </p:grpSp>
      <p:grpSp>
        <p:nvGrpSpPr>
          <p:cNvPr id="27" name="Group 26">
            <a:extLst>
              <a:ext uri="{FF2B5EF4-FFF2-40B4-BE49-F238E27FC236}">
                <a16:creationId xmlns:a16="http://schemas.microsoft.com/office/drawing/2014/main" id="{50A276D5-C443-4914-B00E-2FFAD34E8142}"/>
              </a:ext>
            </a:extLst>
          </p:cNvPr>
          <p:cNvGrpSpPr/>
          <p:nvPr/>
        </p:nvGrpSpPr>
        <p:grpSpPr>
          <a:xfrm>
            <a:off x="1002479" y="3411046"/>
            <a:ext cx="2482070" cy="1969018"/>
            <a:chOff x="4014789" y="2789934"/>
            <a:chExt cx="2482070" cy="1969018"/>
          </a:xfrm>
        </p:grpSpPr>
        <p:pic>
          <p:nvPicPr>
            <p:cNvPr id="24" name="Picture 23">
              <a:extLst>
                <a:ext uri="{FF2B5EF4-FFF2-40B4-BE49-F238E27FC236}">
                  <a16:creationId xmlns:a16="http://schemas.microsoft.com/office/drawing/2014/main" id="{D2B8EB17-9425-4700-9FB0-9AB1E4DAE4D8}"/>
                </a:ext>
              </a:extLst>
            </p:cNvPr>
            <p:cNvPicPr>
              <a:picLocks noChangeAspect="1"/>
            </p:cNvPicPr>
            <p:nvPr/>
          </p:nvPicPr>
          <p:blipFill>
            <a:blip r:embed="rId8"/>
            <a:stretch>
              <a:fillRect/>
            </a:stretch>
          </p:blipFill>
          <p:spPr>
            <a:xfrm>
              <a:off x="4193094" y="2789934"/>
              <a:ext cx="2028825" cy="561975"/>
            </a:xfrm>
            <a:prstGeom prst="rect">
              <a:avLst/>
            </a:prstGeom>
          </p:spPr>
        </p:pic>
        <p:sp>
          <p:nvSpPr>
            <p:cNvPr id="25" name="Rectangle 24">
              <a:extLst>
                <a:ext uri="{FF2B5EF4-FFF2-40B4-BE49-F238E27FC236}">
                  <a16:creationId xmlns:a16="http://schemas.microsoft.com/office/drawing/2014/main" id="{B40F3F06-217E-415D-A337-3AEBDD76C7E5}"/>
                </a:ext>
              </a:extLst>
            </p:cNvPr>
            <p:cNvSpPr/>
            <p:nvPr/>
          </p:nvSpPr>
          <p:spPr>
            <a:xfrm>
              <a:off x="4014789" y="3315927"/>
              <a:ext cx="2482070" cy="646331"/>
            </a:xfrm>
            <a:prstGeom prst="rect">
              <a:avLst/>
            </a:prstGeom>
          </p:spPr>
          <p:txBody>
            <a:bodyPr wrap="square">
              <a:spAutoFit/>
            </a:bodyPr>
            <a:lstStyle/>
            <a:p>
              <a:r>
                <a:rPr lang="en-GB" dirty="0">
                  <a:solidFill>
                    <a:schemeClr val="bg1"/>
                  </a:solidFill>
                  <a:hlinkClick r:id="rId9">
                    <a:extLst>
                      <a:ext uri="{A12FA001-AC4F-418D-AE19-62706E023703}">
                        <ahyp:hlinkClr xmlns:ahyp="http://schemas.microsoft.com/office/drawing/2018/hyperlinkcolor" val="tx"/>
                      </a:ext>
                    </a:extLst>
                  </a:hlinkClick>
                </a:rPr>
                <a:t>https://www.samaritans.org/about-samaritans/</a:t>
              </a:r>
              <a:r>
                <a:rPr lang="en-GB" dirty="0">
                  <a:solidFill>
                    <a:schemeClr val="bg1"/>
                  </a:solidFill>
                </a:rPr>
                <a:t> </a:t>
              </a:r>
            </a:p>
          </p:txBody>
        </p:sp>
        <p:pic>
          <p:nvPicPr>
            <p:cNvPr id="26" name="Picture 25">
              <a:extLst>
                <a:ext uri="{FF2B5EF4-FFF2-40B4-BE49-F238E27FC236}">
                  <a16:creationId xmlns:a16="http://schemas.microsoft.com/office/drawing/2014/main" id="{3A872A49-134F-4E26-B8E1-3D3AE4D76970}"/>
                </a:ext>
              </a:extLst>
            </p:cNvPr>
            <p:cNvPicPr>
              <a:picLocks noChangeAspect="1"/>
            </p:cNvPicPr>
            <p:nvPr/>
          </p:nvPicPr>
          <p:blipFill>
            <a:blip r:embed="rId10"/>
            <a:stretch>
              <a:fillRect/>
            </a:stretch>
          </p:blipFill>
          <p:spPr>
            <a:xfrm>
              <a:off x="4164462" y="3972468"/>
              <a:ext cx="2152650" cy="786484"/>
            </a:xfrm>
            <a:prstGeom prst="rect">
              <a:avLst/>
            </a:prstGeom>
          </p:spPr>
        </p:pic>
      </p:grpSp>
      <p:grpSp>
        <p:nvGrpSpPr>
          <p:cNvPr id="30" name="Group 29">
            <a:extLst>
              <a:ext uri="{FF2B5EF4-FFF2-40B4-BE49-F238E27FC236}">
                <a16:creationId xmlns:a16="http://schemas.microsoft.com/office/drawing/2014/main" id="{10BC9E28-D78B-47DF-8E49-F86ABDF0497E}"/>
              </a:ext>
            </a:extLst>
          </p:cNvPr>
          <p:cNvGrpSpPr/>
          <p:nvPr/>
        </p:nvGrpSpPr>
        <p:grpSpPr>
          <a:xfrm>
            <a:off x="3662854" y="3104225"/>
            <a:ext cx="1970570" cy="1446524"/>
            <a:chOff x="5976948" y="4142789"/>
            <a:chExt cx="1970570" cy="1446524"/>
          </a:xfrm>
        </p:grpSpPr>
        <p:pic>
          <p:nvPicPr>
            <p:cNvPr id="28" name="Picture 27">
              <a:extLst>
                <a:ext uri="{FF2B5EF4-FFF2-40B4-BE49-F238E27FC236}">
                  <a16:creationId xmlns:a16="http://schemas.microsoft.com/office/drawing/2014/main" id="{4827CA34-BD84-4923-93FA-1C1F84E11D55}"/>
                </a:ext>
              </a:extLst>
            </p:cNvPr>
            <p:cNvPicPr>
              <a:picLocks noChangeAspect="1"/>
            </p:cNvPicPr>
            <p:nvPr/>
          </p:nvPicPr>
          <p:blipFill>
            <a:blip r:embed="rId11"/>
            <a:stretch>
              <a:fillRect/>
            </a:stretch>
          </p:blipFill>
          <p:spPr>
            <a:xfrm>
              <a:off x="6151251" y="4477989"/>
              <a:ext cx="1647825" cy="1111324"/>
            </a:xfrm>
            <a:prstGeom prst="rect">
              <a:avLst/>
            </a:prstGeom>
          </p:spPr>
        </p:pic>
        <p:pic>
          <p:nvPicPr>
            <p:cNvPr id="29" name="Picture 28">
              <a:extLst>
                <a:ext uri="{FF2B5EF4-FFF2-40B4-BE49-F238E27FC236}">
                  <a16:creationId xmlns:a16="http://schemas.microsoft.com/office/drawing/2014/main" id="{0F1AC4A2-8263-4B27-B5E7-98DEC5F92112}"/>
                </a:ext>
              </a:extLst>
            </p:cNvPr>
            <p:cNvPicPr>
              <a:picLocks noChangeAspect="1"/>
            </p:cNvPicPr>
            <p:nvPr/>
          </p:nvPicPr>
          <p:blipFill>
            <a:blip r:embed="rId12"/>
            <a:stretch>
              <a:fillRect/>
            </a:stretch>
          </p:blipFill>
          <p:spPr>
            <a:xfrm>
              <a:off x="5976948" y="4142789"/>
              <a:ext cx="1970570" cy="335200"/>
            </a:xfrm>
            <a:prstGeom prst="rect">
              <a:avLst/>
            </a:prstGeom>
          </p:spPr>
        </p:pic>
      </p:grpSp>
      <p:grpSp>
        <p:nvGrpSpPr>
          <p:cNvPr id="34" name="Group 33">
            <a:extLst>
              <a:ext uri="{FF2B5EF4-FFF2-40B4-BE49-F238E27FC236}">
                <a16:creationId xmlns:a16="http://schemas.microsoft.com/office/drawing/2014/main" id="{E710EB07-9DD9-49E7-BA12-83717E21D8A4}"/>
              </a:ext>
            </a:extLst>
          </p:cNvPr>
          <p:cNvGrpSpPr/>
          <p:nvPr/>
        </p:nvGrpSpPr>
        <p:grpSpPr>
          <a:xfrm>
            <a:off x="9383163" y="4007003"/>
            <a:ext cx="2588850" cy="1081674"/>
            <a:chOff x="8658229" y="2656717"/>
            <a:chExt cx="2588850" cy="1081674"/>
          </a:xfrm>
        </p:grpSpPr>
        <p:pic>
          <p:nvPicPr>
            <p:cNvPr id="32" name="Picture 31">
              <a:extLst>
                <a:ext uri="{FF2B5EF4-FFF2-40B4-BE49-F238E27FC236}">
                  <a16:creationId xmlns:a16="http://schemas.microsoft.com/office/drawing/2014/main" id="{30ECC83F-519E-4889-99F1-C923D85F78F5}"/>
                </a:ext>
              </a:extLst>
            </p:cNvPr>
            <p:cNvPicPr>
              <a:picLocks noChangeAspect="1"/>
            </p:cNvPicPr>
            <p:nvPr/>
          </p:nvPicPr>
          <p:blipFill>
            <a:blip r:embed="rId13"/>
            <a:stretch>
              <a:fillRect/>
            </a:stretch>
          </p:blipFill>
          <p:spPr>
            <a:xfrm>
              <a:off x="9050207" y="2656717"/>
              <a:ext cx="1676400" cy="714375"/>
            </a:xfrm>
            <a:prstGeom prst="rect">
              <a:avLst/>
            </a:prstGeom>
          </p:spPr>
        </p:pic>
        <p:sp>
          <p:nvSpPr>
            <p:cNvPr id="33" name="Rectangle 32">
              <a:extLst>
                <a:ext uri="{FF2B5EF4-FFF2-40B4-BE49-F238E27FC236}">
                  <a16:creationId xmlns:a16="http://schemas.microsoft.com/office/drawing/2014/main" id="{3659CFF8-385C-45BA-A7CD-2582667DAA39}"/>
                </a:ext>
              </a:extLst>
            </p:cNvPr>
            <p:cNvSpPr/>
            <p:nvPr/>
          </p:nvSpPr>
          <p:spPr>
            <a:xfrm>
              <a:off x="8658229" y="3369059"/>
              <a:ext cx="2588850" cy="369332"/>
            </a:xfrm>
            <a:prstGeom prst="rect">
              <a:avLst/>
            </a:prstGeom>
          </p:spPr>
          <p:txBody>
            <a:bodyPr wrap="none">
              <a:spAutoFit/>
            </a:bodyPr>
            <a:lstStyle/>
            <a:p>
              <a:r>
                <a:rPr lang="en-GB" dirty="0">
                  <a:solidFill>
                    <a:schemeClr val="bg1"/>
                  </a:solidFill>
                  <a:hlinkClick r:id="rId14">
                    <a:extLst>
                      <a:ext uri="{A12FA001-AC4F-418D-AE19-62706E023703}">
                        <ahyp:hlinkClr xmlns:ahyp="http://schemas.microsoft.com/office/drawing/2018/hyperlinkcolor" val="tx"/>
                      </a:ext>
                    </a:extLst>
                  </a:hlinkClick>
                </a:rPr>
                <a:t>https://www.kooth.com/</a:t>
              </a:r>
              <a:r>
                <a:rPr lang="en-GB" dirty="0">
                  <a:solidFill>
                    <a:schemeClr val="bg1"/>
                  </a:solidFill>
                </a:rPr>
                <a:t> </a:t>
              </a:r>
            </a:p>
          </p:txBody>
        </p:sp>
      </p:grpSp>
    </p:spTree>
    <p:extLst>
      <p:ext uri="{BB962C8B-B14F-4D97-AF65-F5344CB8AC3E}">
        <p14:creationId xmlns:p14="http://schemas.microsoft.com/office/powerpoint/2010/main" val="1543419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D8921F-346D-4901-B6FD-0522AB8C06F8}"/>
              </a:ext>
            </a:extLst>
          </p:cNvPr>
          <p:cNvGrpSpPr/>
          <p:nvPr/>
        </p:nvGrpSpPr>
        <p:grpSpPr>
          <a:xfrm>
            <a:off x="0" y="0"/>
            <a:ext cx="12192000" cy="6857999"/>
            <a:chOff x="0" y="0"/>
            <a:chExt cx="12192000" cy="6857999"/>
          </a:xfrm>
        </p:grpSpPr>
        <p:grpSp>
          <p:nvGrpSpPr>
            <p:cNvPr id="6" name="Group 5">
              <a:extLst>
                <a:ext uri="{FF2B5EF4-FFF2-40B4-BE49-F238E27FC236}">
                  <a16:creationId xmlns:a16="http://schemas.microsoft.com/office/drawing/2014/main" id="{7ACDFE62-3674-468B-B4BA-919078EA7BAB}"/>
                </a:ext>
              </a:extLst>
            </p:cNvPr>
            <p:cNvGrpSpPr/>
            <p:nvPr/>
          </p:nvGrpSpPr>
          <p:grpSpPr>
            <a:xfrm>
              <a:off x="0" y="0"/>
              <a:ext cx="12192000" cy="6857999"/>
              <a:chOff x="0" y="0"/>
              <a:chExt cx="12192000" cy="6739173"/>
            </a:xfrm>
          </p:grpSpPr>
          <p:sp>
            <p:nvSpPr>
              <p:cNvPr id="3" name="Rectangle 2">
                <a:extLst>
                  <a:ext uri="{FF2B5EF4-FFF2-40B4-BE49-F238E27FC236}">
                    <a16:creationId xmlns:a16="http://schemas.microsoft.com/office/drawing/2014/main" id="{9DFAB05D-E852-45EA-96BB-9073684A8CB0}"/>
                  </a:ext>
                </a:extLst>
              </p:cNvPr>
              <p:cNvSpPr/>
              <p:nvPr/>
            </p:nvSpPr>
            <p:spPr>
              <a:xfrm>
                <a:off x="943103" y="1"/>
                <a:ext cx="11248897" cy="67391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24B3F67-5666-4238-B1F2-3F28B512796F}"/>
                  </a:ext>
                </a:extLst>
              </p:cNvPr>
              <p:cNvSpPr/>
              <p:nvPr/>
            </p:nvSpPr>
            <p:spPr>
              <a:xfrm>
                <a:off x="0" y="0"/>
                <a:ext cx="943102" cy="673917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b="1" dirty="0">
                    <a:solidFill>
                      <a:srgbClr val="002060"/>
                    </a:solidFill>
                  </a:rPr>
                  <a:t>Signposting </a:t>
                </a:r>
              </a:p>
            </p:txBody>
          </p:sp>
        </p:grpSp>
        <p:sp>
          <p:nvSpPr>
            <p:cNvPr id="5" name="Rectangle 4">
              <a:extLst>
                <a:ext uri="{FF2B5EF4-FFF2-40B4-BE49-F238E27FC236}">
                  <a16:creationId xmlns:a16="http://schemas.microsoft.com/office/drawing/2014/main" id="{9D12EE8A-7743-49C3-9810-53092BD39B49}"/>
                </a:ext>
              </a:extLst>
            </p:cNvPr>
            <p:cNvSpPr/>
            <p:nvPr/>
          </p:nvSpPr>
          <p:spPr>
            <a:xfrm>
              <a:off x="943102" y="6370819"/>
              <a:ext cx="11248898" cy="487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mj-lt"/>
                  <a:ea typeface="Yu Gothic Light" panose="020B0300000000000000" pitchFamily="34" charset="-128"/>
                </a:rPr>
                <a:t>EXCELLENCE		-	INNOVATION		-	RESPECT</a:t>
              </a:r>
            </a:p>
          </p:txBody>
        </p:sp>
      </p:grpSp>
      <p:grpSp>
        <p:nvGrpSpPr>
          <p:cNvPr id="14" name="Group 13"/>
          <p:cNvGrpSpPr/>
          <p:nvPr/>
        </p:nvGrpSpPr>
        <p:grpSpPr>
          <a:xfrm>
            <a:off x="-4706103" y="374754"/>
            <a:ext cx="20049795" cy="8275911"/>
            <a:chOff x="-4706103" y="374754"/>
            <a:chExt cx="20049795" cy="8275911"/>
          </a:xfrm>
        </p:grpSpPr>
        <p:pic>
          <p:nvPicPr>
            <p:cNvPr id="8" name="Google Shape;38;p4"/>
            <p:cNvPicPr preferRelativeResize="0"/>
            <p:nvPr/>
          </p:nvPicPr>
          <p:blipFill rotWithShape="1">
            <a:blip r:embed="rId2">
              <a:alphaModFix amt="26000"/>
            </a:blip>
            <a:srcRect/>
            <a:stretch/>
          </p:blipFill>
          <p:spPr>
            <a:xfrm rot="-1344145">
              <a:off x="-4706103" y="1529734"/>
              <a:ext cx="20049795" cy="7120931"/>
            </a:xfrm>
            <a:prstGeom prst="rect">
              <a:avLst/>
            </a:prstGeom>
            <a:noFill/>
            <a:ln>
              <a:noFill/>
            </a:ln>
          </p:spPr>
        </p:pic>
        <p:cxnSp>
          <p:nvCxnSpPr>
            <p:cNvPr id="12" name="Straight Connector 11"/>
            <p:cNvCxnSpPr>
              <a:cxnSpLocks/>
            </p:cNvCxnSpPr>
            <p:nvPr/>
          </p:nvCxnSpPr>
          <p:spPr>
            <a:xfrm flipV="1">
              <a:off x="943102" y="374754"/>
              <a:ext cx="11248898" cy="62537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688177" y="0"/>
            <a:ext cx="3503823" cy="374754"/>
          </a:xfrm>
          <a:prstGeom prst="rect">
            <a:avLst/>
          </a:prstGeom>
          <a:noFill/>
        </p:spPr>
        <p:txBody>
          <a:bodyPr wrap="square" rtlCol="0">
            <a:spAutoFit/>
          </a:bodyPr>
          <a:lstStyle/>
          <a:p>
            <a:pPr algn="r"/>
            <a:fld id="{1EEF9F6E-3153-4B06-BE1C-C640A7BC8B79}" type="datetime2">
              <a:rPr lang="en-GB" smtClean="0">
                <a:solidFill>
                  <a:schemeClr val="bg1"/>
                </a:solidFill>
              </a:rPr>
              <a:pPr algn="r"/>
              <a:t>Monday, 10 July 2023</a:t>
            </a:fld>
            <a:endParaRPr lang="en-GB" dirty="0">
              <a:solidFill>
                <a:schemeClr val="bg1"/>
              </a:solidFill>
            </a:endParaRPr>
          </a:p>
        </p:txBody>
      </p:sp>
      <p:sp>
        <p:nvSpPr>
          <p:cNvPr id="15" name="Google Shape;144;p11"/>
          <p:cNvSpPr txBox="1">
            <a:spLocks/>
          </p:cNvSpPr>
          <p:nvPr/>
        </p:nvSpPr>
        <p:spPr>
          <a:xfrm rot="-120063">
            <a:off x="846970" y="-5653"/>
            <a:ext cx="7824028" cy="1120579"/>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800"/>
            </a:pPr>
            <a:r>
              <a:rPr lang="en-US" sz="4000" dirty="0">
                <a:solidFill>
                  <a:schemeClr val="lt1"/>
                </a:solidFill>
                <a:latin typeface="+mn-lt"/>
                <a:ea typeface="Century Gothic"/>
                <a:cs typeface="Century Gothic"/>
                <a:sym typeface="Century Gothic"/>
              </a:rPr>
              <a:t>Signposting </a:t>
            </a:r>
            <a:r>
              <a:rPr lang="en-GB" sz="2800" dirty="0">
                <a:solidFill>
                  <a:schemeClr val="bg1"/>
                </a:solidFill>
                <a:latin typeface="MindMeridian-Display"/>
              </a:rPr>
              <a:t>Useful contacts – for young people</a:t>
            </a:r>
          </a:p>
          <a:p>
            <a:pPr>
              <a:spcBef>
                <a:spcPts val="0"/>
              </a:spcBef>
              <a:buClr>
                <a:schemeClr val="lt1"/>
              </a:buClr>
              <a:buSzPts val="4800"/>
              <a:buFont typeface="Century Gothic"/>
              <a:buNone/>
            </a:pPr>
            <a:endParaRPr lang="en-US" sz="4000" b="1" dirty="0">
              <a:solidFill>
                <a:schemeClr val="lt1"/>
              </a:solidFill>
              <a:latin typeface="Century Gothic"/>
              <a:ea typeface="Century Gothic"/>
              <a:cs typeface="Century Gothic"/>
              <a:sym typeface="Century Gothic"/>
            </a:endParaRPr>
          </a:p>
        </p:txBody>
      </p:sp>
      <p:sp>
        <p:nvSpPr>
          <p:cNvPr id="22" name="Rectangle 21">
            <a:extLst>
              <a:ext uri="{FF2B5EF4-FFF2-40B4-BE49-F238E27FC236}">
                <a16:creationId xmlns:a16="http://schemas.microsoft.com/office/drawing/2014/main" id="{8FD3A3F4-2FA5-49F2-B71F-A1D741915E6E}"/>
              </a:ext>
            </a:extLst>
          </p:cNvPr>
          <p:cNvSpPr/>
          <p:nvPr/>
        </p:nvSpPr>
        <p:spPr>
          <a:xfrm>
            <a:off x="1152590" y="1443550"/>
            <a:ext cx="5505386" cy="3693319"/>
          </a:xfrm>
          <a:prstGeom prst="rect">
            <a:avLst/>
          </a:prstGeom>
        </p:spPr>
        <p:txBody>
          <a:bodyPr wrap="square">
            <a:spAutoFit/>
          </a:bodyPr>
          <a:lstStyle/>
          <a:p>
            <a:r>
              <a:rPr lang="en-GB" dirty="0">
                <a:solidFill>
                  <a:schemeClr val="bg1"/>
                </a:solidFill>
                <a:latin typeface="MindMeridian-Regular"/>
              </a:rPr>
              <a:t>Details of places you can go if you're a young person looking for support or information. </a:t>
            </a:r>
            <a:r>
              <a:rPr lang="en-GB" dirty="0">
                <a:solidFill>
                  <a:schemeClr val="bg1"/>
                </a:solidFill>
                <a:latin typeface="MindMeridian-Display"/>
              </a:rPr>
              <a:t>Useful contacts </a:t>
            </a:r>
          </a:p>
          <a:p>
            <a:r>
              <a:rPr lang="en-GB" b="1" u="sng" dirty="0">
                <a:solidFill>
                  <a:schemeClr val="bg1"/>
                </a:solidFill>
                <a:latin typeface="MindMeridian-Display"/>
              </a:rPr>
              <a:t>Action for Children</a:t>
            </a:r>
          </a:p>
          <a:p>
            <a:r>
              <a:rPr lang="en-GB" u="sng" dirty="0">
                <a:solidFill>
                  <a:srgbClr val="1300C1"/>
                </a:solidFill>
                <a:latin typeface="MindMeridian-Regular"/>
                <a:hlinkClick r:id="rId3"/>
              </a:rPr>
              <a:t>actionforchildren.org.uk</a:t>
            </a:r>
            <a:br>
              <a:rPr lang="en-GB" dirty="0">
                <a:solidFill>
                  <a:srgbClr val="555555"/>
                </a:solidFill>
                <a:latin typeface="MindMeridian-Regular"/>
              </a:rPr>
            </a:br>
            <a:r>
              <a:rPr lang="en-GB" dirty="0">
                <a:solidFill>
                  <a:schemeClr val="bg1"/>
                </a:solidFill>
                <a:latin typeface="MindMeridian-Regular"/>
              </a:rPr>
              <a:t>Charity supporting children, young people and their families across England.</a:t>
            </a:r>
          </a:p>
          <a:p>
            <a:endParaRPr lang="en-GB" b="1" u="sng" dirty="0">
              <a:solidFill>
                <a:schemeClr val="bg1"/>
              </a:solidFill>
              <a:latin typeface="MindMeridian-Display"/>
            </a:endParaRPr>
          </a:p>
          <a:p>
            <a:r>
              <a:rPr lang="en-GB" b="1" u="sng" dirty="0">
                <a:solidFill>
                  <a:schemeClr val="bg1"/>
                </a:solidFill>
                <a:latin typeface="MindMeridian-Display"/>
              </a:rPr>
              <a:t>Anxiety UK</a:t>
            </a:r>
          </a:p>
          <a:p>
            <a:r>
              <a:rPr lang="en-GB" u="sng" dirty="0">
                <a:solidFill>
                  <a:srgbClr val="1300C1"/>
                </a:solidFill>
                <a:latin typeface="MindMeridian-Regular"/>
                <a:hlinkClick r:id="rId4"/>
              </a:rPr>
              <a:t>03444 775 774</a:t>
            </a:r>
            <a:r>
              <a:rPr lang="en-GB" dirty="0">
                <a:solidFill>
                  <a:srgbClr val="555555"/>
                </a:solidFill>
                <a:latin typeface="MindMeridian-Regular"/>
              </a:rPr>
              <a:t> </a:t>
            </a:r>
            <a:r>
              <a:rPr lang="en-GB" dirty="0">
                <a:solidFill>
                  <a:schemeClr val="bg1"/>
                </a:solidFill>
                <a:latin typeface="MindMeridian-Regular"/>
              </a:rPr>
              <a:t>(helpline) </a:t>
            </a:r>
            <a:br>
              <a:rPr lang="en-GB" dirty="0">
                <a:solidFill>
                  <a:srgbClr val="555555"/>
                </a:solidFill>
                <a:latin typeface="MindMeridian-Regular"/>
              </a:rPr>
            </a:br>
            <a:r>
              <a:rPr lang="en-GB" u="sng" dirty="0">
                <a:solidFill>
                  <a:srgbClr val="1300C1"/>
                </a:solidFill>
                <a:latin typeface="MindMeridian-Regular"/>
                <a:hlinkClick r:id="rId5"/>
              </a:rPr>
              <a:t>07537 416 905</a:t>
            </a:r>
            <a:r>
              <a:rPr lang="en-GB" dirty="0">
                <a:solidFill>
                  <a:srgbClr val="555555"/>
                </a:solidFill>
                <a:latin typeface="MindMeridian-Regular"/>
              </a:rPr>
              <a:t> </a:t>
            </a:r>
            <a:r>
              <a:rPr lang="en-GB" dirty="0">
                <a:solidFill>
                  <a:schemeClr val="bg1"/>
                </a:solidFill>
                <a:latin typeface="MindMeridian-Regular"/>
              </a:rPr>
              <a:t>(text)</a:t>
            </a:r>
            <a:br>
              <a:rPr lang="en-GB" dirty="0">
                <a:solidFill>
                  <a:srgbClr val="555555"/>
                </a:solidFill>
                <a:latin typeface="MindMeridian-Regular"/>
              </a:rPr>
            </a:br>
            <a:r>
              <a:rPr lang="en-GB" u="sng" dirty="0">
                <a:solidFill>
                  <a:srgbClr val="1300C1"/>
                </a:solidFill>
                <a:latin typeface="MindMeridian-Regular"/>
                <a:hlinkClick r:id="rId6"/>
              </a:rPr>
              <a:t>anxietyuk.org.uk</a:t>
            </a:r>
            <a:br>
              <a:rPr lang="en-GB" dirty="0">
                <a:solidFill>
                  <a:srgbClr val="555555"/>
                </a:solidFill>
                <a:latin typeface="MindMeridian-Regular"/>
              </a:rPr>
            </a:br>
            <a:r>
              <a:rPr lang="en-GB" dirty="0">
                <a:solidFill>
                  <a:schemeClr val="bg1"/>
                </a:solidFill>
                <a:latin typeface="MindMeridian-Regular"/>
              </a:rPr>
              <a:t>Advice and support for people living with anxiety.</a:t>
            </a:r>
          </a:p>
          <a:p>
            <a:endParaRPr lang="en-GB" b="1" u="sng" dirty="0">
              <a:solidFill>
                <a:schemeClr val="bg1"/>
              </a:solidFill>
              <a:latin typeface="MindMeridian-Display"/>
            </a:endParaRPr>
          </a:p>
        </p:txBody>
      </p:sp>
      <p:sp>
        <p:nvSpPr>
          <p:cNvPr id="25" name="Rectangle 24">
            <a:extLst>
              <a:ext uri="{FF2B5EF4-FFF2-40B4-BE49-F238E27FC236}">
                <a16:creationId xmlns:a16="http://schemas.microsoft.com/office/drawing/2014/main" id="{6C19E1C2-59D5-46D0-90D3-543F81415EEC}"/>
              </a:ext>
            </a:extLst>
          </p:cNvPr>
          <p:cNvSpPr/>
          <p:nvPr/>
        </p:nvSpPr>
        <p:spPr>
          <a:xfrm>
            <a:off x="7020208" y="1142037"/>
            <a:ext cx="5295900" cy="4524315"/>
          </a:xfrm>
          <a:prstGeom prst="rect">
            <a:avLst/>
          </a:prstGeom>
        </p:spPr>
        <p:txBody>
          <a:bodyPr wrap="square">
            <a:spAutoFit/>
          </a:bodyPr>
          <a:lstStyle/>
          <a:p>
            <a:r>
              <a:rPr lang="en-GB" b="1" u="sng" dirty="0">
                <a:solidFill>
                  <a:schemeClr val="bg1"/>
                </a:solidFill>
                <a:latin typeface="MindMeridian-Display"/>
              </a:rPr>
              <a:t>Beat</a:t>
            </a:r>
          </a:p>
          <a:p>
            <a:r>
              <a:rPr lang="en-GB" u="sng" dirty="0">
                <a:solidFill>
                  <a:srgbClr val="1300C1"/>
                </a:solidFill>
                <a:latin typeface="MindMeridian-Regular"/>
                <a:hlinkClick r:id="rId7"/>
              </a:rPr>
              <a:t>0808 801 0711</a:t>
            </a:r>
            <a:r>
              <a:rPr lang="en-GB" dirty="0">
                <a:solidFill>
                  <a:srgbClr val="555555"/>
                </a:solidFill>
                <a:latin typeface="MindMeridian-Regular"/>
              </a:rPr>
              <a:t> (</a:t>
            </a:r>
            <a:r>
              <a:rPr lang="en-GB" dirty="0" err="1">
                <a:solidFill>
                  <a:schemeClr val="bg1"/>
                </a:solidFill>
                <a:latin typeface="MindMeridian-Regular"/>
              </a:rPr>
              <a:t>youthline</a:t>
            </a:r>
            <a:r>
              <a:rPr lang="en-GB" dirty="0">
                <a:solidFill>
                  <a:schemeClr val="bg1"/>
                </a:solidFill>
                <a:latin typeface="MindMeridian-Regular"/>
              </a:rPr>
              <a:t>)</a:t>
            </a:r>
            <a:br>
              <a:rPr lang="en-GB" dirty="0">
                <a:solidFill>
                  <a:srgbClr val="555555"/>
                </a:solidFill>
                <a:latin typeface="MindMeridian-Regular"/>
              </a:rPr>
            </a:br>
            <a:r>
              <a:rPr lang="en-GB" u="sng" dirty="0">
                <a:solidFill>
                  <a:srgbClr val="1300C1"/>
                </a:solidFill>
                <a:latin typeface="MindMeridian-Regular"/>
                <a:hlinkClick r:id="rId8"/>
              </a:rPr>
              <a:t>0808 801 0811</a:t>
            </a:r>
            <a:r>
              <a:rPr lang="en-GB" dirty="0">
                <a:solidFill>
                  <a:srgbClr val="555555"/>
                </a:solidFill>
                <a:latin typeface="MindMeridian-Regular"/>
              </a:rPr>
              <a:t> (</a:t>
            </a:r>
            <a:r>
              <a:rPr lang="en-GB" dirty="0" err="1">
                <a:solidFill>
                  <a:schemeClr val="bg1"/>
                </a:solidFill>
                <a:latin typeface="MindMeridian-Regular"/>
              </a:rPr>
              <a:t>studentline</a:t>
            </a:r>
            <a:r>
              <a:rPr lang="en-GB" dirty="0">
                <a:solidFill>
                  <a:schemeClr val="bg1"/>
                </a:solidFill>
                <a:latin typeface="MindMeridian-Regular"/>
              </a:rPr>
              <a:t>)</a:t>
            </a:r>
            <a:br>
              <a:rPr lang="en-GB" dirty="0">
                <a:solidFill>
                  <a:srgbClr val="555555"/>
                </a:solidFill>
                <a:latin typeface="MindMeridian-Regular"/>
              </a:rPr>
            </a:br>
            <a:r>
              <a:rPr lang="en-GB" u="sng" dirty="0">
                <a:solidFill>
                  <a:srgbClr val="1300C1"/>
                </a:solidFill>
                <a:latin typeface="MindMeridian-Regular"/>
                <a:hlinkClick r:id="rId9"/>
              </a:rPr>
              <a:t>beateatingdisorders.co.uk</a:t>
            </a:r>
            <a:br>
              <a:rPr lang="en-GB" dirty="0">
                <a:solidFill>
                  <a:srgbClr val="555555"/>
                </a:solidFill>
                <a:latin typeface="MindMeridian-Regular"/>
              </a:rPr>
            </a:br>
            <a:r>
              <a:rPr lang="en-GB" dirty="0">
                <a:solidFill>
                  <a:schemeClr val="bg1"/>
                </a:solidFill>
                <a:latin typeface="MindMeridian-Regular"/>
              </a:rPr>
              <a:t>Under 18s helpline, webchat and online support groups for people with eating disorders, such as anorexia and bulimia.</a:t>
            </a:r>
          </a:p>
          <a:p>
            <a:endParaRPr lang="en-GB" b="1" u="sng" dirty="0">
              <a:solidFill>
                <a:schemeClr val="bg1"/>
              </a:solidFill>
              <a:latin typeface="MindMeridian-Display"/>
            </a:endParaRPr>
          </a:p>
          <a:p>
            <a:r>
              <a:rPr lang="en-GB" b="1" u="sng" dirty="0">
                <a:solidFill>
                  <a:schemeClr val="bg1"/>
                </a:solidFill>
                <a:latin typeface="MindMeridian-Display"/>
              </a:rPr>
              <a:t>Campaign Against Living Miserably (CALM)</a:t>
            </a:r>
          </a:p>
          <a:p>
            <a:r>
              <a:rPr lang="en-GB" u="sng" dirty="0">
                <a:solidFill>
                  <a:srgbClr val="1300C1"/>
                </a:solidFill>
                <a:latin typeface="MindMeridian-Regular"/>
                <a:hlinkClick r:id="rId10"/>
              </a:rPr>
              <a:t>0800 58 58 58</a:t>
            </a:r>
            <a:br>
              <a:rPr lang="en-GB" dirty="0">
                <a:solidFill>
                  <a:srgbClr val="555555"/>
                </a:solidFill>
                <a:latin typeface="MindMeridian-Regular"/>
              </a:rPr>
            </a:br>
            <a:r>
              <a:rPr lang="en-GB" u="sng" dirty="0">
                <a:solidFill>
                  <a:srgbClr val="1300C1"/>
                </a:solidFill>
                <a:latin typeface="MindMeridian-Regular"/>
                <a:hlinkClick r:id="rId11"/>
              </a:rPr>
              <a:t>thecalmzone.net</a:t>
            </a:r>
            <a:br>
              <a:rPr lang="en-GB" dirty="0">
                <a:solidFill>
                  <a:srgbClr val="555555"/>
                </a:solidFill>
                <a:latin typeface="MindMeridian-Regular"/>
              </a:rPr>
            </a:br>
            <a:r>
              <a:rPr lang="en-GB" dirty="0">
                <a:solidFill>
                  <a:schemeClr val="bg1"/>
                </a:solidFill>
                <a:latin typeface="MindMeridian-Regular"/>
              </a:rPr>
              <a:t>Provides listening services, information and support for anyone who needs to talk, including a web chat.</a:t>
            </a:r>
          </a:p>
          <a:p>
            <a:endParaRPr lang="en-GB" b="1" u="sng" dirty="0">
              <a:solidFill>
                <a:schemeClr val="bg1"/>
              </a:solidFill>
              <a:latin typeface="MindMeridian-Display"/>
            </a:endParaRPr>
          </a:p>
          <a:p>
            <a:r>
              <a:rPr lang="en-GB" b="1" u="sng" dirty="0">
                <a:solidFill>
                  <a:schemeClr val="bg1"/>
                </a:solidFill>
                <a:latin typeface="MindMeridian-Display"/>
              </a:rPr>
              <a:t>Centrepoint</a:t>
            </a:r>
          </a:p>
          <a:p>
            <a:r>
              <a:rPr lang="en-GB" u="sng" dirty="0">
                <a:solidFill>
                  <a:srgbClr val="1300C1"/>
                </a:solidFill>
                <a:latin typeface="MindMeridian-Regular"/>
                <a:hlinkClick r:id="rId12"/>
              </a:rPr>
              <a:t>0808 800 0661</a:t>
            </a:r>
            <a:endParaRPr lang="en-GB" dirty="0">
              <a:solidFill>
                <a:srgbClr val="555555"/>
              </a:solidFill>
              <a:latin typeface="MindMeridian-Regular"/>
            </a:endParaRPr>
          </a:p>
        </p:txBody>
      </p:sp>
    </p:spTree>
    <p:extLst>
      <p:ext uri="{BB962C8B-B14F-4D97-AF65-F5344CB8AC3E}">
        <p14:creationId xmlns:p14="http://schemas.microsoft.com/office/powerpoint/2010/main" val="3073132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ooter Placeholder 11">
            <a:extLst>
              <a:ext uri="{FF2B5EF4-FFF2-40B4-BE49-F238E27FC236}">
                <a16:creationId xmlns:a16="http://schemas.microsoft.com/office/drawing/2014/main" id="{655DE575-5DBD-4769-9535-0F21EC1C0C36}"/>
              </a:ext>
            </a:extLst>
          </p:cNvPr>
          <p:cNvSpPr>
            <a:spLocks noGrp="1"/>
          </p:cNvSpPr>
          <p:nvPr>
            <p:ph type="ftr" sz="quarter" idx="11"/>
          </p:nvPr>
        </p:nvSpPr>
        <p:spPr/>
        <p:txBody>
          <a:bodyPr/>
          <a:lstStyle/>
          <a:p>
            <a:r>
              <a:rPr lang="en-GB">
                <a:latin typeface="Arial" panose="020B0604020202020204" pitchFamily="34" charset="0"/>
                <a:cs typeface="Arial" panose="020B0604020202020204" pitchFamily="34" charset="0"/>
              </a:rPr>
              <a:t>© Medway Council 2021</a:t>
            </a:r>
            <a:endParaRPr lang="en-GB" dirty="0"/>
          </a:p>
        </p:txBody>
      </p:sp>
      <p:sp>
        <p:nvSpPr>
          <p:cNvPr id="2" name="TextBox 1">
            <a:extLst>
              <a:ext uri="{FF2B5EF4-FFF2-40B4-BE49-F238E27FC236}">
                <a16:creationId xmlns:a16="http://schemas.microsoft.com/office/drawing/2014/main" id="{25CB90F9-7FD6-4314-AA32-641DAC24AD36}"/>
              </a:ext>
            </a:extLst>
          </p:cNvPr>
          <p:cNvSpPr txBox="1"/>
          <p:nvPr/>
        </p:nvSpPr>
        <p:spPr>
          <a:xfrm>
            <a:off x="2583180" y="1805940"/>
            <a:ext cx="7932420" cy="2246769"/>
          </a:xfrm>
          <a:prstGeom prst="rect">
            <a:avLst/>
          </a:prstGeom>
          <a:noFill/>
        </p:spPr>
        <p:txBody>
          <a:bodyPr wrap="square" rtlCol="0">
            <a:spAutoFit/>
          </a:bodyPr>
          <a:lstStyle/>
          <a:p>
            <a:r>
              <a:rPr lang="en-GB" sz="2800" dirty="0">
                <a:solidFill>
                  <a:srgbClr val="FF0000"/>
                </a:solidFill>
              </a:rPr>
              <a:t>Teachers:</a:t>
            </a:r>
          </a:p>
          <a:p>
            <a:endParaRPr lang="en-GB" sz="2800" dirty="0">
              <a:solidFill>
                <a:srgbClr val="FF0000"/>
              </a:solidFill>
            </a:endParaRPr>
          </a:p>
          <a:p>
            <a:r>
              <a:rPr lang="en-GB" sz="2800" dirty="0">
                <a:solidFill>
                  <a:srgbClr val="FF0000"/>
                </a:solidFill>
              </a:rPr>
              <a:t>You will need to look at the notes from the PDF doc.</a:t>
            </a:r>
          </a:p>
          <a:p>
            <a:r>
              <a:rPr lang="en-GB" sz="2800" dirty="0">
                <a:solidFill>
                  <a:srgbClr val="FF0000"/>
                </a:solidFill>
              </a:rPr>
              <a:t>Lesson 4 pages 15 – 19</a:t>
            </a:r>
          </a:p>
          <a:p>
            <a:r>
              <a:rPr lang="en-GB" sz="2800" dirty="0">
                <a:solidFill>
                  <a:srgbClr val="FF0000"/>
                </a:solidFill>
              </a:rPr>
              <a:t>Resources – pages  36 - 43</a:t>
            </a:r>
          </a:p>
        </p:txBody>
      </p:sp>
    </p:spTree>
    <p:extLst>
      <p:ext uri="{BB962C8B-B14F-4D97-AF65-F5344CB8AC3E}">
        <p14:creationId xmlns:p14="http://schemas.microsoft.com/office/powerpoint/2010/main" val="159267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D8921F-346D-4901-B6FD-0522AB8C06F8}"/>
              </a:ext>
            </a:extLst>
          </p:cNvPr>
          <p:cNvGrpSpPr/>
          <p:nvPr/>
        </p:nvGrpSpPr>
        <p:grpSpPr>
          <a:xfrm>
            <a:off x="0" y="0"/>
            <a:ext cx="12192000" cy="6857999"/>
            <a:chOff x="0" y="0"/>
            <a:chExt cx="12192000" cy="6857999"/>
          </a:xfrm>
        </p:grpSpPr>
        <p:grpSp>
          <p:nvGrpSpPr>
            <p:cNvPr id="6" name="Group 5">
              <a:extLst>
                <a:ext uri="{FF2B5EF4-FFF2-40B4-BE49-F238E27FC236}">
                  <a16:creationId xmlns:a16="http://schemas.microsoft.com/office/drawing/2014/main" id="{7ACDFE62-3674-468B-B4BA-919078EA7BAB}"/>
                </a:ext>
              </a:extLst>
            </p:cNvPr>
            <p:cNvGrpSpPr/>
            <p:nvPr/>
          </p:nvGrpSpPr>
          <p:grpSpPr>
            <a:xfrm>
              <a:off x="0" y="0"/>
              <a:ext cx="12192000" cy="6857999"/>
              <a:chOff x="0" y="0"/>
              <a:chExt cx="12192000" cy="6739173"/>
            </a:xfrm>
          </p:grpSpPr>
          <p:sp>
            <p:nvSpPr>
              <p:cNvPr id="3" name="Rectangle 2">
                <a:extLst>
                  <a:ext uri="{FF2B5EF4-FFF2-40B4-BE49-F238E27FC236}">
                    <a16:creationId xmlns:a16="http://schemas.microsoft.com/office/drawing/2014/main" id="{9DFAB05D-E852-45EA-96BB-9073684A8CB0}"/>
                  </a:ext>
                </a:extLst>
              </p:cNvPr>
              <p:cNvSpPr/>
              <p:nvPr/>
            </p:nvSpPr>
            <p:spPr>
              <a:xfrm>
                <a:off x="943103" y="1"/>
                <a:ext cx="11248897" cy="67391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24B3F67-5666-4238-B1F2-3F28B512796F}"/>
                  </a:ext>
                </a:extLst>
              </p:cNvPr>
              <p:cNvSpPr/>
              <p:nvPr/>
            </p:nvSpPr>
            <p:spPr>
              <a:xfrm>
                <a:off x="0" y="0"/>
                <a:ext cx="943102" cy="67391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b="1" dirty="0">
                    <a:solidFill>
                      <a:srgbClr val="002060"/>
                    </a:solidFill>
                  </a:rPr>
                  <a:t>Relationships</a:t>
                </a:r>
              </a:p>
            </p:txBody>
          </p:sp>
        </p:grpSp>
        <p:sp>
          <p:nvSpPr>
            <p:cNvPr id="5" name="Rectangle 4">
              <a:extLst>
                <a:ext uri="{FF2B5EF4-FFF2-40B4-BE49-F238E27FC236}">
                  <a16:creationId xmlns:a16="http://schemas.microsoft.com/office/drawing/2014/main" id="{9D12EE8A-7743-49C3-9810-53092BD39B49}"/>
                </a:ext>
              </a:extLst>
            </p:cNvPr>
            <p:cNvSpPr/>
            <p:nvPr/>
          </p:nvSpPr>
          <p:spPr>
            <a:xfrm>
              <a:off x="943102" y="6370819"/>
              <a:ext cx="11248898" cy="487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mj-lt"/>
                  <a:ea typeface="Yu Gothic Light" panose="020B0300000000000000" pitchFamily="34" charset="-128"/>
                </a:rPr>
                <a:t>EXCELLENCE		-	INNOVATION		-	RESPECT</a:t>
              </a:r>
            </a:p>
          </p:txBody>
        </p:sp>
      </p:grpSp>
      <p:grpSp>
        <p:nvGrpSpPr>
          <p:cNvPr id="14" name="Group 13"/>
          <p:cNvGrpSpPr/>
          <p:nvPr/>
        </p:nvGrpSpPr>
        <p:grpSpPr>
          <a:xfrm>
            <a:off x="-4706103" y="554637"/>
            <a:ext cx="20049795" cy="8096028"/>
            <a:chOff x="-4706103" y="554637"/>
            <a:chExt cx="20049795" cy="8096028"/>
          </a:xfrm>
        </p:grpSpPr>
        <p:pic>
          <p:nvPicPr>
            <p:cNvPr id="8" name="Google Shape;38;p4"/>
            <p:cNvPicPr preferRelativeResize="0"/>
            <p:nvPr/>
          </p:nvPicPr>
          <p:blipFill rotWithShape="1">
            <a:blip r:embed="rId2">
              <a:alphaModFix amt="26000"/>
            </a:blip>
            <a:srcRect/>
            <a:stretch/>
          </p:blipFill>
          <p:spPr>
            <a:xfrm rot="-1344145">
              <a:off x="-4706103" y="1529734"/>
              <a:ext cx="20049795" cy="7120931"/>
            </a:xfrm>
            <a:prstGeom prst="rect">
              <a:avLst/>
            </a:prstGeom>
            <a:noFill/>
            <a:ln>
              <a:noFill/>
            </a:ln>
          </p:spPr>
        </p:pic>
        <p:cxnSp>
          <p:nvCxnSpPr>
            <p:cNvPr id="12" name="Straight Connector 11"/>
            <p:cNvCxnSpPr/>
            <p:nvPr/>
          </p:nvCxnSpPr>
          <p:spPr>
            <a:xfrm flipV="1">
              <a:off x="943101" y="554637"/>
              <a:ext cx="11248899" cy="47164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486775" y="0"/>
            <a:ext cx="3705225" cy="374754"/>
          </a:xfrm>
          <a:prstGeom prst="rect">
            <a:avLst/>
          </a:prstGeom>
          <a:noFill/>
        </p:spPr>
        <p:txBody>
          <a:bodyPr wrap="square" rtlCol="0">
            <a:spAutoFit/>
          </a:bodyPr>
          <a:lstStyle/>
          <a:p>
            <a:pPr algn="r"/>
            <a:fld id="{1EEF9F6E-3153-4B06-BE1C-C640A7BC8B79}" type="datetime2">
              <a:rPr lang="en-GB" smtClean="0">
                <a:solidFill>
                  <a:schemeClr val="bg1"/>
                </a:solidFill>
              </a:rPr>
              <a:pPr algn="r"/>
              <a:t>Monday, 10 July 2023</a:t>
            </a:fld>
            <a:endParaRPr lang="en-GB" dirty="0">
              <a:solidFill>
                <a:schemeClr val="bg1"/>
              </a:solidFill>
            </a:endParaRPr>
          </a:p>
        </p:txBody>
      </p:sp>
      <p:sp>
        <p:nvSpPr>
          <p:cNvPr id="15" name="Google Shape;144;p11"/>
          <p:cNvSpPr txBox="1">
            <a:spLocks/>
          </p:cNvSpPr>
          <p:nvPr/>
        </p:nvSpPr>
        <p:spPr>
          <a:xfrm rot="-120063">
            <a:off x="1343897" y="136257"/>
            <a:ext cx="7824028" cy="1120579"/>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800"/>
              <a:buFont typeface="Century Gothic"/>
              <a:buNone/>
            </a:pPr>
            <a:r>
              <a:rPr lang="en-US" sz="4000" b="1" dirty="0">
                <a:solidFill>
                  <a:schemeClr val="lt1"/>
                </a:solidFill>
                <a:latin typeface="Century Gothic"/>
                <a:ea typeface="Century Gothic"/>
                <a:cs typeface="Century Gothic"/>
                <a:sym typeface="Century Gothic"/>
              </a:rPr>
              <a:t>	</a:t>
            </a:r>
            <a:r>
              <a:rPr lang="en-US" sz="4000" dirty="0">
                <a:solidFill>
                  <a:schemeClr val="lt1"/>
                </a:solidFill>
                <a:latin typeface="+mn-lt"/>
                <a:ea typeface="Century Gothic"/>
                <a:cs typeface="Century Gothic"/>
                <a:sym typeface="Century Gothic"/>
              </a:rPr>
              <a:t>Ground rules</a:t>
            </a:r>
            <a:endParaRPr lang="en-US" sz="4000" b="1" dirty="0">
              <a:solidFill>
                <a:schemeClr val="lt1"/>
              </a:solidFill>
              <a:latin typeface="Century Gothic"/>
              <a:ea typeface="Century Gothic"/>
              <a:cs typeface="Century Gothic"/>
              <a:sym typeface="Century Gothic"/>
            </a:endParaRPr>
          </a:p>
        </p:txBody>
      </p:sp>
      <p:sp>
        <p:nvSpPr>
          <p:cNvPr id="16" name="TextBox 15">
            <a:extLst>
              <a:ext uri="{FF2B5EF4-FFF2-40B4-BE49-F238E27FC236}">
                <a16:creationId xmlns:a16="http://schemas.microsoft.com/office/drawing/2014/main" id="{43DCF38F-B24C-4453-866F-DC0AFF81A062}"/>
              </a:ext>
            </a:extLst>
          </p:cNvPr>
          <p:cNvSpPr txBox="1"/>
          <p:nvPr/>
        </p:nvSpPr>
        <p:spPr>
          <a:xfrm>
            <a:off x="943101" y="1145350"/>
            <a:ext cx="11058399" cy="6110840"/>
          </a:xfrm>
          <a:prstGeom prst="rect">
            <a:avLst/>
          </a:prstGeom>
          <a:noFill/>
        </p:spPr>
        <p:txBody>
          <a:bodyPr wrap="square" rtlCol="0">
            <a:spAutoFit/>
          </a:bodyPr>
          <a:lstStyle/>
          <a:p>
            <a:pPr>
              <a:lnSpc>
                <a:spcPct val="107000"/>
              </a:lnSpc>
              <a:spcAft>
                <a:spcPts val="800"/>
              </a:spcAft>
            </a:pPr>
            <a:r>
              <a:rPr lang="en-GB" sz="2400" u="sng" dirty="0">
                <a:solidFill>
                  <a:schemeClr val="bg1"/>
                </a:solidFill>
                <a:latin typeface="Calibri" panose="020F0502020204030204" pitchFamily="34" charset="0"/>
                <a:ea typeface="Calibri" panose="020F0502020204030204" pitchFamily="34" charset="0"/>
                <a:cs typeface="Times New Roman" panose="02020603050405020304" pitchFamily="18" charset="0"/>
              </a:rPr>
              <a:t>Ground rules for our room</a:t>
            </a:r>
            <a:endPar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Many topics we cover in Life Studies can be very sensitive and can have a different level of importance and effect on different people. To get the best out of each lesson your participation is essential. In order to respect each other’s opinions and right to freely contribute we should establish some ground rules.  </a:t>
            </a:r>
          </a:p>
          <a:p>
            <a:pPr>
              <a:lnSpc>
                <a:spcPct val="107000"/>
              </a:lnSpc>
              <a:spcAft>
                <a:spcPts val="800"/>
              </a:spcAft>
            </a:pPr>
            <a:r>
              <a:rPr lang="en-GB" sz="2400"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Task </a:t>
            </a:r>
          </a:p>
          <a:p>
            <a:pPr marL="457200" indent="-457200">
              <a:lnSpc>
                <a:spcPct val="107000"/>
              </a:lnSpc>
              <a:spcAft>
                <a:spcPts val="800"/>
              </a:spcAft>
              <a:buFont typeface="Arial" panose="020B0604020202020204" pitchFamily="34" charset="0"/>
              <a:buChar char="•"/>
            </a:pP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Take a few minutes with a partner to go over your rules from the last topic and come up with any amendments you think are important to helping you feel confident to contribute in your Life Studies lessons? </a:t>
            </a:r>
          </a:p>
          <a:p>
            <a:pPr marL="457200" indent="-457200">
              <a:lnSpc>
                <a:spcPct val="107000"/>
              </a:lnSpc>
              <a:spcAft>
                <a:spcPts val="800"/>
              </a:spcAft>
              <a:buFont typeface="Arial" panose="020B0604020202020204" pitchFamily="34" charset="0"/>
              <a:buChar char="•"/>
            </a:pPr>
            <a:r>
              <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rPr>
              <a:t>Now feed back to the class.</a:t>
            </a:r>
          </a:p>
          <a:p>
            <a:pPr marL="457200" indent="-457200">
              <a:lnSpc>
                <a:spcPct val="107000"/>
              </a:lnSpc>
              <a:spcAft>
                <a:spcPts val="800"/>
              </a:spcAft>
              <a:buFont typeface="Arial" panose="020B0604020202020204" pitchFamily="34" charset="0"/>
              <a:buChar char="•"/>
            </a:pPr>
            <a:r>
              <a:rPr lang="en-GB" sz="2400" dirty="0">
                <a:solidFill>
                  <a:schemeClr val="bg1"/>
                </a:solidFill>
                <a:latin typeface="Calibri" panose="020F0502020204030204" pitchFamily="34" charset="0"/>
                <a:cs typeface="Times New Roman" panose="02020603050405020304" pitchFamily="18" charset="0"/>
              </a:rPr>
              <a:t>Amend your rules if necessary </a:t>
            </a:r>
            <a:endParaRPr lang="en-GB" sz="2800" dirty="0"/>
          </a:p>
          <a:p>
            <a:pPr>
              <a:lnSpc>
                <a:spcPct val="107000"/>
              </a:lnSpc>
              <a:spcAft>
                <a:spcPts val="800"/>
              </a:spcAft>
            </a:pPr>
            <a:endParaRPr lang="en-GB"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endParaRPr lang="en-GB" sz="2800" dirty="0"/>
          </a:p>
        </p:txBody>
      </p:sp>
    </p:spTree>
    <p:extLst>
      <p:ext uri="{BB962C8B-B14F-4D97-AF65-F5344CB8AC3E}">
        <p14:creationId xmlns:p14="http://schemas.microsoft.com/office/powerpoint/2010/main" val="2992969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D8921F-346D-4901-B6FD-0522AB8C06F8}"/>
              </a:ext>
            </a:extLst>
          </p:cNvPr>
          <p:cNvGrpSpPr/>
          <p:nvPr/>
        </p:nvGrpSpPr>
        <p:grpSpPr>
          <a:xfrm>
            <a:off x="0" y="0"/>
            <a:ext cx="12192000" cy="6857999"/>
            <a:chOff x="0" y="0"/>
            <a:chExt cx="12192000" cy="6857999"/>
          </a:xfrm>
        </p:grpSpPr>
        <p:grpSp>
          <p:nvGrpSpPr>
            <p:cNvPr id="6" name="Group 5">
              <a:extLst>
                <a:ext uri="{FF2B5EF4-FFF2-40B4-BE49-F238E27FC236}">
                  <a16:creationId xmlns:a16="http://schemas.microsoft.com/office/drawing/2014/main" id="{7ACDFE62-3674-468B-B4BA-919078EA7BAB}"/>
                </a:ext>
              </a:extLst>
            </p:cNvPr>
            <p:cNvGrpSpPr/>
            <p:nvPr/>
          </p:nvGrpSpPr>
          <p:grpSpPr>
            <a:xfrm>
              <a:off x="0" y="0"/>
              <a:ext cx="12192000" cy="6857999"/>
              <a:chOff x="0" y="0"/>
              <a:chExt cx="12192000" cy="6739173"/>
            </a:xfrm>
          </p:grpSpPr>
          <p:sp>
            <p:nvSpPr>
              <p:cNvPr id="3" name="Rectangle 2">
                <a:extLst>
                  <a:ext uri="{FF2B5EF4-FFF2-40B4-BE49-F238E27FC236}">
                    <a16:creationId xmlns:a16="http://schemas.microsoft.com/office/drawing/2014/main" id="{9DFAB05D-E852-45EA-96BB-9073684A8CB0}"/>
                  </a:ext>
                </a:extLst>
              </p:cNvPr>
              <p:cNvSpPr/>
              <p:nvPr/>
            </p:nvSpPr>
            <p:spPr>
              <a:xfrm>
                <a:off x="943103" y="1"/>
                <a:ext cx="11248897" cy="67391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24B3F67-5666-4238-B1F2-3F28B512796F}"/>
                  </a:ext>
                </a:extLst>
              </p:cNvPr>
              <p:cNvSpPr/>
              <p:nvPr/>
            </p:nvSpPr>
            <p:spPr>
              <a:xfrm>
                <a:off x="0" y="0"/>
                <a:ext cx="943102" cy="67391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b="1" dirty="0">
                    <a:solidFill>
                      <a:srgbClr val="002060"/>
                    </a:solidFill>
                  </a:rPr>
                  <a:t>Relationships</a:t>
                </a:r>
              </a:p>
            </p:txBody>
          </p:sp>
        </p:grpSp>
        <p:sp>
          <p:nvSpPr>
            <p:cNvPr id="5" name="Rectangle 4">
              <a:extLst>
                <a:ext uri="{FF2B5EF4-FFF2-40B4-BE49-F238E27FC236}">
                  <a16:creationId xmlns:a16="http://schemas.microsoft.com/office/drawing/2014/main" id="{9D12EE8A-7743-49C3-9810-53092BD39B49}"/>
                </a:ext>
              </a:extLst>
            </p:cNvPr>
            <p:cNvSpPr/>
            <p:nvPr/>
          </p:nvSpPr>
          <p:spPr>
            <a:xfrm>
              <a:off x="943102" y="6370819"/>
              <a:ext cx="11248898" cy="487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mj-lt"/>
                  <a:ea typeface="Yu Gothic Light" panose="020B0300000000000000" pitchFamily="34" charset="-128"/>
                </a:rPr>
                <a:t>EXCELLENCE		-	INNOVATION		-	RESPECT</a:t>
              </a:r>
            </a:p>
          </p:txBody>
        </p:sp>
      </p:grpSp>
      <p:grpSp>
        <p:nvGrpSpPr>
          <p:cNvPr id="14" name="Group 13"/>
          <p:cNvGrpSpPr/>
          <p:nvPr/>
        </p:nvGrpSpPr>
        <p:grpSpPr>
          <a:xfrm>
            <a:off x="-4706103" y="554636"/>
            <a:ext cx="20049795" cy="8096029"/>
            <a:chOff x="-4706103" y="554636"/>
            <a:chExt cx="20049795" cy="8096029"/>
          </a:xfrm>
        </p:grpSpPr>
        <p:pic>
          <p:nvPicPr>
            <p:cNvPr id="8" name="Google Shape;38;p4"/>
            <p:cNvPicPr preferRelativeResize="0"/>
            <p:nvPr/>
          </p:nvPicPr>
          <p:blipFill rotWithShape="1">
            <a:blip r:embed="rId2">
              <a:alphaModFix amt="26000"/>
            </a:blip>
            <a:srcRect/>
            <a:stretch/>
          </p:blipFill>
          <p:spPr>
            <a:xfrm rot="-1344145">
              <a:off x="-4706103" y="1529734"/>
              <a:ext cx="20049795" cy="7120931"/>
            </a:xfrm>
            <a:prstGeom prst="rect">
              <a:avLst/>
            </a:prstGeom>
            <a:noFill/>
            <a:ln>
              <a:noFill/>
            </a:ln>
          </p:spPr>
        </p:pic>
        <p:cxnSp>
          <p:nvCxnSpPr>
            <p:cNvPr id="12" name="Straight Connector 11"/>
            <p:cNvCxnSpPr/>
            <p:nvPr/>
          </p:nvCxnSpPr>
          <p:spPr>
            <a:xfrm flipV="1">
              <a:off x="943102" y="554636"/>
              <a:ext cx="11248898" cy="9743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788189" y="0"/>
            <a:ext cx="3403811" cy="374754"/>
          </a:xfrm>
          <a:prstGeom prst="rect">
            <a:avLst/>
          </a:prstGeom>
          <a:noFill/>
        </p:spPr>
        <p:txBody>
          <a:bodyPr wrap="square" rtlCol="0">
            <a:spAutoFit/>
          </a:bodyPr>
          <a:lstStyle/>
          <a:p>
            <a:pPr algn="r"/>
            <a:fld id="{1EEF9F6E-3153-4B06-BE1C-C640A7BC8B79}" type="datetime2">
              <a:rPr lang="en-GB" smtClean="0">
                <a:solidFill>
                  <a:schemeClr val="bg1"/>
                </a:solidFill>
              </a:rPr>
              <a:pPr algn="r"/>
              <a:t>Monday, 10 July 2023</a:t>
            </a:fld>
            <a:endParaRPr lang="en-GB" dirty="0">
              <a:solidFill>
                <a:schemeClr val="bg1"/>
              </a:solidFill>
            </a:endParaRPr>
          </a:p>
        </p:txBody>
      </p:sp>
      <p:sp>
        <p:nvSpPr>
          <p:cNvPr id="15" name="Google Shape;144;p11"/>
          <p:cNvSpPr txBox="1">
            <a:spLocks/>
          </p:cNvSpPr>
          <p:nvPr/>
        </p:nvSpPr>
        <p:spPr>
          <a:xfrm rot="-120063">
            <a:off x="946982" y="366877"/>
            <a:ext cx="7824028" cy="1120579"/>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800"/>
              <a:buFont typeface="Century Gothic"/>
              <a:buNone/>
            </a:pPr>
            <a:r>
              <a:rPr lang="en-US" sz="4000" b="1" dirty="0">
                <a:solidFill>
                  <a:schemeClr val="lt1"/>
                </a:solidFill>
                <a:latin typeface="Century Gothic"/>
                <a:ea typeface="Century Gothic"/>
                <a:cs typeface="Century Gothic"/>
                <a:sym typeface="Century Gothic"/>
              </a:rPr>
              <a:t>	</a:t>
            </a:r>
            <a:r>
              <a:rPr lang="en-US" sz="4000" dirty="0">
                <a:solidFill>
                  <a:schemeClr val="lt1"/>
                </a:solidFill>
                <a:latin typeface="+mn-lt"/>
                <a:ea typeface="Century Gothic"/>
                <a:cs typeface="Century Gothic"/>
                <a:sym typeface="Century Gothic"/>
              </a:rPr>
              <a:t>Key learning outcomes</a:t>
            </a:r>
            <a:endParaRPr lang="en-US" sz="4000" b="1" dirty="0">
              <a:solidFill>
                <a:schemeClr val="lt1"/>
              </a:solidFill>
              <a:latin typeface="Century Gothic"/>
              <a:ea typeface="Century Gothic"/>
              <a:cs typeface="Century Gothic"/>
              <a:sym typeface="Century Gothic"/>
            </a:endParaRPr>
          </a:p>
        </p:txBody>
      </p:sp>
      <p:sp>
        <p:nvSpPr>
          <p:cNvPr id="17" name="Content Placeholder 5">
            <a:extLst>
              <a:ext uri="{FF2B5EF4-FFF2-40B4-BE49-F238E27FC236}">
                <a16:creationId xmlns:a16="http://schemas.microsoft.com/office/drawing/2014/main" id="{9B9BF20F-8EFD-43E7-9CEB-F7477194AC89}"/>
              </a:ext>
            </a:extLst>
          </p:cNvPr>
          <p:cNvSpPr txBox="1">
            <a:spLocks/>
          </p:cNvSpPr>
          <p:nvPr/>
        </p:nvSpPr>
        <p:spPr>
          <a:xfrm>
            <a:off x="1326767" y="1947731"/>
            <a:ext cx="10261850" cy="13151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C0039"/>
                </a:solidFill>
                <a:latin typeface="Calibri" panose="020F0502020204030204" pitchFamily="34" charset="0"/>
                <a:ea typeface="Lato" panose="020F0502020204030203"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C003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C003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C003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C003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solidFill>
                  <a:schemeClr val="bg1"/>
                </a:solidFill>
                <a:latin typeface="+mn-lt"/>
              </a:rPr>
              <a:t>Learning outcomes</a:t>
            </a:r>
          </a:p>
          <a:p>
            <a:pPr>
              <a:spcAft>
                <a:spcPts val="600"/>
              </a:spcAft>
              <a:buClr>
                <a:srgbClr val="009DDC"/>
              </a:buClr>
              <a:buFont typeface="Wingdings" panose="05000000000000000000" pitchFamily="2" charset="2"/>
              <a:buChar char=""/>
            </a:pPr>
            <a:r>
              <a:rPr lang="en-GB" b="1" dirty="0">
                <a:solidFill>
                  <a:schemeClr val="bg1"/>
                </a:solidFill>
                <a:latin typeface="+mn-lt"/>
              </a:rPr>
              <a:t> I can </a:t>
            </a:r>
            <a:r>
              <a:rPr lang="en-GB" sz="2600" b="1" dirty="0">
                <a:solidFill>
                  <a:schemeClr val="bg1"/>
                </a:solidFill>
                <a:latin typeface="+mn-lt"/>
              </a:rPr>
              <a:t>identify common assumptions relating to consent and explain why these are wrong</a:t>
            </a:r>
            <a:endParaRPr lang="en-US" sz="2600" b="1" dirty="0">
              <a:solidFill>
                <a:schemeClr val="bg1"/>
              </a:solidFill>
              <a:latin typeface="+mn-lt"/>
            </a:endParaRPr>
          </a:p>
          <a:p>
            <a:pPr>
              <a:spcAft>
                <a:spcPts val="600"/>
              </a:spcAft>
              <a:buClr>
                <a:srgbClr val="009DDC"/>
              </a:buClr>
              <a:buFont typeface="Wingdings" panose="05000000000000000000" pitchFamily="2" charset="2"/>
              <a:buChar char=""/>
            </a:pPr>
            <a:r>
              <a:rPr lang="en-US" sz="2600" b="1" dirty="0">
                <a:solidFill>
                  <a:schemeClr val="bg1"/>
                </a:solidFill>
                <a:latin typeface="+mn-lt"/>
              </a:rPr>
              <a:t> I can </a:t>
            </a:r>
            <a:r>
              <a:rPr lang="en-GB" sz="2600" b="1" dirty="0">
                <a:solidFill>
                  <a:schemeClr val="bg1"/>
                </a:solidFill>
                <a:latin typeface="+mn-lt"/>
              </a:rPr>
              <a:t>explain the right to not give, or withdraw consent at any time and why this must be respected</a:t>
            </a:r>
          </a:p>
          <a:p>
            <a:pPr>
              <a:spcAft>
                <a:spcPts val="600"/>
              </a:spcAft>
              <a:buClr>
                <a:srgbClr val="009DDC"/>
              </a:buClr>
              <a:buFont typeface="Wingdings" panose="05000000000000000000" pitchFamily="2" charset="2"/>
              <a:buChar char=""/>
            </a:pPr>
            <a:r>
              <a:rPr lang="en-GB" sz="2600" b="1" dirty="0">
                <a:solidFill>
                  <a:schemeClr val="bg1"/>
                </a:solidFill>
                <a:latin typeface="+mn-lt"/>
              </a:rPr>
              <a:t> I can describe or demonstrate ways to avoid making assumptions related to consent, and strategies someone could use to not give or withdraw consent</a:t>
            </a:r>
          </a:p>
          <a:p>
            <a:pPr>
              <a:buClr>
                <a:srgbClr val="009DDC"/>
              </a:buClr>
              <a:buFont typeface="Wingdings" panose="05000000000000000000" pitchFamily="2" charset="2"/>
              <a:buChar char=""/>
            </a:pPr>
            <a:endParaRPr lang="en-GB" b="1" dirty="0">
              <a:solidFill>
                <a:schemeClr val="bg1"/>
              </a:solidFill>
              <a:latin typeface="+mn-lt"/>
            </a:endParaRPr>
          </a:p>
        </p:txBody>
      </p:sp>
    </p:spTree>
    <p:extLst>
      <p:ext uri="{BB962C8B-B14F-4D97-AF65-F5344CB8AC3E}">
        <p14:creationId xmlns:p14="http://schemas.microsoft.com/office/powerpoint/2010/main" val="612574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D8921F-346D-4901-B6FD-0522AB8C06F8}"/>
              </a:ext>
            </a:extLst>
          </p:cNvPr>
          <p:cNvGrpSpPr/>
          <p:nvPr/>
        </p:nvGrpSpPr>
        <p:grpSpPr>
          <a:xfrm>
            <a:off x="0" y="0"/>
            <a:ext cx="12192000" cy="6857999"/>
            <a:chOff x="0" y="0"/>
            <a:chExt cx="12192000" cy="6857999"/>
          </a:xfrm>
        </p:grpSpPr>
        <p:grpSp>
          <p:nvGrpSpPr>
            <p:cNvPr id="6" name="Group 5">
              <a:extLst>
                <a:ext uri="{FF2B5EF4-FFF2-40B4-BE49-F238E27FC236}">
                  <a16:creationId xmlns:a16="http://schemas.microsoft.com/office/drawing/2014/main" id="{7ACDFE62-3674-468B-B4BA-919078EA7BAB}"/>
                </a:ext>
              </a:extLst>
            </p:cNvPr>
            <p:cNvGrpSpPr/>
            <p:nvPr/>
          </p:nvGrpSpPr>
          <p:grpSpPr>
            <a:xfrm>
              <a:off x="0" y="0"/>
              <a:ext cx="12192000" cy="6857999"/>
              <a:chOff x="0" y="0"/>
              <a:chExt cx="12192000" cy="6739173"/>
            </a:xfrm>
          </p:grpSpPr>
          <p:sp>
            <p:nvSpPr>
              <p:cNvPr id="3" name="Rectangle 2">
                <a:extLst>
                  <a:ext uri="{FF2B5EF4-FFF2-40B4-BE49-F238E27FC236}">
                    <a16:creationId xmlns:a16="http://schemas.microsoft.com/office/drawing/2014/main" id="{9DFAB05D-E852-45EA-96BB-9073684A8CB0}"/>
                  </a:ext>
                </a:extLst>
              </p:cNvPr>
              <p:cNvSpPr/>
              <p:nvPr/>
            </p:nvSpPr>
            <p:spPr>
              <a:xfrm>
                <a:off x="943103" y="1"/>
                <a:ext cx="11248897" cy="67391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24B3F67-5666-4238-B1F2-3F28B512796F}"/>
                  </a:ext>
                </a:extLst>
              </p:cNvPr>
              <p:cNvSpPr/>
              <p:nvPr/>
            </p:nvSpPr>
            <p:spPr>
              <a:xfrm>
                <a:off x="0" y="0"/>
                <a:ext cx="943102" cy="67391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b="1" dirty="0">
                    <a:solidFill>
                      <a:srgbClr val="002060"/>
                    </a:solidFill>
                  </a:rPr>
                  <a:t>Relationships</a:t>
                </a:r>
              </a:p>
            </p:txBody>
          </p:sp>
        </p:grpSp>
        <p:sp>
          <p:nvSpPr>
            <p:cNvPr id="5" name="Rectangle 4">
              <a:extLst>
                <a:ext uri="{FF2B5EF4-FFF2-40B4-BE49-F238E27FC236}">
                  <a16:creationId xmlns:a16="http://schemas.microsoft.com/office/drawing/2014/main" id="{9D12EE8A-7743-49C3-9810-53092BD39B49}"/>
                </a:ext>
              </a:extLst>
            </p:cNvPr>
            <p:cNvSpPr/>
            <p:nvPr/>
          </p:nvSpPr>
          <p:spPr>
            <a:xfrm>
              <a:off x="943102" y="6370819"/>
              <a:ext cx="11248898" cy="487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mj-lt"/>
                  <a:ea typeface="Yu Gothic Light" panose="020B0300000000000000" pitchFamily="34" charset="-128"/>
                </a:rPr>
                <a:t>EXCELLENCE		-	INNOVATION		-	RESPECT</a:t>
              </a:r>
            </a:p>
          </p:txBody>
        </p:sp>
      </p:grpSp>
      <p:grpSp>
        <p:nvGrpSpPr>
          <p:cNvPr id="14" name="Group 13"/>
          <p:cNvGrpSpPr/>
          <p:nvPr/>
        </p:nvGrpSpPr>
        <p:grpSpPr>
          <a:xfrm>
            <a:off x="-4706103" y="554636"/>
            <a:ext cx="20049795" cy="8096029"/>
            <a:chOff x="-4706103" y="554636"/>
            <a:chExt cx="20049795" cy="8096029"/>
          </a:xfrm>
        </p:grpSpPr>
        <p:pic>
          <p:nvPicPr>
            <p:cNvPr id="8" name="Google Shape;38;p4"/>
            <p:cNvPicPr preferRelativeResize="0"/>
            <p:nvPr/>
          </p:nvPicPr>
          <p:blipFill rotWithShape="1">
            <a:blip r:embed="rId2">
              <a:alphaModFix amt="26000"/>
            </a:blip>
            <a:srcRect/>
            <a:stretch/>
          </p:blipFill>
          <p:spPr>
            <a:xfrm rot="-1344145">
              <a:off x="-4706103" y="1529734"/>
              <a:ext cx="20049795" cy="7120931"/>
            </a:xfrm>
            <a:prstGeom prst="rect">
              <a:avLst/>
            </a:prstGeom>
            <a:noFill/>
            <a:ln>
              <a:noFill/>
            </a:ln>
          </p:spPr>
        </p:pic>
        <p:cxnSp>
          <p:nvCxnSpPr>
            <p:cNvPr id="12" name="Straight Connector 11"/>
            <p:cNvCxnSpPr/>
            <p:nvPr/>
          </p:nvCxnSpPr>
          <p:spPr>
            <a:xfrm flipV="1">
              <a:off x="943102" y="554636"/>
              <a:ext cx="11248898" cy="97436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788189" y="0"/>
            <a:ext cx="3403811" cy="374754"/>
          </a:xfrm>
          <a:prstGeom prst="rect">
            <a:avLst/>
          </a:prstGeom>
          <a:noFill/>
        </p:spPr>
        <p:txBody>
          <a:bodyPr wrap="square" rtlCol="0">
            <a:spAutoFit/>
          </a:bodyPr>
          <a:lstStyle/>
          <a:p>
            <a:pPr algn="r"/>
            <a:fld id="{1EEF9F6E-3153-4B06-BE1C-C640A7BC8B79}" type="datetime2">
              <a:rPr lang="en-GB" smtClean="0">
                <a:solidFill>
                  <a:schemeClr val="bg1"/>
                </a:solidFill>
              </a:rPr>
              <a:pPr algn="r"/>
              <a:t>Monday, 10 July 2023</a:t>
            </a:fld>
            <a:endParaRPr lang="en-GB" dirty="0">
              <a:solidFill>
                <a:schemeClr val="bg1"/>
              </a:solidFill>
            </a:endParaRPr>
          </a:p>
        </p:txBody>
      </p:sp>
      <p:sp>
        <p:nvSpPr>
          <p:cNvPr id="15" name="Google Shape;144;p11"/>
          <p:cNvSpPr txBox="1">
            <a:spLocks/>
          </p:cNvSpPr>
          <p:nvPr/>
        </p:nvSpPr>
        <p:spPr>
          <a:xfrm rot="-120063">
            <a:off x="946982" y="366877"/>
            <a:ext cx="7824028" cy="1120579"/>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800"/>
              <a:buFont typeface="Century Gothic"/>
              <a:buNone/>
            </a:pPr>
            <a:r>
              <a:rPr lang="en-US" sz="4000" b="1" dirty="0">
                <a:solidFill>
                  <a:schemeClr val="lt1"/>
                </a:solidFill>
                <a:latin typeface="Century Gothic"/>
                <a:ea typeface="Century Gothic"/>
                <a:cs typeface="Century Gothic"/>
                <a:sym typeface="Century Gothic"/>
              </a:rPr>
              <a:t>	</a:t>
            </a:r>
            <a:r>
              <a:rPr lang="en-US" sz="4000" dirty="0">
                <a:solidFill>
                  <a:schemeClr val="lt1"/>
                </a:solidFill>
                <a:latin typeface="+mn-lt"/>
                <a:ea typeface="Century Gothic"/>
                <a:cs typeface="Century Gothic"/>
                <a:sym typeface="Century Gothic"/>
              </a:rPr>
              <a:t>Key learning objectives</a:t>
            </a:r>
            <a:endParaRPr lang="en-US" sz="4000" b="1" dirty="0">
              <a:solidFill>
                <a:schemeClr val="lt1"/>
              </a:solidFill>
              <a:latin typeface="Century Gothic"/>
              <a:ea typeface="Century Gothic"/>
              <a:cs typeface="Century Gothic"/>
              <a:sym typeface="Century Gothic"/>
            </a:endParaRPr>
          </a:p>
        </p:txBody>
      </p:sp>
      <p:sp>
        <p:nvSpPr>
          <p:cNvPr id="16" name="Content Placeholder 5">
            <a:extLst>
              <a:ext uri="{FF2B5EF4-FFF2-40B4-BE49-F238E27FC236}">
                <a16:creationId xmlns:a16="http://schemas.microsoft.com/office/drawing/2014/main" id="{8D370A38-7D4C-48B0-91C6-44F9432840B1}"/>
              </a:ext>
            </a:extLst>
          </p:cNvPr>
          <p:cNvSpPr txBox="1">
            <a:spLocks/>
          </p:cNvSpPr>
          <p:nvPr/>
        </p:nvSpPr>
        <p:spPr>
          <a:xfrm>
            <a:off x="1493693" y="2138088"/>
            <a:ext cx="9633565" cy="13151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600" b="1" dirty="0">
                <a:solidFill>
                  <a:schemeClr val="bg1"/>
                </a:solidFill>
              </a:rPr>
              <a:t>Learning objective</a:t>
            </a:r>
          </a:p>
          <a:p>
            <a:pPr>
              <a:buClr>
                <a:srgbClr val="009DDC"/>
              </a:buClr>
              <a:buFont typeface="Wingdings" panose="05000000000000000000" pitchFamily="2" charset="2"/>
              <a:buChar char=""/>
            </a:pPr>
            <a:r>
              <a:rPr lang="en-US" sz="2600" b="1" dirty="0">
                <a:solidFill>
                  <a:schemeClr val="bg1"/>
                </a:solidFill>
              </a:rPr>
              <a:t> We are learning about common assumptions related to consent and how to challenge these.</a:t>
            </a:r>
            <a:endParaRPr lang="en-GB" sz="2600" b="1" dirty="0">
              <a:solidFill>
                <a:schemeClr val="bg1"/>
              </a:solidFill>
            </a:endParaRPr>
          </a:p>
        </p:txBody>
      </p:sp>
    </p:spTree>
    <p:extLst>
      <p:ext uri="{BB962C8B-B14F-4D97-AF65-F5344CB8AC3E}">
        <p14:creationId xmlns:p14="http://schemas.microsoft.com/office/powerpoint/2010/main" val="35484797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D8921F-346D-4901-B6FD-0522AB8C06F8}"/>
              </a:ext>
            </a:extLst>
          </p:cNvPr>
          <p:cNvGrpSpPr/>
          <p:nvPr/>
        </p:nvGrpSpPr>
        <p:grpSpPr>
          <a:xfrm>
            <a:off x="0" y="0"/>
            <a:ext cx="12192000" cy="6857999"/>
            <a:chOff x="0" y="0"/>
            <a:chExt cx="12192000" cy="6857999"/>
          </a:xfrm>
        </p:grpSpPr>
        <p:grpSp>
          <p:nvGrpSpPr>
            <p:cNvPr id="6" name="Group 5">
              <a:extLst>
                <a:ext uri="{FF2B5EF4-FFF2-40B4-BE49-F238E27FC236}">
                  <a16:creationId xmlns:a16="http://schemas.microsoft.com/office/drawing/2014/main" id="{7ACDFE62-3674-468B-B4BA-919078EA7BAB}"/>
                </a:ext>
              </a:extLst>
            </p:cNvPr>
            <p:cNvGrpSpPr/>
            <p:nvPr/>
          </p:nvGrpSpPr>
          <p:grpSpPr>
            <a:xfrm>
              <a:off x="0" y="0"/>
              <a:ext cx="12192000" cy="6857999"/>
              <a:chOff x="0" y="0"/>
              <a:chExt cx="12192000" cy="6739173"/>
            </a:xfrm>
          </p:grpSpPr>
          <p:sp>
            <p:nvSpPr>
              <p:cNvPr id="3" name="Rectangle 2">
                <a:extLst>
                  <a:ext uri="{FF2B5EF4-FFF2-40B4-BE49-F238E27FC236}">
                    <a16:creationId xmlns:a16="http://schemas.microsoft.com/office/drawing/2014/main" id="{9DFAB05D-E852-45EA-96BB-9073684A8CB0}"/>
                  </a:ext>
                </a:extLst>
              </p:cNvPr>
              <p:cNvSpPr/>
              <p:nvPr/>
            </p:nvSpPr>
            <p:spPr>
              <a:xfrm>
                <a:off x="943103" y="1"/>
                <a:ext cx="11248897" cy="673917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D24B3F67-5666-4238-B1F2-3F28B512796F}"/>
                  </a:ext>
                </a:extLst>
              </p:cNvPr>
              <p:cNvSpPr/>
              <p:nvPr/>
            </p:nvSpPr>
            <p:spPr>
              <a:xfrm>
                <a:off x="0" y="0"/>
                <a:ext cx="943102" cy="67391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3600" b="1" dirty="0">
                    <a:solidFill>
                      <a:srgbClr val="002060"/>
                    </a:solidFill>
                  </a:rPr>
                  <a:t>Relationships</a:t>
                </a:r>
              </a:p>
            </p:txBody>
          </p:sp>
        </p:grpSp>
        <p:sp>
          <p:nvSpPr>
            <p:cNvPr id="5" name="Rectangle 4">
              <a:extLst>
                <a:ext uri="{FF2B5EF4-FFF2-40B4-BE49-F238E27FC236}">
                  <a16:creationId xmlns:a16="http://schemas.microsoft.com/office/drawing/2014/main" id="{9D12EE8A-7743-49C3-9810-53092BD39B49}"/>
                </a:ext>
              </a:extLst>
            </p:cNvPr>
            <p:cNvSpPr/>
            <p:nvPr/>
          </p:nvSpPr>
          <p:spPr>
            <a:xfrm>
              <a:off x="943102" y="6370819"/>
              <a:ext cx="11248898" cy="4871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chemeClr val="bg1"/>
                  </a:solidFill>
                  <a:latin typeface="+mj-lt"/>
                  <a:ea typeface="Yu Gothic Light" panose="020B0300000000000000" pitchFamily="34" charset="-128"/>
                </a:rPr>
                <a:t>EXCELLENCE		-	INNOVATION		-	RESPECT</a:t>
              </a:r>
            </a:p>
          </p:txBody>
        </p:sp>
      </p:grpSp>
      <p:grpSp>
        <p:nvGrpSpPr>
          <p:cNvPr id="14" name="Group 13"/>
          <p:cNvGrpSpPr/>
          <p:nvPr/>
        </p:nvGrpSpPr>
        <p:grpSpPr>
          <a:xfrm>
            <a:off x="-4706103" y="554637"/>
            <a:ext cx="20049795" cy="8096028"/>
            <a:chOff x="-4706103" y="554637"/>
            <a:chExt cx="20049795" cy="8096028"/>
          </a:xfrm>
        </p:grpSpPr>
        <p:pic>
          <p:nvPicPr>
            <p:cNvPr id="8" name="Google Shape;38;p4"/>
            <p:cNvPicPr preferRelativeResize="0"/>
            <p:nvPr/>
          </p:nvPicPr>
          <p:blipFill rotWithShape="1">
            <a:blip r:embed="rId2">
              <a:alphaModFix amt="26000"/>
            </a:blip>
            <a:srcRect/>
            <a:stretch/>
          </p:blipFill>
          <p:spPr>
            <a:xfrm rot="-1344145">
              <a:off x="-4706103" y="1529734"/>
              <a:ext cx="20049795" cy="7120931"/>
            </a:xfrm>
            <a:prstGeom prst="rect">
              <a:avLst/>
            </a:prstGeom>
            <a:noFill/>
            <a:ln>
              <a:noFill/>
            </a:ln>
          </p:spPr>
        </p:pic>
        <p:cxnSp>
          <p:nvCxnSpPr>
            <p:cNvPr id="12" name="Straight Connector 11"/>
            <p:cNvCxnSpPr/>
            <p:nvPr/>
          </p:nvCxnSpPr>
          <p:spPr>
            <a:xfrm flipV="1">
              <a:off x="943102" y="554637"/>
              <a:ext cx="11248898" cy="6643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8001001" y="0"/>
            <a:ext cx="4191000" cy="374754"/>
          </a:xfrm>
          <a:prstGeom prst="rect">
            <a:avLst/>
          </a:prstGeom>
          <a:noFill/>
        </p:spPr>
        <p:txBody>
          <a:bodyPr wrap="square" rtlCol="0">
            <a:spAutoFit/>
          </a:bodyPr>
          <a:lstStyle/>
          <a:p>
            <a:pPr algn="r"/>
            <a:fld id="{1EEF9F6E-3153-4B06-BE1C-C640A7BC8B79}" type="datetime2">
              <a:rPr lang="en-GB" smtClean="0">
                <a:solidFill>
                  <a:schemeClr val="bg1"/>
                </a:solidFill>
              </a:rPr>
              <a:pPr algn="r"/>
              <a:t>Monday, 10 July 2023</a:t>
            </a:fld>
            <a:endParaRPr lang="en-GB" dirty="0">
              <a:solidFill>
                <a:schemeClr val="bg1"/>
              </a:solidFill>
            </a:endParaRPr>
          </a:p>
        </p:txBody>
      </p:sp>
      <p:sp>
        <p:nvSpPr>
          <p:cNvPr id="15" name="Google Shape;144;p11"/>
          <p:cNvSpPr txBox="1">
            <a:spLocks/>
          </p:cNvSpPr>
          <p:nvPr/>
        </p:nvSpPr>
        <p:spPr>
          <a:xfrm rot="-120063">
            <a:off x="940614" y="407262"/>
            <a:ext cx="5517955" cy="715573"/>
          </a:xfrm>
          <a:prstGeom prst="rect">
            <a:avLst/>
          </a:prstGeom>
          <a:noFill/>
          <a:ln>
            <a:noFill/>
          </a:ln>
        </p:spPr>
        <p:txBody>
          <a:bodyPr spcFirstLastPara="1" wrap="square" lIns="91425" tIns="45700" rIns="91425" bIns="4570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chemeClr val="lt1"/>
              </a:buClr>
              <a:buSzPts val="4800"/>
              <a:buFont typeface="Century Gothic"/>
              <a:buNone/>
            </a:pPr>
            <a:r>
              <a:rPr lang="en-US" sz="4000" b="1" dirty="0">
                <a:solidFill>
                  <a:schemeClr val="lt1"/>
                </a:solidFill>
                <a:latin typeface="Century Gothic"/>
                <a:ea typeface="Century Gothic"/>
                <a:cs typeface="Century Gothic"/>
                <a:sym typeface="Century Gothic"/>
              </a:rPr>
              <a:t>	</a:t>
            </a:r>
            <a:r>
              <a:rPr lang="en-US" sz="4000" dirty="0">
                <a:solidFill>
                  <a:schemeClr val="lt1"/>
                </a:solidFill>
                <a:latin typeface="+mn-lt"/>
                <a:ea typeface="Century Gothic"/>
                <a:cs typeface="Century Gothic"/>
                <a:sym typeface="Century Gothic"/>
              </a:rPr>
              <a:t>Baseline activity</a:t>
            </a:r>
            <a:endParaRPr lang="en-US" sz="4000" b="1" dirty="0">
              <a:solidFill>
                <a:schemeClr val="lt1"/>
              </a:solidFill>
              <a:latin typeface="Century Gothic"/>
              <a:ea typeface="Century Gothic"/>
              <a:cs typeface="Century Gothic"/>
              <a:sym typeface="Century Gothic"/>
            </a:endParaRPr>
          </a:p>
        </p:txBody>
      </p:sp>
      <p:sp>
        <p:nvSpPr>
          <p:cNvPr id="4" name="Rectangle 3">
            <a:extLst>
              <a:ext uri="{FF2B5EF4-FFF2-40B4-BE49-F238E27FC236}">
                <a16:creationId xmlns:a16="http://schemas.microsoft.com/office/drawing/2014/main" id="{2BBEC019-A85F-45E4-9406-1C74D11C6E9C}"/>
              </a:ext>
            </a:extLst>
          </p:cNvPr>
          <p:cNvSpPr/>
          <p:nvPr/>
        </p:nvSpPr>
        <p:spPr>
          <a:xfrm>
            <a:off x="3048000" y="2090172"/>
            <a:ext cx="6096000" cy="3231654"/>
          </a:xfrm>
          <a:prstGeom prst="rect">
            <a:avLst/>
          </a:prstGeom>
        </p:spPr>
        <p:txBody>
          <a:bodyPr>
            <a:spAutoFit/>
          </a:bodyPr>
          <a:lstStyle/>
          <a:p>
            <a:pPr algn="just">
              <a:spcAft>
                <a:spcPts val="1800"/>
              </a:spcAft>
            </a:pPr>
            <a:r>
              <a:rPr lang="en-GB" sz="2400" dirty="0">
                <a:solidFill>
                  <a:schemeClr val="bg1"/>
                </a:solidFill>
                <a:cs typeface="Arial" panose="020B0604020202020204" pitchFamily="34" charset="0"/>
              </a:rPr>
              <a:t>In pairs, summarise everything you know about the concept of consent. </a:t>
            </a:r>
          </a:p>
          <a:p>
            <a:pPr algn="just">
              <a:spcAft>
                <a:spcPts val="1800"/>
              </a:spcAft>
            </a:pPr>
            <a:r>
              <a:rPr lang="en-GB" sz="2400" dirty="0">
                <a:solidFill>
                  <a:schemeClr val="bg1"/>
                </a:solidFill>
                <a:cs typeface="Arial" panose="020B0604020202020204" pitchFamily="34" charset="0"/>
              </a:rPr>
              <a:t>You could do this in any format, for example:</a:t>
            </a:r>
          </a:p>
          <a:p>
            <a:pPr marL="457200" indent="-457200" algn="just">
              <a:spcAft>
                <a:spcPts val="1800"/>
              </a:spcAft>
              <a:buFont typeface="Arial" panose="020B0604020202020204" pitchFamily="34" charset="0"/>
              <a:buChar char="•"/>
            </a:pPr>
            <a:r>
              <a:rPr lang="en-GB" sz="2400" dirty="0">
                <a:solidFill>
                  <a:schemeClr val="bg1"/>
                </a:solidFill>
                <a:cs typeface="Arial" panose="020B0604020202020204" pitchFamily="34" charset="0"/>
              </a:rPr>
              <a:t>a short rap</a:t>
            </a:r>
          </a:p>
          <a:p>
            <a:pPr marL="457200" indent="-457200" algn="just">
              <a:spcAft>
                <a:spcPts val="1800"/>
              </a:spcAft>
              <a:buFont typeface="Arial" panose="020B0604020202020204" pitchFamily="34" charset="0"/>
              <a:buChar char="•"/>
            </a:pPr>
            <a:r>
              <a:rPr lang="en-GB" sz="2400" dirty="0">
                <a:solidFill>
                  <a:schemeClr val="bg1"/>
                </a:solidFill>
                <a:cs typeface="Arial" panose="020B0604020202020204" pitchFamily="34" charset="0"/>
              </a:rPr>
              <a:t>a 60 second news bulletin</a:t>
            </a:r>
          </a:p>
          <a:p>
            <a:pPr marL="457200" indent="-457200" algn="just">
              <a:spcAft>
                <a:spcPts val="1800"/>
              </a:spcAft>
              <a:buFont typeface="Arial" panose="020B0604020202020204" pitchFamily="34" charset="0"/>
              <a:buChar char="•"/>
            </a:pPr>
            <a:r>
              <a:rPr lang="en-GB" sz="2400" dirty="0">
                <a:solidFill>
                  <a:schemeClr val="bg1"/>
                </a:solidFill>
                <a:cs typeface="Arial" panose="020B0604020202020204" pitchFamily="34" charset="0"/>
              </a:rPr>
              <a:t>an acrostic poem</a:t>
            </a:r>
          </a:p>
        </p:txBody>
      </p:sp>
      <p:pic>
        <p:nvPicPr>
          <p:cNvPr id="17" name="Picture 16">
            <a:extLst>
              <a:ext uri="{FF2B5EF4-FFF2-40B4-BE49-F238E27FC236}">
                <a16:creationId xmlns:a16="http://schemas.microsoft.com/office/drawing/2014/main" id="{6954A7A3-8171-4D75-9ED3-5710D629520F}"/>
              </a:ext>
            </a:extLst>
          </p:cNvPr>
          <p:cNvPicPr>
            <a:picLocks noChangeAspect="1"/>
          </p:cNvPicPr>
          <p:nvPr/>
        </p:nvPicPr>
        <p:blipFill>
          <a:blip r:embed="rId3" cstate="hqprint">
            <a:extLst>
              <a:ext uri="{28A0092B-C50C-407E-A947-70E740481C1C}">
                <a14:useLocalDpi xmlns:a14="http://schemas.microsoft.com/office/drawing/2010/main" val="0"/>
              </a:ext>
            </a:extLst>
          </a:blip>
          <a:srcRect t="2276" b="2276"/>
          <a:stretch/>
        </p:blipFill>
        <p:spPr>
          <a:xfrm>
            <a:off x="8302374" y="3794078"/>
            <a:ext cx="3188061" cy="2080466"/>
          </a:xfrm>
          <a:prstGeom prst="rect">
            <a:avLst/>
          </a:prstGeom>
          <a:ln w="28575">
            <a:noFill/>
          </a:ln>
        </p:spPr>
      </p:pic>
    </p:spTree>
    <p:extLst>
      <p:ext uri="{BB962C8B-B14F-4D97-AF65-F5344CB8AC3E}">
        <p14:creationId xmlns:p14="http://schemas.microsoft.com/office/powerpoint/2010/main" val="264018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4E83-E3CC-48E9-ABAC-1D3B724AF5B1}"/>
              </a:ext>
            </a:extLst>
          </p:cNvPr>
          <p:cNvSpPr>
            <a:spLocks noGrp="1"/>
          </p:cNvSpPr>
          <p:nvPr>
            <p:ph type="title"/>
          </p:nvPr>
        </p:nvSpPr>
        <p:spPr>
          <a:xfrm>
            <a:off x="838200" y="-184965"/>
            <a:ext cx="10515600" cy="1325563"/>
          </a:xfrm>
        </p:spPr>
        <p:txBody>
          <a:bodyPr/>
          <a:lstStyle/>
          <a:p>
            <a:r>
              <a:rPr lang="en-GB" dirty="0"/>
              <a:t>Assumption statements</a:t>
            </a:r>
          </a:p>
        </p:txBody>
      </p:sp>
      <p:sp>
        <p:nvSpPr>
          <p:cNvPr id="4" name="Slide Number Placeholder 3">
            <a:extLst>
              <a:ext uri="{FF2B5EF4-FFF2-40B4-BE49-F238E27FC236}">
                <a16:creationId xmlns:a16="http://schemas.microsoft.com/office/drawing/2014/main" id="{99A9F285-287C-42AF-BE00-6C7957987ACF}"/>
              </a:ext>
            </a:extLst>
          </p:cNvPr>
          <p:cNvSpPr>
            <a:spLocks noGrp="1"/>
          </p:cNvSpPr>
          <p:nvPr>
            <p:ph type="sldNum" sz="quarter" idx="12"/>
          </p:nvPr>
        </p:nvSpPr>
        <p:spPr/>
        <p:txBody>
          <a:bodyPr/>
          <a:lstStyle/>
          <a:p>
            <a:fld id="{478DA289-F468-42DF-B92F-0B060E228CBE}" type="slidenum">
              <a:rPr lang="en-GB" smtClean="0"/>
              <a:pPr/>
              <a:t>8</a:t>
            </a:fld>
            <a:endParaRPr lang="en-GB" dirty="0"/>
          </a:p>
        </p:txBody>
      </p:sp>
      <p:sp>
        <p:nvSpPr>
          <p:cNvPr id="5" name="Footer Placeholder 4">
            <a:extLst>
              <a:ext uri="{FF2B5EF4-FFF2-40B4-BE49-F238E27FC236}">
                <a16:creationId xmlns:a16="http://schemas.microsoft.com/office/drawing/2014/main" id="{7F3D69AB-C88E-4F7B-8451-F351FB7999BD}"/>
              </a:ext>
            </a:extLst>
          </p:cNvPr>
          <p:cNvSpPr>
            <a:spLocks noGrp="1"/>
          </p:cNvSpPr>
          <p:nvPr>
            <p:ph type="ftr" sz="quarter" idx="11"/>
          </p:nvPr>
        </p:nvSpPr>
        <p:spPr/>
        <p:txBody>
          <a:bodyPr/>
          <a:lstStyle/>
          <a:p>
            <a:r>
              <a:rPr lang="en-GB">
                <a:cs typeface="Arial" panose="020B0604020202020204" pitchFamily="34" charset="0"/>
              </a:rPr>
              <a:t>© Medway Council 2021</a:t>
            </a:r>
            <a:endParaRPr lang="en-GB" dirty="0"/>
          </a:p>
        </p:txBody>
      </p:sp>
      <p:pic>
        <p:nvPicPr>
          <p:cNvPr id="3" name="Picture 2">
            <a:extLst>
              <a:ext uri="{FF2B5EF4-FFF2-40B4-BE49-F238E27FC236}">
                <a16:creationId xmlns:a16="http://schemas.microsoft.com/office/drawing/2014/main" id="{06A31104-CC13-4EF9-8626-D1032F735496}"/>
              </a:ext>
            </a:extLst>
          </p:cNvPr>
          <p:cNvPicPr>
            <a:picLocks noChangeAspect="1"/>
          </p:cNvPicPr>
          <p:nvPr/>
        </p:nvPicPr>
        <p:blipFill>
          <a:blip r:embed="rId3"/>
          <a:stretch>
            <a:fillRect/>
          </a:stretch>
        </p:blipFill>
        <p:spPr>
          <a:xfrm>
            <a:off x="8998787" y="1098426"/>
            <a:ext cx="2698329" cy="1798886"/>
          </a:xfrm>
          <a:prstGeom prst="rect">
            <a:avLst/>
          </a:prstGeom>
        </p:spPr>
      </p:pic>
      <p:sp>
        <p:nvSpPr>
          <p:cNvPr id="9" name="TextBox 8">
            <a:extLst>
              <a:ext uri="{FF2B5EF4-FFF2-40B4-BE49-F238E27FC236}">
                <a16:creationId xmlns:a16="http://schemas.microsoft.com/office/drawing/2014/main" id="{0FB00435-6ECB-4D95-AC67-1C68FB80D6D8}"/>
              </a:ext>
            </a:extLst>
          </p:cNvPr>
          <p:cNvSpPr txBox="1"/>
          <p:nvPr/>
        </p:nvSpPr>
        <p:spPr>
          <a:xfrm>
            <a:off x="2834640" y="2125980"/>
            <a:ext cx="4709160" cy="1200329"/>
          </a:xfrm>
          <a:prstGeom prst="rect">
            <a:avLst/>
          </a:prstGeom>
          <a:noFill/>
        </p:spPr>
        <p:txBody>
          <a:bodyPr wrap="square" rtlCol="0">
            <a:spAutoFit/>
          </a:bodyPr>
          <a:lstStyle/>
          <a:p>
            <a:r>
              <a:rPr lang="en-GB" sz="2400" dirty="0">
                <a:solidFill>
                  <a:srgbClr val="FF0000"/>
                </a:solidFill>
              </a:rPr>
              <a:t>See resources doc in folder</a:t>
            </a:r>
          </a:p>
          <a:p>
            <a:r>
              <a:rPr lang="en-GB" sz="2400" dirty="0">
                <a:solidFill>
                  <a:srgbClr val="FF0000"/>
                </a:solidFill>
              </a:rPr>
              <a:t>Pick the ones you want to use with your class</a:t>
            </a:r>
          </a:p>
        </p:txBody>
      </p:sp>
    </p:spTree>
    <p:extLst>
      <p:ext uri="{BB962C8B-B14F-4D97-AF65-F5344CB8AC3E}">
        <p14:creationId xmlns:p14="http://schemas.microsoft.com/office/powerpoint/2010/main" val="4244580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44E83-E3CC-48E9-ABAC-1D3B724AF5B1}"/>
              </a:ext>
            </a:extLst>
          </p:cNvPr>
          <p:cNvSpPr>
            <a:spLocks noGrp="1"/>
          </p:cNvSpPr>
          <p:nvPr>
            <p:ph type="title"/>
          </p:nvPr>
        </p:nvSpPr>
        <p:spPr>
          <a:xfrm>
            <a:off x="838200" y="-184965"/>
            <a:ext cx="10515600" cy="1325563"/>
          </a:xfrm>
        </p:spPr>
        <p:txBody>
          <a:bodyPr/>
          <a:lstStyle/>
          <a:p>
            <a:r>
              <a:rPr lang="en-GB" dirty="0"/>
              <a:t>Assumption statements</a:t>
            </a:r>
          </a:p>
        </p:txBody>
      </p:sp>
      <p:sp>
        <p:nvSpPr>
          <p:cNvPr id="4" name="Slide Number Placeholder 3">
            <a:extLst>
              <a:ext uri="{FF2B5EF4-FFF2-40B4-BE49-F238E27FC236}">
                <a16:creationId xmlns:a16="http://schemas.microsoft.com/office/drawing/2014/main" id="{99A9F285-287C-42AF-BE00-6C7957987ACF}"/>
              </a:ext>
            </a:extLst>
          </p:cNvPr>
          <p:cNvSpPr>
            <a:spLocks noGrp="1"/>
          </p:cNvSpPr>
          <p:nvPr>
            <p:ph type="sldNum" sz="quarter" idx="12"/>
          </p:nvPr>
        </p:nvSpPr>
        <p:spPr/>
        <p:txBody>
          <a:bodyPr/>
          <a:lstStyle/>
          <a:p>
            <a:fld id="{478DA289-F468-42DF-B92F-0B060E228CBE}" type="slidenum">
              <a:rPr lang="en-GB" smtClean="0"/>
              <a:pPr/>
              <a:t>9</a:t>
            </a:fld>
            <a:endParaRPr lang="en-GB" dirty="0"/>
          </a:p>
        </p:txBody>
      </p:sp>
      <p:sp>
        <p:nvSpPr>
          <p:cNvPr id="5" name="Footer Placeholder 4">
            <a:extLst>
              <a:ext uri="{FF2B5EF4-FFF2-40B4-BE49-F238E27FC236}">
                <a16:creationId xmlns:a16="http://schemas.microsoft.com/office/drawing/2014/main" id="{7F3D69AB-C88E-4F7B-8451-F351FB7999BD}"/>
              </a:ext>
            </a:extLst>
          </p:cNvPr>
          <p:cNvSpPr>
            <a:spLocks noGrp="1"/>
          </p:cNvSpPr>
          <p:nvPr>
            <p:ph type="ftr" sz="quarter" idx="11"/>
          </p:nvPr>
        </p:nvSpPr>
        <p:spPr/>
        <p:txBody>
          <a:bodyPr/>
          <a:lstStyle/>
          <a:p>
            <a:r>
              <a:rPr lang="en-GB">
                <a:cs typeface="Arial" panose="020B0604020202020204" pitchFamily="34" charset="0"/>
              </a:rPr>
              <a:t>© Medway Council 2021</a:t>
            </a:r>
            <a:endParaRPr lang="en-GB" dirty="0"/>
          </a:p>
        </p:txBody>
      </p:sp>
      <p:sp>
        <p:nvSpPr>
          <p:cNvPr id="12" name="TextBox 11">
            <a:extLst>
              <a:ext uri="{FF2B5EF4-FFF2-40B4-BE49-F238E27FC236}">
                <a16:creationId xmlns:a16="http://schemas.microsoft.com/office/drawing/2014/main" id="{AE2CF858-8F9A-4243-9948-D503E689BBAD}"/>
              </a:ext>
            </a:extLst>
          </p:cNvPr>
          <p:cNvSpPr txBox="1"/>
          <p:nvPr/>
        </p:nvSpPr>
        <p:spPr>
          <a:xfrm>
            <a:off x="974717" y="1349646"/>
            <a:ext cx="7529186" cy="954107"/>
          </a:xfrm>
          <a:prstGeom prst="rect">
            <a:avLst/>
          </a:prstGeom>
          <a:noFill/>
        </p:spPr>
        <p:txBody>
          <a:bodyPr wrap="square">
            <a:spAutoFit/>
          </a:bodyPr>
          <a:lstStyle/>
          <a:p>
            <a:pPr marL="0" indent="0">
              <a:buNone/>
            </a:pPr>
            <a:r>
              <a:rPr lang="en-GB" sz="2800" dirty="0">
                <a:solidFill>
                  <a:srgbClr val="002060"/>
                </a:solidFill>
              </a:rPr>
              <a:t>In groups, discuss the statement and make notes on the following questions:</a:t>
            </a:r>
          </a:p>
        </p:txBody>
      </p:sp>
      <p:pic>
        <p:nvPicPr>
          <p:cNvPr id="3" name="Picture 2">
            <a:extLst>
              <a:ext uri="{FF2B5EF4-FFF2-40B4-BE49-F238E27FC236}">
                <a16:creationId xmlns:a16="http://schemas.microsoft.com/office/drawing/2014/main" id="{06A31104-CC13-4EF9-8626-D1032F735496}"/>
              </a:ext>
            </a:extLst>
          </p:cNvPr>
          <p:cNvPicPr>
            <a:picLocks noChangeAspect="1"/>
          </p:cNvPicPr>
          <p:nvPr/>
        </p:nvPicPr>
        <p:blipFill>
          <a:blip r:embed="rId3"/>
          <a:stretch>
            <a:fillRect/>
          </a:stretch>
        </p:blipFill>
        <p:spPr>
          <a:xfrm>
            <a:off x="8998787" y="1098426"/>
            <a:ext cx="2698329" cy="1798886"/>
          </a:xfrm>
          <a:prstGeom prst="rect">
            <a:avLst/>
          </a:prstGeom>
        </p:spPr>
      </p:pic>
      <p:sp>
        <p:nvSpPr>
          <p:cNvPr id="6" name="Rectangle 5">
            <a:extLst>
              <a:ext uri="{FF2B5EF4-FFF2-40B4-BE49-F238E27FC236}">
                <a16:creationId xmlns:a16="http://schemas.microsoft.com/office/drawing/2014/main" id="{A2DB3D2C-73B0-4DA2-AACD-6FC0B97C98BA}"/>
              </a:ext>
            </a:extLst>
          </p:cNvPr>
          <p:cNvSpPr/>
          <p:nvPr/>
        </p:nvSpPr>
        <p:spPr>
          <a:xfrm>
            <a:off x="974716" y="2690336"/>
            <a:ext cx="11049644" cy="1938992"/>
          </a:xfrm>
          <a:prstGeom prst="rect">
            <a:avLst/>
          </a:prstGeom>
        </p:spPr>
        <p:txBody>
          <a:bodyPr wrap="square">
            <a:spAutoFit/>
          </a:bodyPr>
          <a:lstStyle/>
          <a:p>
            <a:r>
              <a:rPr lang="en-GB" sz="2400" dirty="0">
                <a:solidFill>
                  <a:srgbClr val="002060"/>
                </a:solidFill>
              </a:rPr>
              <a:t>• Do you agree with the statement? Why / why not?</a:t>
            </a:r>
          </a:p>
          <a:p>
            <a:r>
              <a:rPr lang="en-GB" sz="2400" dirty="0">
                <a:solidFill>
                  <a:srgbClr val="002060"/>
                </a:solidFill>
              </a:rPr>
              <a:t>• If the first part of the statement is true, does that mean the second part must be true?  Why / why not? </a:t>
            </a:r>
          </a:p>
          <a:p>
            <a:r>
              <a:rPr lang="en-GB" sz="2400" dirty="0">
                <a:solidFill>
                  <a:srgbClr val="002060"/>
                </a:solidFill>
              </a:rPr>
              <a:t>• How do you think each person in the situation is feeling right now?</a:t>
            </a:r>
          </a:p>
          <a:p>
            <a:r>
              <a:rPr lang="en-GB" sz="2400" dirty="0">
                <a:solidFill>
                  <a:srgbClr val="002060"/>
                </a:solidFill>
              </a:rPr>
              <a:t>• What do you think might happen next?</a:t>
            </a:r>
          </a:p>
        </p:txBody>
      </p:sp>
      <p:sp>
        <p:nvSpPr>
          <p:cNvPr id="7" name="Rectangle 6">
            <a:extLst>
              <a:ext uri="{FF2B5EF4-FFF2-40B4-BE49-F238E27FC236}">
                <a16:creationId xmlns:a16="http://schemas.microsoft.com/office/drawing/2014/main" id="{FCE17554-8B44-4E09-9F18-2625DC5265FD}"/>
              </a:ext>
            </a:extLst>
          </p:cNvPr>
          <p:cNvSpPr/>
          <p:nvPr/>
        </p:nvSpPr>
        <p:spPr>
          <a:xfrm>
            <a:off x="1333500" y="5046689"/>
            <a:ext cx="10020300" cy="707886"/>
          </a:xfrm>
          <a:prstGeom prst="rect">
            <a:avLst/>
          </a:prstGeom>
        </p:spPr>
        <p:txBody>
          <a:bodyPr wrap="square">
            <a:spAutoFit/>
          </a:bodyPr>
          <a:lstStyle/>
          <a:p>
            <a:r>
              <a:rPr lang="en-GB" sz="2000" dirty="0">
                <a:solidFill>
                  <a:srgbClr val="002060"/>
                </a:solidFill>
              </a:rPr>
              <a:t>Optional extra activity </a:t>
            </a:r>
          </a:p>
          <a:p>
            <a:r>
              <a:rPr lang="en-GB" sz="2000" dirty="0">
                <a:solidFill>
                  <a:srgbClr val="002060"/>
                </a:solidFill>
              </a:rPr>
              <a:t>When you have noted your responses to the first statement, pass your sheet to the next group.</a:t>
            </a:r>
          </a:p>
        </p:txBody>
      </p:sp>
    </p:spTree>
    <p:extLst>
      <p:ext uri="{BB962C8B-B14F-4D97-AF65-F5344CB8AC3E}">
        <p14:creationId xmlns:p14="http://schemas.microsoft.com/office/powerpoint/2010/main" val="31864182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053D40B-4E88-4678-A7F3-7A1D9AE61A5A}" vid="{C8350320-BD16-4F8D-9ECB-51A9C9007A3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Relationship</Template>
  <TotalTime>453</TotalTime>
  <Words>1229</Words>
  <Application>Microsoft Office PowerPoint</Application>
  <PresentationFormat>Widescreen</PresentationFormat>
  <Paragraphs>167</Paragraphs>
  <Slides>22</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Yu Gothic Light</vt:lpstr>
      <vt:lpstr>Arial</vt:lpstr>
      <vt:lpstr>Calibri</vt:lpstr>
      <vt:lpstr>Calibri Light</vt:lpstr>
      <vt:lpstr>Century Gothic</vt:lpstr>
      <vt:lpstr>Lato</vt:lpstr>
      <vt:lpstr>MindMeridian-Display</vt:lpstr>
      <vt:lpstr>MindMeridian-Regular</vt:lpstr>
      <vt:lpstr>Palatino Linotype</vt:lpstr>
      <vt:lpstr>Times New Roman</vt:lpstr>
      <vt:lpstr>Wingdings</vt:lpstr>
      <vt:lpstr>Office Theme</vt:lpstr>
      <vt:lpstr>PowerPoint Presentation</vt:lpstr>
      <vt:lpstr>Consent – Avoiding assumptions</vt:lpstr>
      <vt:lpstr>PowerPoint Presentation</vt:lpstr>
      <vt:lpstr>PowerPoint Presentation</vt:lpstr>
      <vt:lpstr>PowerPoint Presentation</vt:lpstr>
      <vt:lpstr>PowerPoint Presentation</vt:lpstr>
      <vt:lpstr>PowerPoint Presentation</vt:lpstr>
      <vt:lpstr>Assumption statements</vt:lpstr>
      <vt:lpstr>Assumption statements</vt:lpstr>
      <vt:lpstr>Assumptions and their consequences</vt:lpstr>
      <vt:lpstr>Assumptions and their consequences</vt:lpstr>
      <vt:lpstr>Assumptions and their consequences</vt:lpstr>
      <vt:lpstr>Advising Miranda and Mikey</vt:lpstr>
      <vt:lpstr>Advising Miranda and Mikey</vt:lpstr>
      <vt:lpstr>Endpoint assessment</vt:lpstr>
      <vt:lpstr>More activities</vt:lpstr>
      <vt:lpstr>Signposting support</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RWilliams</dc:creator>
  <cp:lastModifiedBy>R Williams</cp:lastModifiedBy>
  <cp:revision>9</cp:revision>
  <dcterms:created xsi:type="dcterms:W3CDTF">2022-06-20T10:51:09Z</dcterms:created>
  <dcterms:modified xsi:type="dcterms:W3CDTF">2023-07-10T14:41:26Z</dcterms:modified>
</cp:coreProperties>
</file>