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61" r:id="rId4"/>
    <p:sldId id="262" r:id="rId5"/>
    <p:sldId id="285" r:id="rId6"/>
    <p:sldId id="263" r:id="rId7"/>
    <p:sldId id="288" r:id="rId8"/>
    <p:sldId id="268" r:id="rId9"/>
    <p:sldId id="294" r:id="rId10"/>
    <p:sldId id="269" r:id="rId11"/>
    <p:sldId id="270" r:id="rId12"/>
    <p:sldId id="271" r:id="rId13"/>
    <p:sldId id="291" r:id="rId14"/>
    <p:sldId id="272" r:id="rId15"/>
    <p:sldId id="292" r:id="rId16"/>
    <p:sldId id="293" r:id="rId17"/>
    <p:sldId id="289" r:id="rId18"/>
    <p:sldId id="264" r:id="rId19"/>
    <p:sldId id="265" r:id="rId20"/>
    <p:sldId id="286" r:id="rId21"/>
    <p:sldId id="267"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1383A-06DC-4BC7-86A6-2F62E129BB32}" type="datetimeFigureOut">
              <a:rPr lang="en-GB" smtClean="0"/>
              <a:t>29/06/2023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280A2-8F6C-4705-B410-33A1821EB0C3}" type="slidenum">
              <a:rPr lang="en-GB" smtClean="0"/>
              <a:t>‹#›</a:t>
            </a:fld>
            <a:endParaRPr lang="en-GB"/>
          </a:p>
        </p:txBody>
      </p:sp>
    </p:spTree>
    <p:extLst>
      <p:ext uri="{BB962C8B-B14F-4D97-AF65-F5344CB8AC3E}">
        <p14:creationId xmlns:p14="http://schemas.microsoft.com/office/powerpoint/2010/main" val="241133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002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8589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82600"/>
            <a:ext cx="5486400" cy="3086100"/>
          </a:xfrm>
        </p:spPr>
      </p:sp>
      <p:sp>
        <p:nvSpPr>
          <p:cNvPr id="3" name="Notes Placeholder 2"/>
          <p:cNvSpPr>
            <a:spLocks noGrp="1"/>
          </p:cNvSpPr>
          <p:nvPr>
            <p:ph type="body" idx="1"/>
          </p:nvPr>
        </p:nvSpPr>
        <p:spPr>
          <a:xfrm>
            <a:off x="338667" y="3759199"/>
            <a:ext cx="6299200" cy="4926013"/>
          </a:xfrm>
        </p:spPr>
        <p:txBody>
          <a:bodyPr/>
          <a:lstStyle/>
          <a:p>
            <a:r>
              <a:rPr lang="en-GB" b="1" dirty="0">
                <a:latin typeface="Arial" panose="020B0604020202020204" pitchFamily="34" charset="0"/>
                <a:cs typeface="Arial" panose="020B0604020202020204" pitchFamily="34" charset="0"/>
              </a:rPr>
              <a:t>Case study worksheet 1 </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Hand out the first relationships case study worksheet. This worksheet introduces the students to three fictional relationships.</a:t>
            </a:r>
          </a:p>
          <a:p>
            <a:r>
              <a:rPr lang="en-GB" dirty="0">
                <a:latin typeface="Arial" panose="020B0604020202020204" pitchFamily="34" charset="0"/>
                <a:cs typeface="Arial" panose="020B0604020202020204" pitchFamily="34" charset="0"/>
              </a:rPr>
              <a:t> In addition to this, it outlines three different relationship attachment styles. Students are asked to decide which relationship style might apply for each couple.</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Case study worksheet 2</a:t>
            </a:r>
          </a:p>
          <a:p>
            <a:r>
              <a:rPr lang="en-GB" dirty="0">
                <a:latin typeface="Arial" panose="020B0604020202020204" pitchFamily="34" charset="0"/>
                <a:cs typeface="Arial" panose="020B0604020202020204" pitchFamily="34" charset="0"/>
              </a:rPr>
              <a:t>Hand out the second worksheet.  Students will learn a bit more about each person in each relationship. They will be asked to consider what each person might be looking to get out of their relationship; what needs are being expressed.</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Case study worksheet 3</a:t>
            </a:r>
          </a:p>
          <a:p>
            <a:r>
              <a:rPr lang="en-GB" dirty="0">
                <a:latin typeface="Arial" panose="020B0604020202020204" pitchFamily="34" charset="0"/>
                <a:cs typeface="Arial" panose="020B0604020202020204" pitchFamily="34" charset="0"/>
              </a:rPr>
              <a:t>The case studies will develop in worksheet number 3, as new information comes to light. </a:t>
            </a:r>
          </a:p>
          <a:p>
            <a:r>
              <a:rPr lang="en-GB" dirty="0">
                <a:latin typeface="Arial" panose="020B0604020202020204" pitchFamily="34" charset="0"/>
                <a:cs typeface="Arial" panose="020B0604020202020204" pitchFamily="34" charset="0"/>
              </a:rPr>
              <a:t>The students will be asked to make judgement about which couples should break up and which couples should stay together. They’ll be asked to explain their reasoning.</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pairs don’t necessarily have to agree, disagreements between students should be welcome.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Ask students, for the cards they’ve selected as ‘make up’, what conditions would make this possible?</a:t>
            </a:r>
          </a:p>
          <a:p>
            <a:r>
              <a:rPr lang="en-GB" dirty="0">
                <a:latin typeface="Arial" panose="020B0604020202020204" pitchFamily="34" charset="0"/>
                <a:cs typeface="Arial" panose="020B0604020202020204" pitchFamily="34" charset="0"/>
              </a:rPr>
              <a:t> </a:t>
            </a:r>
          </a:p>
          <a:p>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90BCB23-91C1-4B77-A69C-E2B61D59DD81}" type="slidenum">
              <a:rPr lang="en-GB" smtClean="0"/>
              <a:t>7</a:t>
            </a:fld>
            <a:endParaRPr lang="en-GB"/>
          </a:p>
        </p:txBody>
      </p:sp>
    </p:spTree>
    <p:extLst>
      <p:ext uri="{BB962C8B-B14F-4D97-AF65-F5344CB8AC3E}">
        <p14:creationId xmlns:p14="http://schemas.microsoft.com/office/powerpoint/2010/main" val="3913928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0BCB23-91C1-4B77-A69C-E2B61D59DD81}" type="slidenum">
              <a:rPr lang="en-GB" smtClean="0"/>
              <a:t>8</a:t>
            </a:fld>
            <a:endParaRPr lang="en-GB"/>
          </a:p>
        </p:txBody>
      </p:sp>
    </p:spTree>
    <p:extLst>
      <p:ext uri="{BB962C8B-B14F-4D97-AF65-F5344CB8AC3E}">
        <p14:creationId xmlns:p14="http://schemas.microsoft.com/office/powerpoint/2010/main" val="3990057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0BCB23-91C1-4B77-A69C-E2B61D59DD81}" type="slidenum">
              <a:rPr lang="en-GB" smtClean="0"/>
              <a:t>10</a:t>
            </a:fld>
            <a:endParaRPr lang="en-GB"/>
          </a:p>
        </p:txBody>
      </p:sp>
    </p:spTree>
    <p:extLst>
      <p:ext uri="{BB962C8B-B14F-4D97-AF65-F5344CB8AC3E}">
        <p14:creationId xmlns:p14="http://schemas.microsoft.com/office/powerpoint/2010/main" val="2668894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0BCB23-91C1-4B77-A69C-E2B61D59DD81}" type="slidenum">
              <a:rPr lang="en-GB" smtClean="0"/>
              <a:t>11</a:t>
            </a:fld>
            <a:endParaRPr lang="en-GB"/>
          </a:p>
        </p:txBody>
      </p:sp>
    </p:spTree>
    <p:extLst>
      <p:ext uri="{BB962C8B-B14F-4D97-AF65-F5344CB8AC3E}">
        <p14:creationId xmlns:p14="http://schemas.microsoft.com/office/powerpoint/2010/main" val="65704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0BCB23-91C1-4B77-A69C-E2B61D59DD81}" type="slidenum">
              <a:rPr lang="en-GB" smtClean="0"/>
              <a:t>12</a:t>
            </a:fld>
            <a:endParaRPr lang="en-GB"/>
          </a:p>
        </p:txBody>
      </p:sp>
    </p:spTree>
    <p:extLst>
      <p:ext uri="{BB962C8B-B14F-4D97-AF65-F5344CB8AC3E}">
        <p14:creationId xmlns:p14="http://schemas.microsoft.com/office/powerpoint/2010/main" val="2964936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0BCB23-91C1-4B77-A69C-E2B61D59DD81}" type="slidenum">
              <a:rPr lang="en-GB" smtClean="0"/>
              <a:t>14</a:t>
            </a:fld>
            <a:endParaRPr lang="en-GB"/>
          </a:p>
        </p:txBody>
      </p:sp>
    </p:spTree>
    <p:extLst>
      <p:ext uri="{BB962C8B-B14F-4D97-AF65-F5344CB8AC3E}">
        <p14:creationId xmlns:p14="http://schemas.microsoft.com/office/powerpoint/2010/main" val="3329782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90BCB23-91C1-4B77-A69C-E2B61D59DD81}" type="slidenum">
              <a:rPr lang="en-GB" smtClean="0"/>
              <a:t>17</a:t>
            </a:fld>
            <a:endParaRPr lang="en-GB"/>
          </a:p>
        </p:txBody>
      </p:sp>
    </p:spTree>
    <p:extLst>
      <p:ext uri="{BB962C8B-B14F-4D97-AF65-F5344CB8AC3E}">
        <p14:creationId xmlns:p14="http://schemas.microsoft.com/office/powerpoint/2010/main" val="2546823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5EC91-B0F7-4ED8-80EE-0EB9B0D8F4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5C1853-27CC-4DD1-99F8-ABF52F5D2D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0C151F8-BD6A-4D26-839B-B351422B3AE5}"/>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5" name="Footer Placeholder 4">
            <a:extLst>
              <a:ext uri="{FF2B5EF4-FFF2-40B4-BE49-F238E27FC236}">
                <a16:creationId xmlns:a16="http://schemas.microsoft.com/office/drawing/2014/main" id="{A03998B5-F13B-4655-88E0-DC54B2CB34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303FC8-9E1B-478E-9310-9B0FCD7A316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41481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1FD3-70E3-4A12-95DC-4396B59C965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8FDED2-8B86-40EA-83D8-916487D251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38096F-D728-4CA5-B173-20CF8BE19D4B}"/>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5" name="Footer Placeholder 4">
            <a:extLst>
              <a:ext uri="{FF2B5EF4-FFF2-40B4-BE49-F238E27FC236}">
                <a16:creationId xmlns:a16="http://schemas.microsoft.com/office/drawing/2014/main" id="{9A1832D6-529D-45C9-BED2-EA21EADD54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DA3493-B9DA-437F-A155-4DC7C504B553}"/>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30389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D31B3E-814D-4709-8AC0-78711A72F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A7C91D-7AD6-44FB-A5AD-B2B1F589FC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D3521A-C973-433A-AB0B-010A7C38AAF7}"/>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5" name="Footer Placeholder 4">
            <a:extLst>
              <a:ext uri="{FF2B5EF4-FFF2-40B4-BE49-F238E27FC236}">
                <a16:creationId xmlns:a16="http://schemas.microsoft.com/office/drawing/2014/main" id="{C0A4DE99-6D07-4BDE-9738-2E4A43CFB9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346BA-4FFB-4A3A-BBD1-FAFFC4FEC3D4}"/>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07020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mp;L MAIN PAGE">
  <p:cSld name="T&amp;L MAIN PAGE">
    <p:spTree>
      <p:nvGrpSpPr>
        <p:cNvPr id="1" name="Shape 10"/>
        <p:cNvGrpSpPr/>
        <p:nvPr/>
      </p:nvGrpSpPr>
      <p:grpSpPr>
        <a:xfrm>
          <a:off x="0" y="0"/>
          <a:ext cx="0" cy="0"/>
          <a:chOff x="0" y="0"/>
          <a:chExt cx="0" cy="0"/>
        </a:xfrm>
      </p:grpSpPr>
      <p:sp>
        <p:nvSpPr>
          <p:cNvPr id="11" name="Google Shape;11;p2"/>
          <p:cNvSpPr/>
          <p:nvPr/>
        </p:nvSpPr>
        <p:spPr>
          <a:xfrm>
            <a:off x="0" y="6434570"/>
            <a:ext cx="12192000" cy="423431"/>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pic>
        <p:nvPicPr>
          <p:cNvPr id="12" name="Google Shape;12;p2"/>
          <p:cNvPicPr preferRelativeResize="0"/>
          <p:nvPr/>
        </p:nvPicPr>
        <p:blipFill rotWithShape="1">
          <a:blip r:embed="rId2">
            <a:alphaModFix/>
          </a:blip>
          <a:srcRect/>
          <a:stretch/>
        </p:blipFill>
        <p:spPr>
          <a:xfrm>
            <a:off x="1010941" y="6470279"/>
            <a:ext cx="9860259" cy="410844"/>
          </a:xfrm>
          <a:prstGeom prst="rect">
            <a:avLst/>
          </a:prstGeom>
          <a:noFill/>
          <a:ln>
            <a:noFill/>
          </a:ln>
        </p:spPr>
      </p:pic>
      <p:sp>
        <p:nvSpPr>
          <p:cNvPr id="13" name="Google Shape;13;p2"/>
          <p:cNvSpPr/>
          <p:nvPr/>
        </p:nvSpPr>
        <p:spPr>
          <a:xfrm>
            <a:off x="0" y="0"/>
            <a:ext cx="12192000" cy="6434570"/>
          </a:xfrm>
          <a:prstGeom prst="rect">
            <a:avLst/>
          </a:prstGeom>
          <a:solidFill>
            <a:srgbClr val="00206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b="0" i="0" u="none" strike="noStrike" cap="none">
              <a:solidFill>
                <a:schemeClr val="lt1"/>
              </a:solidFill>
              <a:latin typeface="Palatino Linotype"/>
              <a:ea typeface="Palatino Linotype"/>
              <a:cs typeface="Palatino Linotype"/>
              <a:sym typeface="Palatino Linotype"/>
            </a:endParaRPr>
          </a:p>
        </p:txBody>
      </p:sp>
      <p:sp>
        <p:nvSpPr>
          <p:cNvPr id="14" name="Google Shape;14;p2"/>
          <p:cNvSpPr txBox="1">
            <a:spLocks noGrp="1"/>
          </p:cNvSpPr>
          <p:nvPr>
            <p:ph type="title"/>
          </p:nvPr>
        </p:nvSpPr>
        <p:spPr>
          <a:xfrm>
            <a:off x="279991" y="4423144"/>
            <a:ext cx="11632018" cy="1701210"/>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Clr>
                <a:schemeClr val="accent6"/>
              </a:buClr>
              <a:buSzPts val="6600"/>
              <a:buFont typeface="Century Gothic"/>
              <a:buNone/>
              <a:defRPr sz="6600" b="1" i="0" u="none" strike="noStrike" cap="none">
                <a:solidFill>
                  <a:schemeClr val="accent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pic>
        <p:nvPicPr>
          <p:cNvPr id="16" name="Google Shape;16;p2"/>
          <p:cNvPicPr preferRelativeResize="0"/>
          <p:nvPr/>
        </p:nvPicPr>
        <p:blipFill rotWithShape="1">
          <a:blip r:embed="rId3">
            <a:alphaModFix/>
          </a:blip>
          <a:srcRect/>
          <a:stretch/>
        </p:blipFill>
        <p:spPr>
          <a:xfrm>
            <a:off x="127206" y="174236"/>
            <a:ext cx="11937588" cy="4463551"/>
          </a:xfrm>
          <a:prstGeom prst="rect">
            <a:avLst/>
          </a:prstGeom>
          <a:solidFill>
            <a:srgbClr val="002060"/>
          </a:solidFill>
          <a:ln>
            <a:noFill/>
          </a:ln>
        </p:spPr>
      </p:pic>
    </p:spTree>
    <p:extLst>
      <p:ext uri="{BB962C8B-B14F-4D97-AF65-F5344CB8AC3E}">
        <p14:creationId xmlns:p14="http://schemas.microsoft.com/office/powerpoint/2010/main" val="103950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70023-A2F2-43C6-A15F-E391D364E1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53A1FB-6E67-427A-9438-D7E5693C5F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AEDE1B-AAC3-48A0-A776-34D663DFF848}"/>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5" name="Footer Placeholder 4">
            <a:extLst>
              <a:ext uri="{FF2B5EF4-FFF2-40B4-BE49-F238E27FC236}">
                <a16:creationId xmlns:a16="http://schemas.microsoft.com/office/drawing/2014/main" id="{DCC04798-759D-41EC-BD30-8931C6FF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AF2787-C7DB-45BA-99D8-62A20EC3114D}"/>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19775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E2F4A-7B01-4564-8F4D-B72B14BCF2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3580575-B4BA-4A74-8D14-E54195E490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37293F-2877-42EA-88EB-0EDC029C4105}"/>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5" name="Footer Placeholder 4">
            <a:extLst>
              <a:ext uri="{FF2B5EF4-FFF2-40B4-BE49-F238E27FC236}">
                <a16:creationId xmlns:a16="http://schemas.microsoft.com/office/drawing/2014/main" id="{5EBC5B50-13E6-455B-800A-9AEEF6187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C5C422-E919-49C3-A8E2-22A6F6A5C49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08829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9CC6-15D9-4E2A-A191-D35005EF14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ADCCC2-2A1F-4F20-966B-C5558F63F9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B2EFB5-E7DD-49AC-8F09-07350A178E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3F8E03-B1BD-41A1-B2C9-5C3774AE41F1}"/>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6" name="Footer Placeholder 5">
            <a:extLst>
              <a:ext uri="{FF2B5EF4-FFF2-40B4-BE49-F238E27FC236}">
                <a16:creationId xmlns:a16="http://schemas.microsoft.com/office/drawing/2014/main" id="{2045ED2E-AC85-4104-84AF-0425E8B842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DC4DD0-922E-4376-A0A9-DA5E6239A377}"/>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198822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C9096-C9EA-40D8-ABD2-E8147B7FDFF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0A53B8-7D7E-475E-9DBB-46D48FFBF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A3ED0-30F0-4452-B11F-E405C73C38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117749-2D75-4D89-B673-D299B2D2B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1050656-A7F8-490B-96A5-F377E5F8E8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F9BA87-9168-4A74-93C8-8BE36512CC4D}"/>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8" name="Footer Placeholder 7">
            <a:extLst>
              <a:ext uri="{FF2B5EF4-FFF2-40B4-BE49-F238E27FC236}">
                <a16:creationId xmlns:a16="http://schemas.microsoft.com/office/drawing/2014/main" id="{C9253755-A130-4407-981A-49F578E3EC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ABC9ED-A0B9-469F-A689-9BD71DEFF7AE}"/>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273104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89C1A-2C08-41B5-85B1-ABA248B97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107EE4A-667E-4830-A0C7-925B789EAC5D}"/>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4" name="Footer Placeholder 3">
            <a:extLst>
              <a:ext uri="{FF2B5EF4-FFF2-40B4-BE49-F238E27FC236}">
                <a16:creationId xmlns:a16="http://schemas.microsoft.com/office/drawing/2014/main" id="{D3BA9F3C-6639-45EC-ABCA-DADB9FC92A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F04D748-0286-473D-8B5B-CE99057597E6}"/>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405075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B47CA-F4F2-4A53-926D-702DB7019551}"/>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3" name="Footer Placeholder 2">
            <a:extLst>
              <a:ext uri="{FF2B5EF4-FFF2-40B4-BE49-F238E27FC236}">
                <a16:creationId xmlns:a16="http://schemas.microsoft.com/office/drawing/2014/main" id="{C74D721A-1625-495F-BBE0-554CBABBC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5660BA-F4B8-4BB0-B6A3-3A91C461E961}"/>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92889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4447C-894B-4A9A-93B2-D2A296121B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8241D2-EE00-41CD-AAFE-319CA9B10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9F1D2E-5B3D-4597-988E-9D3978B38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5F4B21-D196-4279-ACB4-BF7DB7EE8C33}"/>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6" name="Footer Placeholder 5">
            <a:extLst>
              <a:ext uri="{FF2B5EF4-FFF2-40B4-BE49-F238E27FC236}">
                <a16:creationId xmlns:a16="http://schemas.microsoft.com/office/drawing/2014/main" id="{6F1B329D-FB69-4D5A-A4B4-09A24222A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3CEB19-4900-4235-8BC8-69D7F6858AB9}"/>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84590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B968D-AFCE-419A-9638-72CF1C5406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D1C61B-D50B-4DA9-B361-FFFDEEA97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AED8D2D-DDD4-4F45-BF17-7D7B1C5B6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FEE6B1-B08F-4D42-A537-61EFAC6259C3}"/>
              </a:ext>
            </a:extLst>
          </p:cNvPr>
          <p:cNvSpPr>
            <a:spLocks noGrp="1"/>
          </p:cNvSpPr>
          <p:nvPr>
            <p:ph type="dt" sz="half" idx="10"/>
          </p:nvPr>
        </p:nvSpPr>
        <p:spPr/>
        <p:txBody>
          <a:bodyPr/>
          <a:lstStyle/>
          <a:p>
            <a:fld id="{C2DC5B41-456F-4A1F-9E33-96018B176A14}" type="datetimeFigureOut">
              <a:rPr lang="en-GB" smtClean="0"/>
              <a:t>29/06/2023</a:t>
            </a:fld>
            <a:endParaRPr lang="en-GB"/>
          </a:p>
        </p:txBody>
      </p:sp>
      <p:sp>
        <p:nvSpPr>
          <p:cNvPr id="6" name="Footer Placeholder 5">
            <a:extLst>
              <a:ext uri="{FF2B5EF4-FFF2-40B4-BE49-F238E27FC236}">
                <a16:creationId xmlns:a16="http://schemas.microsoft.com/office/drawing/2014/main" id="{4D740810-78B4-44DE-B660-A064D88D51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95FA5B-00B3-457A-87F3-2791C3E8A22A}"/>
              </a:ext>
            </a:extLst>
          </p:cNvPr>
          <p:cNvSpPr>
            <a:spLocks noGrp="1"/>
          </p:cNvSpPr>
          <p:nvPr>
            <p:ph type="sldNum" sz="quarter" idx="12"/>
          </p:nvPr>
        </p:nvSpPr>
        <p:spPr/>
        <p:txBody>
          <a:bodyPr/>
          <a:lstStyle/>
          <a:p>
            <a:fld id="{F92FD390-17D8-4489-B1CB-6C17869ECD83}" type="slidenum">
              <a:rPr lang="en-GB" smtClean="0"/>
              <a:t>‹#›</a:t>
            </a:fld>
            <a:endParaRPr lang="en-GB"/>
          </a:p>
        </p:txBody>
      </p:sp>
    </p:spTree>
    <p:extLst>
      <p:ext uri="{BB962C8B-B14F-4D97-AF65-F5344CB8AC3E}">
        <p14:creationId xmlns:p14="http://schemas.microsoft.com/office/powerpoint/2010/main" val="3612174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4259C2-45F6-4F16-BDB4-46906BC63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190958-AFC8-4F31-9185-3D622C9CC4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AB120-1D45-4962-9D7A-5BCA4459FB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C5B41-456F-4A1F-9E33-96018B176A14}" type="datetimeFigureOut">
              <a:rPr lang="en-GB" smtClean="0"/>
              <a:t>29/06/2023</a:t>
            </a:fld>
            <a:endParaRPr lang="en-GB"/>
          </a:p>
        </p:txBody>
      </p:sp>
      <p:sp>
        <p:nvSpPr>
          <p:cNvPr id="5" name="Footer Placeholder 4">
            <a:extLst>
              <a:ext uri="{FF2B5EF4-FFF2-40B4-BE49-F238E27FC236}">
                <a16:creationId xmlns:a16="http://schemas.microsoft.com/office/drawing/2014/main" id="{B1524118-15A4-4942-952E-1A4728265F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C22CA4-D5B9-48F6-94C2-037B125170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FD390-17D8-4489-B1CB-6C17869ECD83}" type="slidenum">
              <a:rPr lang="en-GB" smtClean="0"/>
              <a:t>‹#›</a:t>
            </a:fld>
            <a:endParaRPr lang="en-GB"/>
          </a:p>
        </p:txBody>
      </p:sp>
      <p:grpSp>
        <p:nvGrpSpPr>
          <p:cNvPr id="7" name="Group 6">
            <a:extLst>
              <a:ext uri="{FF2B5EF4-FFF2-40B4-BE49-F238E27FC236}">
                <a16:creationId xmlns:a16="http://schemas.microsoft.com/office/drawing/2014/main" id="{0C10E387-1286-42C0-809D-7E0B712F6D73}"/>
              </a:ext>
            </a:extLst>
          </p:cNvPr>
          <p:cNvGrpSpPr/>
          <p:nvPr userDrawn="1"/>
        </p:nvGrpSpPr>
        <p:grpSpPr>
          <a:xfrm>
            <a:off x="-5871139" y="0"/>
            <a:ext cx="20049795" cy="7329320"/>
            <a:chOff x="-5871139" y="0"/>
            <a:chExt cx="20049795" cy="7329320"/>
          </a:xfrm>
        </p:grpSpPr>
        <p:pic>
          <p:nvPicPr>
            <p:cNvPr id="8" name="Google Shape;38;p4">
              <a:extLst>
                <a:ext uri="{FF2B5EF4-FFF2-40B4-BE49-F238E27FC236}">
                  <a16:creationId xmlns:a16="http://schemas.microsoft.com/office/drawing/2014/main" id="{ACDC55DE-0C97-41C6-A496-65C4E0B06EA3}"/>
                </a:ext>
              </a:extLst>
            </p:cNvPr>
            <p:cNvPicPr preferRelativeResize="0"/>
            <p:nvPr/>
          </p:nvPicPr>
          <p:blipFill rotWithShape="1">
            <a:blip r:embed="rId14">
              <a:alphaModFix amt="26000"/>
            </a:blip>
            <a:srcRect/>
            <a:stretch/>
          </p:blipFill>
          <p:spPr>
            <a:xfrm rot="-1344145">
              <a:off x="-5871139" y="208389"/>
              <a:ext cx="20049795" cy="7120931"/>
            </a:xfrm>
            <a:prstGeom prst="rect">
              <a:avLst/>
            </a:prstGeom>
            <a:noFill/>
            <a:ln>
              <a:noFill/>
            </a:ln>
          </p:spPr>
        </p:pic>
        <p:sp>
          <p:nvSpPr>
            <p:cNvPr id="9" name="Rectangle 8">
              <a:extLst>
                <a:ext uri="{FF2B5EF4-FFF2-40B4-BE49-F238E27FC236}">
                  <a16:creationId xmlns:a16="http://schemas.microsoft.com/office/drawing/2014/main" id="{6B4E811F-5051-4233-A213-33B9CA109793}"/>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sp>
          <p:nvSpPr>
            <p:cNvPr id="10" name="Rectangle 9">
              <a:extLst>
                <a:ext uri="{FF2B5EF4-FFF2-40B4-BE49-F238E27FC236}">
                  <a16:creationId xmlns:a16="http://schemas.microsoft.com/office/drawing/2014/main" id="{232BA1FB-2E9E-4F71-B12A-09C93454BF4F}"/>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j-lt"/>
                  <a:ea typeface="Yu Gothic Light" panose="020B0300000000000000" pitchFamily="34" charset="-128"/>
                </a:rPr>
                <a:t>EXCELLENCE		-	INNOVATION		-	RESPECT</a:t>
              </a:r>
            </a:p>
          </p:txBody>
        </p:sp>
        <p:cxnSp>
          <p:nvCxnSpPr>
            <p:cNvPr id="11" name="Straight Connector 10">
              <a:extLst>
                <a:ext uri="{FF2B5EF4-FFF2-40B4-BE49-F238E27FC236}">
                  <a16:creationId xmlns:a16="http://schemas.microsoft.com/office/drawing/2014/main" id="{8C91A96F-1D20-4E51-886D-D73EB677F3CE}"/>
                </a:ext>
              </a:extLst>
            </p:cNvPr>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8864DC0-B952-4D9B-94F4-499CC6C9B348}"/>
                </a:ext>
              </a:extLst>
            </p:cNvPr>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0066"/>
                  </a:solidFill>
                </a:rPr>
                <a:pPr algn="r"/>
                <a:t>Thursday, 29 June 2023</a:t>
              </a:fld>
              <a:endParaRPr lang="en-GB" dirty="0">
                <a:solidFill>
                  <a:srgbClr val="000066"/>
                </a:solidFill>
              </a:endParaRPr>
            </a:p>
          </p:txBody>
        </p:sp>
      </p:grpSp>
      <p:sp>
        <p:nvSpPr>
          <p:cNvPr id="14" name="TextBox 13">
            <a:extLst>
              <a:ext uri="{FF2B5EF4-FFF2-40B4-BE49-F238E27FC236}">
                <a16:creationId xmlns:a16="http://schemas.microsoft.com/office/drawing/2014/main" id="{2C268772-78F7-40B0-9028-9A0676194D48}"/>
              </a:ext>
            </a:extLst>
          </p:cNvPr>
          <p:cNvSpPr txBox="1"/>
          <p:nvPr userDrawn="1"/>
        </p:nvSpPr>
        <p:spPr>
          <a:xfrm>
            <a:off x="1050877" y="0"/>
            <a:ext cx="5909481" cy="584775"/>
          </a:xfrm>
          <a:prstGeom prst="rect">
            <a:avLst/>
          </a:prstGeom>
          <a:noFill/>
        </p:spPr>
        <p:txBody>
          <a:bodyPr wrap="square" rtlCol="0">
            <a:spAutoFit/>
          </a:bodyPr>
          <a:lstStyle/>
          <a:p>
            <a:r>
              <a:rPr lang="en-GB" sz="3200" dirty="0">
                <a:solidFill>
                  <a:srgbClr val="002060"/>
                </a:solidFill>
              </a:rPr>
              <a:t>Making up and Breaking up</a:t>
            </a:r>
          </a:p>
        </p:txBody>
      </p:sp>
    </p:spTree>
    <p:extLst>
      <p:ext uri="{BB962C8B-B14F-4D97-AF65-F5344CB8AC3E}">
        <p14:creationId xmlns:p14="http://schemas.microsoft.com/office/powerpoint/2010/main" val="400441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15.png"/><Relationship Id="rId5" Type="http://schemas.openxmlformats.org/officeDocument/2006/relationships/image" Target="../media/image10.png"/><Relationship Id="rId10" Type="http://schemas.openxmlformats.org/officeDocument/2006/relationships/image" Target="../media/image14.png"/><Relationship Id="rId4" Type="http://schemas.openxmlformats.org/officeDocument/2006/relationships/image" Target="../media/image9.png"/><Relationship Id="rId9" Type="http://schemas.openxmlformats.org/officeDocument/2006/relationships/hyperlink" Target="https://www.samaritans.org/about-samaritans/" TargetMode="External"/><Relationship Id="rId14" Type="http://schemas.openxmlformats.org/officeDocument/2006/relationships/hyperlink" Target="https://www.kooth.com/"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tel:+44-808-801-0811" TargetMode="External"/><Relationship Id="rId3" Type="http://schemas.openxmlformats.org/officeDocument/2006/relationships/hyperlink" Target="https://www.actionforchildren.org.uk/" TargetMode="External"/><Relationship Id="rId7" Type="http://schemas.openxmlformats.org/officeDocument/2006/relationships/hyperlink" Target="tel:+44-808-801-0711" TargetMode="External"/><Relationship Id="rId12" Type="http://schemas.openxmlformats.org/officeDocument/2006/relationships/hyperlink" Target="tel:+44-808-800-0661"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anxietyuk.org.uk/" TargetMode="External"/><Relationship Id="rId11" Type="http://schemas.openxmlformats.org/officeDocument/2006/relationships/hyperlink" Target="https://www.thecalmzone.net/" TargetMode="External"/><Relationship Id="rId5" Type="http://schemas.openxmlformats.org/officeDocument/2006/relationships/hyperlink" Target="sms:+44-7537-416-905" TargetMode="External"/><Relationship Id="rId10" Type="http://schemas.openxmlformats.org/officeDocument/2006/relationships/hyperlink" Target="tel:+44-800-58-58-58" TargetMode="External"/><Relationship Id="rId4" Type="http://schemas.openxmlformats.org/officeDocument/2006/relationships/hyperlink" Target="tel:+44-3444-775-774" TargetMode="External"/><Relationship Id="rId9" Type="http://schemas.openxmlformats.org/officeDocument/2006/relationships/hyperlink" Target="https://www.beateatingdisorders.org.u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1849072" y="554225"/>
            <a:ext cx="8274644" cy="3631763"/>
          </a:xfrm>
          <a:prstGeom prst="rect">
            <a:avLst/>
          </a:prstGeom>
          <a:noFill/>
        </p:spPr>
        <p:txBody>
          <a:bodyPr wrap="square" rtlCol="0">
            <a:spAutoFit/>
          </a:bodyPr>
          <a:lstStyle/>
          <a:p>
            <a:r>
              <a:rPr lang="en-GB" sz="11500" b="1" dirty="0">
                <a:solidFill>
                  <a:schemeClr val="bg1"/>
                </a:solidFill>
                <a:latin typeface="Yu Gothic Light" panose="020B0300000000000000" pitchFamily="34" charset="-128"/>
                <a:ea typeface="Yu Gothic Light" panose="020B0300000000000000" pitchFamily="34" charset="-128"/>
              </a:rPr>
              <a:t>Life </a:t>
            </a:r>
          </a:p>
          <a:p>
            <a:r>
              <a:rPr lang="en-GB" sz="11500" b="1" dirty="0">
                <a:solidFill>
                  <a:schemeClr val="bg1"/>
                </a:solidFill>
                <a:latin typeface="Yu Gothic Light" panose="020B0300000000000000" pitchFamily="34" charset="-128"/>
                <a:ea typeface="Yu Gothic Light" panose="020B0300000000000000" pitchFamily="34" charset="-128"/>
              </a:rPr>
              <a:t>	Studies</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pic>
        <p:nvPicPr>
          <p:cNvPr id="5" name="Picture 4">
            <a:extLst>
              <a:ext uri="{FF2B5EF4-FFF2-40B4-BE49-F238E27FC236}">
                <a16:creationId xmlns:a16="http://schemas.microsoft.com/office/drawing/2014/main" id="{50CEDCFE-839A-4163-B699-23B4AD429E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2467" y="3789464"/>
            <a:ext cx="6999454" cy="2862605"/>
          </a:xfrm>
          <a:prstGeom prst="rect">
            <a:avLst/>
          </a:prstGeom>
        </p:spPr>
      </p:pic>
    </p:spTree>
    <p:extLst>
      <p:ext uri="{BB962C8B-B14F-4D97-AF65-F5344CB8AC3E}">
        <p14:creationId xmlns:p14="http://schemas.microsoft.com/office/powerpoint/2010/main" val="181726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798" y="855375"/>
            <a:ext cx="10515600" cy="1325563"/>
          </a:xfrm>
        </p:spPr>
        <p:txBody>
          <a:bodyPr/>
          <a:lstStyle/>
          <a:p>
            <a:pPr algn="ctr"/>
            <a:r>
              <a:rPr lang="en-GB" b="1" dirty="0">
                <a:solidFill>
                  <a:srgbClr val="002060"/>
                </a:solidFill>
                <a:latin typeface="+mn-lt"/>
                <a:cs typeface="Arial" panose="020B0604020202020204" pitchFamily="34" charset="0"/>
              </a:rPr>
              <a:t>Worksheet Two</a:t>
            </a:r>
          </a:p>
        </p:txBody>
      </p:sp>
      <p:sp>
        <p:nvSpPr>
          <p:cNvPr id="3" name="Content Placeholder 2"/>
          <p:cNvSpPr>
            <a:spLocks noGrp="1"/>
          </p:cNvSpPr>
          <p:nvPr>
            <p:ph idx="1"/>
          </p:nvPr>
        </p:nvSpPr>
        <p:spPr/>
        <p:txBody>
          <a:bodyPr/>
          <a:lstStyle/>
          <a:p>
            <a:pPr marL="0" indent="0" algn="ctr">
              <a:buNone/>
            </a:pPr>
            <a:endParaRPr lang="en-GB" dirty="0">
              <a:solidFill>
                <a:srgbClr val="002060"/>
              </a:solidFill>
              <a:cs typeface="Arial" panose="020B0604020202020204" pitchFamily="34" charset="0"/>
            </a:endParaRPr>
          </a:p>
          <a:p>
            <a:pPr marL="0" indent="0" algn="ctr">
              <a:buNone/>
            </a:pPr>
            <a:endParaRPr lang="en-GB" dirty="0">
              <a:solidFill>
                <a:srgbClr val="002060"/>
              </a:solidFill>
              <a:cs typeface="Arial" panose="020B0604020202020204" pitchFamily="34" charset="0"/>
            </a:endParaRPr>
          </a:p>
          <a:p>
            <a:pPr marL="0" indent="0" algn="ctr">
              <a:buNone/>
            </a:pPr>
            <a:endParaRPr lang="en-GB" dirty="0">
              <a:solidFill>
                <a:srgbClr val="002060"/>
              </a:solidFill>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Content Placeholder 2"/>
          <p:cNvSpPr txBox="1">
            <a:spLocks/>
          </p:cNvSpPr>
          <p:nvPr/>
        </p:nvSpPr>
        <p:spPr>
          <a:xfrm>
            <a:off x="838200" y="121068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sz="4000" dirty="0">
              <a:solidFill>
                <a:srgbClr val="002060"/>
              </a:solidFill>
              <a:cs typeface="Arial" panose="020B0604020202020204" pitchFamily="34" charset="0"/>
            </a:endParaRPr>
          </a:p>
          <a:p>
            <a:pPr marL="0" indent="0" algn="ctr">
              <a:buFont typeface="Arial" panose="020B0604020202020204" pitchFamily="34" charset="0"/>
              <a:buNone/>
            </a:pPr>
            <a:endParaRPr lang="en-GB" sz="4000" dirty="0">
              <a:solidFill>
                <a:srgbClr val="002060"/>
              </a:solidFill>
              <a:cs typeface="Arial" panose="020B0604020202020204" pitchFamily="34" charset="0"/>
            </a:endParaRPr>
          </a:p>
          <a:p>
            <a:pPr marL="0" indent="0" algn="ctr">
              <a:buFont typeface="Arial" panose="020B0604020202020204" pitchFamily="34" charset="0"/>
              <a:buNone/>
            </a:pPr>
            <a:r>
              <a:rPr lang="en-GB" sz="4000" dirty="0">
                <a:solidFill>
                  <a:srgbClr val="002060"/>
                </a:solidFill>
                <a:cs typeface="Arial" panose="020B0604020202020204" pitchFamily="34" charset="0"/>
              </a:rPr>
              <a:t>What might each person be looking to get out of the relationship?</a:t>
            </a:r>
          </a:p>
          <a:p>
            <a:pPr marL="0" indent="0" algn="ctr">
              <a:buFont typeface="Arial" panose="020B0604020202020204" pitchFamily="34" charset="0"/>
              <a:buNone/>
            </a:pPr>
            <a:endParaRPr lang="en-GB" sz="4000" dirty="0">
              <a:solidFill>
                <a:srgbClr val="002060"/>
              </a:solidFill>
              <a:cs typeface="Arial" panose="020B0604020202020204" pitchFamily="34" charset="0"/>
            </a:endParaRPr>
          </a:p>
          <a:p>
            <a:pPr marL="0" indent="0" algn="ctr">
              <a:buFont typeface="Arial" panose="020B0604020202020204" pitchFamily="34" charset="0"/>
              <a:buNone/>
            </a:pPr>
            <a:r>
              <a:rPr lang="en-GB" sz="4000" dirty="0">
                <a:solidFill>
                  <a:srgbClr val="002060"/>
                </a:solidFill>
                <a:cs typeface="Arial" panose="020B0604020202020204" pitchFamily="34" charset="0"/>
              </a:rPr>
              <a:t>What needs are being expressed?</a:t>
            </a:r>
          </a:p>
        </p:txBody>
      </p:sp>
    </p:spTree>
    <p:extLst>
      <p:ext uri="{BB962C8B-B14F-4D97-AF65-F5344CB8AC3E}">
        <p14:creationId xmlns:p14="http://schemas.microsoft.com/office/powerpoint/2010/main" val="33998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798" y="500062"/>
            <a:ext cx="10515600" cy="1325563"/>
          </a:xfrm>
        </p:spPr>
        <p:txBody>
          <a:bodyPr/>
          <a:lstStyle/>
          <a:p>
            <a:pPr algn="ctr"/>
            <a:r>
              <a:rPr lang="en-GB" b="1" dirty="0">
                <a:solidFill>
                  <a:srgbClr val="002060"/>
                </a:solidFill>
                <a:latin typeface="+mn-lt"/>
                <a:cs typeface="Arial" panose="020B0604020202020204" pitchFamily="34" charset="0"/>
              </a:rPr>
              <a:t>Worksheet Three</a:t>
            </a:r>
          </a:p>
        </p:txBody>
      </p:sp>
      <p:sp>
        <p:nvSpPr>
          <p:cNvPr id="3" name="Content Placeholder 2"/>
          <p:cNvSpPr>
            <a:spLocks noGrp="1"/>
          </p:cNvSpPr>
          <p:nvPr>
            <p:ph idx="1"/>
          </p:nvPr>
        </p:nvSpPr>
        <p:spPr/>
        <p:txBody>
          <a:bodyPr/>
          <a:lstStyle/>
          <a:p>
            <a:pPr marL="0" indent="0" algn="ctr">
              <a:buNone/>
            </a:pPr>
            <a:endParaRPr lang="en-GB" dirty="0">
              <a:solidFill>
                <a:srgbClr val="002060"/>
              </a:solidFill>
              <a:cs typeface="Arial" panose="020B0604020202020204" pitchFamily="34" charset="0"/>
            </a:endParaRPr>
          </a:p>
          <a:p>
            <a:pPr marL="0" indent="0" algn="ctr">
              <a:buNone/>
            </a:pPr>
            <a:endParaRPr lang="en-GB" dirty="0">
              <a:solidFill>
                <a:srgbClr val="002060"/>
              </a:solidFill>
              <a:cs typeface="Arial" panose="020B0604020202020204" pitchFamily="34" charset="0"/>
            </a:endParaRPr>
          </a:p>
          <a:p>
            <a:pPr marL="0" indent="0" algn="ctr">
              <a:buNone/>
            </a:pPr>
            <a:endParaRPr lang="en-GB" dirty="0">
              <a:solidFill>
                <a:srgbClr val="002060"/>
              </a:solidFill>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Content Placeholder 2"/>
          <p:cNvSpPr txBox="1">
            <a:spLocks/>
          </p:cNvSpPr>
          <p:nvPr/>
        </p:nvSpPr>
        <p:spPr>
          <a:xfrm>
            <a:off x="1199395" y="1257793"/>
            <a:ext cx="105156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Font typeface="Arial" panose="020B0604020202020204" pitchFamily="34" charset="0"/>
              <a:buNone/>
            </a:pPr>
            <a:endParaRPr lang="en-GB" sz="4000" dirty="0">
              <a:solidFill>
                <a:srgbClr val="002060"/>
              </a:solidFill>
              <a:cs typeface="Arial" panose="020B0604020202020204" pitchFamily="34" charset="0"/>
            </a:endParaRPr>
          </a:p>
          <a:p>
            <a:pPr marL="0" indent="0" algn="ctr">
              <a:lnSpc>
                <a:spcPct val="120000"/>
              </a:lnSpc>
              <a:buFont typeface="Arial" panose="020B0604020202020204" pitchFamily="34" charset="0"/>
              <a:buNone/>
            </a:pPr>
            <a:endParaRPr lang="en-GB" sz="4000" dirty="0">
              <a:solidFill>
                <a:srgbClr val="002060"/>
              </a:solidFill>
              <a:cs typeface="Arial" panose="020B0604020202020204" pitchFamily="34" charset="0"/>
            </a:endParaRPr>
          </a:p>
          <a:p>
            <a:pPr marL="0" indent="0" algn="ctr">
              <a:lnSpc>
                <a:spcPct val="120000"/>
              </a:lnSpc>
              <a:buFont typeface="Arial" panose="020B0604020202020204" pitchFamily="34" charset="0"/>
              <a:buNone/>
            </a:pPr>
            <a:r>
              <a:rPr lang="en-GB" sz="4000" dirty="0">
                <a:solidFill>
                  <a:srgbClr val="002060"/>
                </a:solidFill>
                <a:cs typeface="Arial" panose="020B0604020202020204" pitchFamily="34" charset="0"/>
              </a:rPr>
              <a:t>Which couples do you think should break up, and which should stay together?</a:t>
            </a:r>
          </a:p>
          <a:p>
            <a:pPr marL="0" indent="0" algn="ctr">
              <a:lnSpc>
                <a:spcPct val="120000"/>
              </a:lnSpc>
              <a:buFont typeface="Arial" panose="020B0604020202020204" pitchFamily="34" charset="0"/>
              <a:buNone/>
            </a:pPr>
            <a:endParaRPr lang="en-GB" sz="4000" dirty="0">
              <a:solidFill>
                <a:srgbClr val="002060"/>
              </a:solidFill>
              <a:cs typeface="Arial" panose="020B0604020202020204" pitchFamily="34" charset="0"/>
            </a:endParaRPr>
          </a:p>
          <a:p>
            <a:pPr marL="0" indent="0" algn="ctr">
              <a:lnSpc>
                <a:spcPct val="120000"/>
              </a:lnSpc>
              <a:buFont typeface="Arial" panose="020B0604020202020204" pitchFamily="34" charset="0"/>
              <a:buNone/>
            </a:pPr>
            <a:r>
              <a:rPr lang="en-GB" sz="4000" dirty="0">
                <a:solidFill>
                  <a:srgbClr val="002060"/>
                </a:solidFill>
                <a:cs typeface="Arial" panose="020B0604020202020204" pitchFamily="34" charset="0"/>
              </a:rPr>
              <a:t>What’s your reasoning?</a:t>
            </a:r>
          </a:p>
          <a:p>
            <a:pPr marL="0" indent="0" algn="ctr">
              <a:lnSpc>
                <a:spcPct val="120000"/>
              </a:lnSpc>
              <a:buFont typeface="Arial" panose="020B0604020202020204" pitchFamily="34" charset="0"/>
              <a:buNone/>
            </a:pPr>
            <a:endParaRPr lang="en-GB" sz="4000" dirty="0">
              <a:solidFill>
                <a:srgbClr val="002060"/>
              </a:solidFill>
              <a:cs typeface="Arial" panose="020B0604020202020204" pitchFamily="34" charset="0"/>
            </a:endParaRPr>
          </a:p>
          <a:p>
            <a:pPr marL="0" indent="0" algn="ctr">
              <a:lnSpc>
                <a:spcPct val="120000"/>
              </a:lnSpc>
              <a:buFont typeface="Arial" panose="020B0604020202020204" pitchFamily="34" charset="0"/>
              <a:buNone/>
            </a:pPr>
            <a:r>
              <a:rPr lang="en-GB" sz="4000" dirty="0">
                <a:solidFill>
                  <a:srgbClr val="002060"/>
                </a:solidFill>
                <a:cs typeface="Arial" panose="020B0604020202020204" pitchFamily="34" charset="0"/>
              </a:rPr>
              <a:t>For the couples you judge should “make up”, what conditions would make that possible?</a:t>
            </a:r>
          </a:p>
        </p:txBody>
      </p:sp>
    </p:spTree>
    <p:extLst>
      <p:ext uri="{BB962C8B-B14F-4D97-AF65-F5344CB8AC3E}">
        <p14:creationId xmlns:p14="http://schemas.microsoft.com/office/powerpoint/2010/main" val="2135550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9748"/>
            <a:ext cx="10515600" cy="1325563"/>
          </a:xfrm>
        </p:spPr>
        <p:txBody>
          <a:bodyPr/>
          <a:lstStyle/>
          <a:p>
            <a:pPr algn="ctr"/>
            <a:r>
              <a:rPr lang="en-GB" b="1" dirty="0">
                <a:solidFill>
                  <a:srgbClr val="002060"/>
                </a:solidFill>
                <a:latin typeface="+mn-lt"/>
                <a:cs typeface="Arial" panose="020B0604020202020204" pitchFamily="34" charset="0"/>
              </a:rPr>
              <a:t>Worksheet Four</a:t>
            </a:r>
          </a:p>
        </p:txBody>
      </p:sp>
      <p:sp>
        <p:nvSpPr>
          <p:cNvPr id="3" name="Content Placeholder 2"/>
          <p:cNvSpPr>
            <a:spLocks noGrp="1"/>
          </p:cNvSpPr>
          <p:nvPr>
            <p:ph idx="1"/>
          </p:nvPr>
        </p:nvSpPr>
        <p:spPr>
          <a:xfrm>
            <a:off x="838200" y="1027906"/>
            <a:ext cx="10515600" cy="4351338"/>
          </a:xfrm>
        </p:spPr>
        <p:txBody>
          <a:bodyPr>
            <a:normAutofit/>
          </a:bodyPr>
          <a:lstStyle/>
          <a:p>
            <a:pPr marL="0" indent="0" algn="ctr">
              <a:buNone/>
            </a:pPr>
            <a:endParaRPr lang="en-GB" sz="4000" dirty="0">
              <a:solidFill>
                <a:srgbClr val="002060"/>
              </a:solidFill>
              <a:cs typeface="Arial" panose="020B0604020202020204" pitchFamily="34" charset="0"/>
            </a:endParaRPr>
          </a:p>
          <a:p>
            <a:pPr marL="0" indent="0" algn="ctr">
              <a:buNone/>
            </a:pPr>
            <a:endParaRPr lang="en-GB" sz="4000" dirty="0">
              <a:solidFill>
                <a:srgbClr val="002060"/>
              </a:solidFill>
              <a:cs typeface="Arial" panose="020B0604020202020204" pitchFamily="34" charset="0"/>
            </a:endParaRPr>
          </a:p>
          <a:p>
            <a:pPr marL="0" indent="0" algn="ctr">
              <a:buNone/>
            </a:pPr>
            <a:r>
              <a:rPr lang="en-GB" sz="4000" dirty="0">
                <a:solidFill>
                  <a:srgbClr val="002060"/>
                </a:solidFill>
                <a:cs typeface="Arial" panose="020B0604020202020204" pitchFamily="34" charset="0"/>
              </a:rPr>
              <a:t>In your groups:</a:t>
            </a:r>
          </a:p>
          <a:p>
            <a:pPr marL="0" indent="0" algn="ctr">
              <a:buNone/>
            </a:pPr>
            <a:endParaRPr lang="en-GB" sz="4000" dirty="0">
              <a:solidFill>
                <a:srgbClr val="002060"/>
              </a:solidFill>
              <a:cs typeface="Arial" panose="020B0604020202020204" pitchFamily="34" charset="0"/>
            </a:endParaRPr>
          </a:p>
          <a:p>
            <a:pPr marL="0" indent="0" algn="ctr">
              <a:buNone/>
            </a:pPr>
            <a:r>
              <a:rPr lang="en-GB" sz="4000" dirty="0">
                <a:solidFill>
                  <a:srgbClr val="002060"/>
                </a:solidFill>
                <a:cs typeface="Arial" panose="020B0604020202020204" pitchFamily="34" charset="0"/>
              </a:rPr>
              <a:t>Devise a plan for how the couples should break up in a way that is both safe and kind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279793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1798452-3957-466F-8AA4-EC58FB432E68}"/>
              </a:ext>
            </a:extLst>
          </p:cNvPr>
          <p:cNvPicPr>
            <a:picLocks noChangeAspect="1"/>
          </p:cNvPicPr>
          <p:nvPr/>
        </p:nvPicPr>
        <p:blipFill>
          <a:blip r:embed="rId2"/>
          <a:stretch>
            <a:fillRect/>
          </a:stretch>
        </p:blipFill>
        <p:spPr>
          <a:xfrm>
            <a:off x="1812676" y="1244472"/>
            <a:ext cx="9160123" cy="4369056"/>
          </a:xfrm>
          <a:prstGeom prst="rect">
            <a:avLst/>
          </a:prstGeom>
        </p:spPr>
      </p:pic>
    </p:spTree>
    <p:extLst>
      <p:ext uri="{BB962C8B-B14F-4D97-AF65-F5344CB8AC3E}">
        <p14:creationId xmlns:p14="http://schemas.microsoft.com/office/powerpoint/2010/main" val="1421424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55375"/>
            <a:ext cx="10515600" cy="1325563"/>
          </a:xfrm>
        </p:spPr>
        <p:txBody>
          <a:bodyPr/>
          <a:lstStyle/>
          <a:p>
            <a:pPr algn="ctr"/>
            <a:r>
              <a:rPr lang="en-GB" b="1" dirty="0">
                <a:solidFill>
                  <a:srgbClr val="002060"/>
                </a:solidFill>
                <a:latin typeface="+mn-lt"/>
                <a:cs typeface="Arial" panose="020B0604020202020204" pitchFamily="34" charset="0"/>
              </a:rPr>
              <a:t>Extension activity: over to you!</a:t>
            </a:r>
          </a:p>
        </p:txBody>
      </p:sp>
      <p:sp>
        <p:nvSpPr>
          <p:cNvPr id="3" name="Content Placeholder 2"/>
          <p:cNvSpPr>
            <a:spLocks noGrp="1"/>
          </p:cNvSpPr>
          <p:nvPr>
            <p:ph idx="1"/>
          </p:nvPr>
        </p:nvSpPr>
        <p:spPr>
          <a:xfrm>
            <a:off x="838200" y="1518157"/>
            <a:ext cx="10515600" cy="4351338"/>
          </a:xfrm>
        </p:spPr>
        <p:txBody>
          <a:bodyPr>
            <a:normAutofit fontScale="92500" lnSpcReduction="10000"/>
          </a:bodyPr>
          <a:lstStyle/>
          <a:p>
            <a:pPr marL="0" indent="0" algn="ctr">
              <a:buNone/>
            </a:pPr>
            <a:endParaRPr lang="en-GB" sz="4000" dirty="0">
              <a:solidFill>
                <a:srgbClr val="002060"/>
              </a:solidFill>
              <a:cs typeface="Arial" panose="020B0604020202020204" pitchFamily="34" charset="0"/>
            </a:endParaRPr>
          </a:p>
          <a:p>
            <a:pPr marL="0" indent="0" algn="ctr">
              <a:buNone/>
            </a:pPr>
            <a:endParaRPr lang="en-GB" sz="4000" dirty="0">
              <a:solidFill>
                <a:srgbClr val="002060"/>
              </a:solidFill>
              <a:cs typeface="Arial" panose="020B0604020202020204" pitchFamily="34" charset="0"/>
            </a:endParaRPr>
          </a:p>
          <a:p>
            <a:pPr marL="0" indent="0" algn="ctr">
              <a:buNone/>
            </a:pPr>
            <a:r>
              <a:rPr lang="en-GB" sz="4000" dirty="0">
                <a:solidFill>
                  <a:srgbClr val="002060"/>
                </a:solidFill>
                <a:cs typeface="Arial" panose="020B0604020202020204" pitchFamily="34" charset="0"/>
              </a:rPr>
              <a:t>In your groups, write a short relationship scenario of your own.</a:t>
            </a:r>
          </a:p>
          <a:p>
            <a:pPr marL="0" indent="0" algn="ctr">
              <a:buNone/>
            </a:pPr>
            <a:endParaRPr lang="en-GB" sz="4000" dirty="0">
              <a:solidFill>
                <a:srgbClr val="002060"/>
              </a:solidFill>
              <a:cs typeface="Arial" panose="020B0604020202020204" pitchFamily="34" charset="0"/>
            </a:endParaRPr>
          </a:p>
          <a:p>
            <a:pPr marL="0" indent="0" algn="ctr">
              <a:buNone/>
            </a:pPr>
            <a:r>
              <a:rPr lang="en-GB" sz="4000" dirty="0">
                <a:solidFill>
                  <a:srgbClr val="002060"/>
                </a:solidFill>
                <a:cs typeface="Arial" panose="020B0604020202020204" pitchFamily="34" charset="0"/>
              </a:rPr>
              <a:t>Pass this to the group on your left, who should explore it using the same four steps we’ve used today with the couples.</a:t>
            </a:r>
          </a:p>
          <a:p>
            <a:pPr marL="0" indent="0" algn="ctr">
              <a:buNone/>
            </a:pPr>
            <a:endParaRPr lang="en-GB" sz="4000" dirty="0">
              <a:solidFill>
                <a:srgbClr val="002060"/>
              </a:solidFill>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Tree>
    <p:extLst>
      <p:ext uri="{BB962C8B-B14F-4D97-AF65-F5344CB8AC3E}">
        <p14:creationId xmlns:p14="http://schemas.microsoft.com/office/powerpoint/2010/main" val="2935936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5712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491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4126" y="2471231"/>
            <a:ext cx="4683748" cy="1915538"/>
          </a:xfrm>
          <a:prstGeom prst="rect">
            <a:avLst/>
          </a:prstGeom>
        </p:spPr>
      </p:pic>
    </p:spTree>
    <p:extLst>
      <p:ext uri="{BB962C8B-B14F-4D97-AF65-F5344CB8AC3E}">
        <p14:creationId xmlns:p14="http://schemas.microsoft.com/office/powerpoint/2010/main" val="23215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E6224C9B-8678-4E75-B81E-7BCDBC7C69FD}"/>
              </a:ext>
            </a:extLst>
          </p:cNvPr>
          <p:cNvGrpSpPr/>
          <p:nvPr/>
        </p:nvGrpSpPr>
        <p:grpSpPr>
          <a:xfrm>
            <a:off x="-5871139" y="0"/>
            <a:ext cx="20049795" cy="7329320"/>
            <a:chOff x="-5871139" y="0"/>
            <a:chExt cx="20049795" cy="7329320"/>
          </a:xfrm>
        </p:grpSpPr>
        <p:pic>
          <p:nvPicPr>
            <p:cNvPr id="2" name="Google Shape;38;p4"/>
            <p:cNvPicPr preferRelativeResize="0"/>
            <p:nvPr/>
          </p:nvPicPr>
          <p:blipFill rotWithShape="1">
            <a:blip r:embed="rId2">
              <a:alphaModFix amt="26000"/>
            </a:blip>
            <a:srcRect/>
            <a:stretch/>
          </p:blipFill>
          <p:spPr>
            <a:xfrm rot="-1344145">
              <a:off x="-5871139" y="208389"/>
              <a:ext cx="20049795" cy="7120931"/>
            </a:xfrm>
            <a:prstGeom prst="rect">
              <a:avLst/>
            </a:prstGeom>
            <a:noFill/>
            <a:ln>
              <a:noFill/>
            </a:ln>
          </p:spPr>
        </p:pic>
        <p:sp>
          <p:nvSpPr>
            <p:cNvPr id="3" name="Rectangle 2">
              <a:extLst>
                <a:ext uri="{FF2B5EF4-FFF2-40B4-BE49-F238E27FC236}">
                  <a16:creationId xmlns:a16="http://schemas.microsoft.com/office/drawing/2014/main" id="{D24B3F67-5666-4238-B1F2-3F28B512796F}"/>
                </a:ext>
              </a:extLst>
            </p:cNvPr>
            <p:cNvSpPr/>
            <p:nvPr/>
          </p:nvSpPr>
          <p:spPr>
            <a:xfrm>
              <a:off x="0" y="0"/>
              <a:ext cx="943102" cy="6857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sp>
          <p:nvSpPr>
            <p:cNvPr id="4" name="Rectangle 3">
              <a:extLst>
                <a:ext uri="{FF2B5EF4-FFF2-40B4-BE49-F238E27FC236}">
                  <a16:creationId xmlns:a16="http://schemas.microsoft.com/office/drawing/2014/main" id="{9D12EE8A-7743-49C3-9810-53092BD39B49}"/>
                </a:ext>
              </a:extLst>
            </p:cNvPr>
            <p:cNvSpPr/>
            <p:nvPr/>
          </p:nvSpPr>
          <p:spPr>
            <a:xfrm>
              <a:off x="943102" y="6430779"/>
              <a:ext cx="11248898" cy="4272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mj-lt"/>
                  <a:ea typeface="Yu Gothic Light" panose="020B0300000000000000" pitchFamily="34" charset="-128"/>
                </a:rPr>
                <a:t>EXCELLENCE		-	INNOVATION		-	RESPECT</a:t>
              </a:r>
            </a:p>
          </p:txBody>
        </p:sp>
        <p:cxnSp>
          <p:nvCxnSpPr>
            <p:cNvPr id="5" name="Straight Connector 4"/>
            <p:cNvCxnSpPr>
              <a:cxnSpLocks/>
            </p:cNvCxnSpPr>
            <p:nvPr/>
          </p:nvCxnSpPr>
          <p:spPr>
            <a:xfrm flipV="1">
              <a:off x="943102" y="374754"/>
              <a:ext cx="11248898" cy="646331"/>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129589" y="0"/>
              <a:ext cx="4062412" cy="374754"/>
            </a:xfrm>
            <a:prstGeom prst="rect">
              <a:avLst/>
            </a:prstGeom>
            <a:noFill/>
          </p:spPr>
          <p:txBody>
            <a:bodyPr wrap="square" rtlCol="0">
              <a:spAutoFit/>
            </a:bodyPr>
            <a:lstStyle/>
            <a:p>
              <a:pPr algn="r"/>
              <a:fld id="{1EEF9F6E-3153-4B06-BE1C-C640A7BC8B79}" type="datetime2">
                <a:rPr lang="en-GB" smtClean="0">
                  <a:solidFill>
                    <a:srgbClr val="000066"/>
                  </a:solidFill>
                </a:rPr>
                <a:pPr algn="r"/>
                <a:t>Thursday, 29 June 2023</a:t>
              </a:fld>
              <a:endParaRPr lang="en-GB" dirty="0">
                <a:solidFill>
                  <a:srgbClr val="000066"/>
                </a:solidFill>
              </a:endParaRPr>
            </a:p>
          </p:txBody>
        </p:sp>
        <p:sp>
          <p:nvSpPr>
            <p:cNvPr id="7" name="TextBox 6"/>
            <p:cNvSpPr txBox="1"/>
            <p:nvPr/>
          </p:nvSpPr>
          <p:spPr>
            <a:xfrm>
              <a:off x="1257300" y="374754"/>
              <a:ext cx="6766560" cy="646331"/>
            </a:xfrm>
            <a:prstGeom prst="rect">
              <a:avLst/>
            </a:prstGeom>
            <a:noFill/>
          </p:spPr>
          <p:txBody>
            <a:bodyPr wrap="square" rtlCol="0">
              <a:spAutoFit/>
            </a:bodyPr>
            <a:lstStyle/>
            <a:p>
              <a:r>
                <a:rPr lang="en-GB" sz="3600" dirty="0">
                  <a:solidFill>
                    <a:srgbClr val="002060"/>
                  </a:solidFill>
                </a:rPr>
                <a:t>title</a:t>
              </a:r>
            </a:p>
          </p:txBody>
        </p:sp>
      </p:grpSp>
    </p:spTree>
    <p:extLst>
      <p:ext uri="{BB962C8B-B14F-4D97-AF65-F5344CB8AC3E}">
        <p14:creationId xmlns:p14="http://schemas.microsoft.com/office/powerpoint/2010/main" val="1583386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396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extBox 1">
            <a:extLst>
              <a:ext uri="{FF2B5EF4-FFF2-40B4-BE49-F238E27FC236}">
                <a16:creationId xmlns:a16="http://schemas.microsoft.com/office/drawing/2014/main" id="{F3AFCCF8-886B-4972-840A-D9AC29038015}"/>
              </a:ext>
            </a:extLst>
          </p:cNvPr>
          <p:cNvSpPr txBox="1"/>
          <p:nvPr/>
        </p:nvSpPr>
        <p:spPr>
          <a:xfrm>
            <a:off x="503596" y="214591"/>
            <a:ext cx="10231821" cy="3046988"/>
          </a:xfrm>
          <a:prstGeom prst="rect">
            <a:avLst/>
          </a:prstGeom>
          <a:noFill/>
        </p:spPr>
        <p:txBody>
          <a:bodyPr wrap="square" rtlCol="0">
            <a:spAutoFit/>
          </a:bodyPr>
          <a:lstStyle/>
          <a:p>
            <a:r>
              <a:rPr lang="en-GB" sz="9600" b="1" dirty="0">
                <a:solidFill>
                  <a:schemeClr val="bg1"/>
                </a:solidFill>
                <a:latin typeface="Yu Gothic Light" panose="020B0300000000000000" pitchFamily="34" charset="-128"/>
                <a:ea typeface="Yu Gothic Light" panose="020B0300000000000000" pitchFamily="34" charset="-128"/>
              </a:rPr>
              <a:t>Life </a:t>
            </a:r>
          </a:p>
          <a:p>
            <a:r>
              <a:rPr lang="en-GB" sz="9600" b="1" dirty="0">
                <a:solidFill>
                  <a:schemeClr val="bg1"/>
                </a:solidFill>
                <a:latin typeface="Yu Gothic Light" panose="020B0300000000000000" pitchFamily="34" charset="-128"/>
                <a:ea typeface="Yu Gothic Light" panose="020B0300000000000000" pitchFamily="34" charset="-128"/>
              </a:rPr>
              <a:t>	Studies</a:t>
            </a:r>
          </a:p>
        </p:txBody>
      </p:sp>
      <p:sp>
        <p:nvSpPr>
          <p:cNvPr id="3" name="TextBox 2">
            <a:extLst>
              <a:ext uri="{FF2B5EF4-FFF2-40B4-BE49-F238E27FC236}">
                <a16:creationId xmlns:a16="http://schemas.microsoft.com/office/drawing/2014/main" id="{748AD128-007E-495C-A324-CC2615BC4E3D}"/>
              </a:ext>
            </a:extLst>
          </p:cNvPr>
          <p:cNvSpPr txBox="1"/>
          <p:nvPr/>
        </p:nvSpPr>
        <p:spPr>
          <a:xfrm>
            <a:off x="1358775" y="3334812"/>
            <a:ext cx="10116508" cy="1446550"/>
          </a:xfrm>
          <a:prstGeom prst="rect">
            <a:avLst/>
          </a:prstGeom>
          <a:noFill/>
        </p:spPr>
        <p:txBody>
          <a:bodyPr wrap="square" rtlCol="0">
            <a:spAutoFit/>
          </a:bodyPr>
          <a:lstStyle/>
          <a:p>
            <a:r>
              <a:rPr lang="en-GB" sz="8800" b="1" dirty="0">
                <a:solidFill>
                  <a:srgbClr val="FFC000"/>
                </a:solidFill>
              </a:rPr>
              <a:t>Relationships</a:t>
            </a:r>
            <a:r>
              <a:rPr lang="en-GB" sz="7200" b="1" dirty="0">
                <a:solidFill>
                  <a:srgbClr val="92D050"/>
                </a:solidFill>
              </a:rPr>
              <a:t> </a:t>
            </a:r>
          </a:p>
        </p:txBody>
      </p:sp>
      <p:sp>
        <p:nvSpPr>
          <p:cNvPr id="4" name="TextBox 3"/>
          <p:cNvSpPr txBox="1"/>
          <p:nvPr/>
        </p:nvSpPr>
        <p:spPr>
          <a:xfrm>
            <a:off x="9568721" y="0"/>
            <a:ext cx="2623279"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sp>
        <p:nvSpPr>
          <p:cNvPr id="5" name="Title 4">
            <a:extLst>
              <a:ext uri="{FF2B5EF4-FFF2-40B4-BE49-F238E27FC236}">
                <a16:creationId xmlns:a16="http://schemas.microsoft.com/office/drawing/2014/main" id="{9B776BE5-DBF7-4B0C-AD06-C639EACBF3A9}"/>
              </a:ext>
            </a:extLst>
          </p:cNvPr>
          <p:cNvSpPr txBox="1">
            <a:spLocks/>
          </p:cNvSpPr>
          <p:nvPr/>
        </p:nvSpPr>
        <p:spPr>
          <a:xfrm>
            <a:off x="1317950" y="4256072"/>
            <a:ext cx="9515275" cy="2281206"/>
          </a:xfrm>
          <a:prstGeom prst="rect">
            <a:avLst/>
          </a:prstGeom>
          <a:noFill/>
          <a:ln>
            <a:noFill/>
          </a:ln>
        </p:spPr>
        <p:txBody>
          <a:bodyPr spcFirstLastPara="1" vert="horz" wrap="square" lIns="91425" tIns="45700" rIns="91425" bIns="45700" rtlCol="0" anchor="ctr" anchorCtr="0">
            <a:normAutofit/>
          </a:bodyPr>
          <a:lstStyle>
            <a:lvl1pPr marR="0" lvl="0" algn="ctr" defTabSz="914400" rtl="0" eaLnBrk="1" latinLnBrk="0" hangingPunct="1">
              <a:lnSpc>
                <a:spcPct val="90000"/>
              </a:lnSpc>
              <a:spcBef>
                <a:spcPts val="0"/>
              </a:spcBef>
              <a:spcAft>
                <a:spcPts val="0"/>
              </a:spcAft>
              <a:buClr>
                <a:schemeClr val="accent6"/>
              </a:buClr>
              <a:buSzPts val="6600"/>
              <a:buFont typeface="Century Gothic"/>
              <a:buNone/>
              <a:defRPr sz="6600" b="1" i="0" u="none" strike="noStrike" kern="1200" cap="none">
                <a:solidFill>
                  <a:schemeClr val="accent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GB" sz="5400" dirty="0">
                <a:solidFill>
                  <a:schemeClr val="bg1"/>
                </a:solidFill>
                <a:latin typeface="Arial" panose="020B0604020202020204" pitchFamily="34" charset="0"/>
                <a:cs typeface="Arial" panose="020B0604020202020204" pitchFamily="34" charset="0"/>
              </a:rPr>
              <a:t>Breaking Up and Making Up</a:t>
            </a:r>
          </a:p>
        </p:txBody>
      </p:sp>
    </p:spTree>
    <p:extLst>
      <p:ext uri="{BB962C8B-B14F-4D97-AF65-F5344CB8AC3E}">
        <p14:creationId xmlns:p14="http://schemas.microsoft.com/office/powerpoint/2010/main" val="118517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sp>
        <p:nvSpPr>
          <p:cNvPr id="15" name="Google Shape;144;p11"/>
          <p:cNvSpPr txBox="1">
            <a:spLocks/>
          </p:cNvSpPr>
          <p:nvPr/>
        </p:nvSpPr>
        <p:spPr>
          <a:xfrm rot="-120063">
            <a:off x="940140" y="380141"/>
            <a:ext cx="7071391"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 revisited</a:t>
            </a:r>
            <a:endParaRPr lang="en-US" sz="4000" b="1" dirty="0">
              <a:solidFill>
                <a:schemeClr val="lt1"/>
              </a:solidFill>
              <a:latin typeface="Century Gothic"/>
              <a:ea typeface="Century Gothic"/>
              <a:cs typeface="Century Gothic"/>
              <a:sym typeface="Century Gothic"/>
            </a:endParaRPr>
          </a:p>
        </p:txBody>
      </p:sp>
      <p:sp>
        <p:nvSpPr>
          <p:cNvPr id="4" name="Rectangle 3">
            <a:extLst>
              <a:ext uri="{FF2B5EF4-FFF2-40B4-BE49-F238E27FC236}">
                <a16:creationId xmlns:a16="http://schemas.microsoft.com/office/drawing/2014/main" id="{BA9F55ED-AD7E-4ECB-BE50-BAC627BFAE74}"/>
              </a:ext>
            </a:extLst>
          </p:cNvPr>
          <p:cNvSpPr/>
          <p:nvPr/>
        </p:nvSpPr>
        <p:spPr>
          <a:xfrm>
            <a:off x="3048001" y="2723858"/>
            <a:ext cx="6096000" cy="646331"/>
          </a:xfrm>
          <a:prstGeom prst="rect">
            <a:avLst/>
          </a:prstGeom>
        </p:spPr>
        <p:txBody>
          <a:bodyPr>
            <a:spAutoFit/>
          </a:bodyPr>
          <a:lstStyle/>
          <a:p>
            <a:r>
              <a:rPr lang="en-GB" dirty="0">
                <a:solidFill>
                  <a:schemeClr val="bg1"/>
                </a:solidFill>
              </a:rPr>
              <a:t>Go back to the first task and re-read your answer. Using a different </a:t>
            </a:r>
            <a:r>
              <a:rPr lang="en-GB" dirty="0">
                <a:solidFill>
                  <a:srgbClr val="FF0000"/>
                </a:solidFill>
              </a:rPr>
              <a:t>colour </a:t>
            </a:r>
            <a:r>
              <a:rPr lang="en-GB" dirty="0">
                <a:solidFill>
                  <a:schemeClr val="bg1"/>
                </a:solidFill>
              </a:rPr>
              <a:t>would you add or change anything?</a:t>
            </a:r>
          </a:p>
        </p:txBody>
      </p:sp>
    </p:spTree>
    <p:extLst>
      <p:ext uri="{BB962C8B-B14F-4D97-AF65-F5344CB8AC3E}">
        <p14:creationId xmlns:p14="http://schemas.microsoft.com/office/powerpoint/2010/main" val="4186092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93955"/>
            <a:ext cx="20049795" cy="8256710"/>
            <a:chOff x="-4706103" y="393955"/>
            <a:chExt cx="20049795" cy="8256710"/>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93955"/>
              <a:ext cx="11248898" cy="66205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6801" y="0"/>
            <a:ext cx="3505200" cy="369332"/>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sp>
        <p:nvSpPr>
          <p:cNvPr id="15" name="Google Shape;144;p11"/>
          <p:cNvSpPr txBox="1">
            <a:spLocks/>
          </p:cNvSpPr>
          <p:nvPr/>
        </p:nvSpPr>
        <p:spPr>
          <a:xfrm>
            <a:off x="766258" y="22344"/>
            <a:ext cx="4168503" cy="562685"/>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Signposting </a:t>
            </a:r>
            <a:endParaRPr lang="en-US" sz="4000" b="1" dirty="0">
              <a:solidFill>
                <a:schemeClr val="lt1"/>
              </a:solidFill>
              <a:latin typeface="Century Gothic"/>
              <a:ea typeface="Century Gothic"/>
              <a:cs typeface="Century Gothic"/>
              <a:sym typeface="Century Gothic"/>
            </a:endParaRPr>
          </a:p>
        </p:txBody>
      </p:sp>
      <p:sp>
        <p:nvSpPr>
          <p:cNvPr id="4" name="Rectangle 3">
            <a:extLst>
              <a:ext uri="{FF2B5EF4-FFF2-40B4-BE49-F238E27FC236}">
                <a16:creationId xmlns:a16="http://schemas.microsoft.com/office/drawing/2014/main" id="{5B601F5C-588F-490A-8A63-4185B8C83EEE}"/>
              </a:ext>
            </a:extLst>
          </p:cNvPr>
          <p:cNvSpPr/>
          <p:nvPr/>
        </p:nvSpPr>
        <p:spPr>
          <a:xfrm>
            <a:off x="1072656" y="1121754"/>
            <a:ext cx="6096000" cy="1754326"/>
          </a:xfrm>
          <a:prstGeom prst="rect">
            <a:avLst/>
          </a:prstGeom>
        </p:spPr>
        <p:txBody>
          <a:bodyPr>
            <a:spAutoFit/>
          </a:bodyPr>
          <a:lstStyle/>
          <a:p>
            <a:r>
              <a:rPr lang="en-GB" dirty="0">
                <a:solidFill>
                  <a:schemeClr val="bg1"/>
                </a:solidFill>
              </a:rPr>
              <a:t>If you want to talk to someone about today’s lesson or find out more information about this topic the following available:</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Your Tutor</a:t>
            </a:r>
          </a:p>
          <a:p>
            <a:pPr marL="285750" indent="-285750">
              <a:buFont typeface="Arial" panose="020B0604020202020204" pitchFamily="34" charset="0"/>
              <a:buChar char="•"/>
            </a:pPr>
            <a:r>
              <a:rPr lang="en-GB" dirty="0">
                <a:solidFill>
                  <a:schemeClr val="bg1"/>
                </a:solidFill>
              </a:rPr>
              <a:t>Your Head of Year</a:t>
            </a:r>
          </a:p>
          <a:p>
            <a:pPr marL="285750" indent="-285750">
              <a:buFont typeface="Arial" panose="020B0604020202020204" pitchFamily="34" charset="0"/>
              <a:buChar char="•"/>
            </a:pPr>
            <a:r>
              <a:rPr lang="en-GB" dirty="0">
                <a:solidFill>
                  <a:schemeClr val="bg1"/>
                </a:solidFill>
              </a:rPr>
              <a:t>Any of these links/numbers</a:t>
            </a:r>
          </a:p>
        </p:txBody>
      </p:sp>
      <p:grpSp>
        <p:nvGrpSpPr>
          <p:cNvPr id="11" name="Group 10">
            <a:extLst>
              <a:ext uri="{FF2B5EF4-FFF2-40B4-BE49-F238E27FC236}">
                <a16:creationId xmlns:a16="http://schemas.microsoft.com/office/drawing/2014/main" id="{8D045741-3843-42EE-A9CD-E90FAFF2DA9A}"/>
              </a:ext>
            </a:extLst>
          </p:cNvPr>
          <p:cNvGrpSpPr/>
          <p:nvPr/>
        </p:nvGrpSpPr>
        <p:grpSpPr>
          <a:xfrm>
            <a:off x="7924670" y="1942546"/>
            <a:ext cx="3324227" cy="1099056"/>
            <a:chOff x="1466849" y="4260693"/>
            <a:chExt cx="3738565" cy="1099056"/>
          </a:xfrm>
        </p:grpSpPr>
        <p:pic>
          <p:nvPicPr>
            <p:cNvPr id="9" name="Picture 8">
              <a:extLst>
                <a:ext uri="{FF2B5EF4-FFF2-40B4-BE49-F238E27FC236}">
                  <a16:creationId xmlns:a16="http://schemas.microsoft.com/office/drawing/2014/main" id="{7A7CB99F-E11D-40B4-827F-4C97B5090A19}"/>
                </a:ext>
              </a:extLst>
            </p:cNvPr>
            <p:cNvPicPr>
              <a:picLocks noChangeAspect="1"/>
            </p:cNvPicPr>
            <p:nvPr/>
          </p:nvPicPr>
          <p:blipFill>
            <a:blip r:embed="rId3"/>
            <a:stretch>
              <a:fillRect/>
            </a:stretch>
          </p:blipFill>
          <p:spPr>
            <a:xfrm>
              <a:off x="1466849" y="4483449"/>
              <a:ext cx="3738565" cy="876300"/>
            </a:xfrm>
            <a:prstGeom prst="rect">
              <a:avLst/>
            </a:prstGeom>
          </p:spPr>
        </p:pic>
        <p:pic>
          <p:nvPicPr>
            <p:cNvPr id="10" name="Picture 9">
              <a:extLst>
                <a:ext uri="{FF2B5EF4-FFF2-40B4-BE49-F238E27FC236}">
                  <a16:creationId xmlns:a16="http://schemas.microsoft.com/office/drawing/2014/main" id="{B6FF5381-6B1F-489D-99A1-12E9CDFA1B33}"/>
                </a:ext>
              </a:extLst>
            </p:cNvPr>
            <p:cNvPicPr>
              <a:picLocks noChangeAspect="1"/>
            </p:cNvPicPr>
            <p:nvPr/>
          </p:nvPicPr>
          <p:blipFill>
            <a:blip r:embed="rId4"/>
            <a:stretch>
              <a:fillRect/>
            </a:stretch>
          </p:blipFill>
          <p:spPr>
            <a:xfrm>
              <a:off x="3567114" y="4260693"/>
              <a:ext cx="1638300" cy="295275"/>
            </a:xfrm>
            <a:prstGeom prst="rect">
              <a:avLst/>
            </a:prstGeom>
          </p:spPr>
        </p:pic>
      </p:grpSp>
      <p:grpSp>
        <p:nvGrpSpPr>
          <p:cNvPr id="20" name="Group 19">
            <a:extLst>
              <a:ext uri="{FF2B5EF4-FFF2-40B4-BE49-F238E27FC236}">
                <a16:creationId xmlns:a16="http://schemas.microsoft.com/office/drawing/2014/main" id="{EE1456D4-D24A-45EA-B14C-C548B9DEE87F}"/>
              </a:ext>
            </a:extLst>
          </p:cNvPr>
          <p:cNvGrpSpPr/>
          <p:nvPr/>
        </p:nvGrpSpPr>
        <p:grpSpPr>
          <a:xfrm>
            <a:off x="5633424" y="3814875"/>
            <a:ext cx="2700196" cy="1998346"/>
            <a:chOff x="9127274" y="3821855"/>
            <a:chExt cx="2700196" cy="1998346"/>
          </a:xfrm>
        </p:grpSpPr>
        <p:pic>
          <p:nvPicPr>
            <p:cNvPr id="16" name="Picture 15">
              <a:extLst>
                <a:ext uri="{FF2B5EF4-FFF2-40B4-BE49-F238E27FC236}">
                  <a16:creationId xmlns:a16="http://schemas.microsoft.com/office/drawing/2014/main" id="{2C58D622-AA59-4695-B9BA-B07FB6EAB968}"/>
                </a:ext>
              </a:extLst>
            </p:cNvPr>
            <p:cNvPicPr>
              <a:picLocks noChangeAspect="1"/>
            </p:cNvPicPr>
            <p:nvPr/>
          </p:nvPicPr>
          <p:blipFill>
            <a:blip r:embed="rId5"/>
            <a:stretch>
              <a:fillRect/>
            </a:stretch>
          </p:blipFill>
          <p:spPr>
            <a:xfrm>
              <a:off x="9519143" y="3821855"/>
              <a:ext cx="1647825" cy="504825"/>
            </a:xfrm>
            <a:prstGeom prst="rect">
              <a:avLst/>
            </a:prstGeom>
          </p:spPr>
        </p:pic>
        <p:pic>
          <p:nvPicPr>
            <p:cNvPr id="17" name="Picture 16">
              <a:extLst>
                <a:ext uri="{FF2B5EF4-FFF2-40B4-BE49-F238E27FC236}">
                  <a16:creationId xmlns:a16="http://schemas.microsoft.com/office/drawing/2014/main" id="{E3B340D6-BAA0-41AB-9C63-D5324C98EC3E}"/>
                </a:ext>
              </a:extLst>
            </p:cNvPr>
            <p:cNvPicPr>
              <a:picLocks noChangeAspect="1"/>
            </p:cNvPicPr>
            <p:nvPr/>
          </p:nvPicPr>
          <p:blipFill>
            <a:blip r:embed="rId6"/>
            <a:stretch>
              <a:fillRect/>
            </a:stretch>
          </p:blipFill>
          <p:spPr>
            <a:xfrm>
              <a:off x="9127274" y="4396062"/>
              <a:ext cx="2700196" cy="771525"/>
            </a:xfrm>
            <a:prstGeom prst="rect">
              <a:avLst/>
            </a:prstGeom>
          </p:spPr>
        </p:pic>
        <p:pic>
          <p:nvPicPr>
            <p:cNvPr id="18" name="Picture 17">
              <a:extLst>
                <a:ext uri="{FF2B5EF4-FFF2-40B4-BE49-F238E27FC236}">
                  <a16:creationId xmlns:a16="http://schemas.microsoft.com/office/drawing/2014/main" id="{2CA385FF-B22A-4658-A860-B3F8726AAF1E}"/>
                </a:ext>
              </a:extLst>
            </p:cNvPr>
            <p:cNvPicPr>
              <a:picLocks noChangeAspect="1"/>
            </p:cNvPicPr>
            <p:nvPr/>
          </p:nvPicPr>
          <p:blipFill>
            <a:blip r:embed="rId7"/>
            <a:stretch>
              <a:fillRect/>
            </a:stretch>
          </p:blipFill>
          <p:spPr>
            <a:xfrm>
              <a:off x="9705847" y="5467776"/>
              <a:ext cx="1543050" cy="352425"/>
            </a:xfrm>
            <a:prstGeom prst="rect">
              <a:avLst/>
            </a:prstGeom>
          </p:spPr>
        </p:pic>
        <p:sp>
          <p:nvSpPr>
            <p:cNvPr id="19" name="TextBox 18">
              <a:extLst>
                <a:ext uri="{FF2B5EF4-FFF2-40B4-BE49-F238E27FC236}">
                  <a16:creationId xmlns:a16="http://schemas.microsoft.com/office/drawing/2014/main" id="{97DCE5FC-D5F7-4F62-AA0A-14439814A946}"/>
                </a:ext>
              </a:extLst>
            </p:cNvPr>
            <p:cNvSpPr txBox="1"/>
            <p:nvPr/>
          </p:nvSpPr>
          <p:spPr>
            <a:xfrm>
              <a:off x="9729851" y="5153084"/>
              <a:ext cx="1990597" cy="369332"/>
            </a:xfrm>
            <a:prstGeom prst="rect">
              <a:avLst/>
            </a:prstGeom>
            <a:noFill/>
          </p:spPr>
          <p:txBody>
            <a:bodyPr wrap="square" rtlCol="0">
              <a:spAutoFit/>
            </a:bodyPr>
            <a:lstStyle/>
            <a:p>
              <a:r>
                <a:rPr lang="en-GB" dirty="0">
                  <a:solidFill>
                    <a:schemeClr val="bg1"/>
                  </a:solidFill>
                </a:rPr>
                <a:t>Under 18yrs</a:t>
              </a:r>
            </a:p>
          </p:txBody>
        </p:sp>
      </p:grpSp>
      <p:grpSp>
        <p:nvGrpSpPr>
          <p:cNvPr id="27" name="Group 26">
            <a:extLst>
              <a:ext uri="{FF2B5EF4-FFF2-40B4-BE49-F238E27FC236}">
                <a16:creationId xmlns:a16="http://schemas.microsoft.com/office/drawing/2014/main" id="{50A276D5-C443-4914-B00E-2FFAD34E8142}"/>
              </a:ext>
            </a:extLst>
          </p:cNvPr>
          <p:cNvGrpSpPr/>
          <p:nvPr/>
        </p:nvGrpSpPr>
        <p:grpSpPr>
          <a:xfrm>
            <a:off x="1002479" y="3411046"/>
            <a:ext cx="2482070" cy="1969018"/>
            <a:chOff x="4014789" y="2789934"/>
            <a:chExt cx="2482070" cy="1969018"/>
          </a:xfrm>
        </p:grpSpPr>
        <p:pic>
          <p:nvPicPr>
            <p:cNvPr id="24" name="Picture 23">
              <a:extLst>
                <a:ext uri="{FF2B5EF4-FFF2-40B4-BE49-F238E27FC236}">
                  <a16:creationId xmlns:a16="http://schemas.microsoft.com/office/drawing/2014/main" id="{D2B8EB17-9425-4700-9FB0-9AB1E4DAE4D8}"/>
                </a:ext>
              </a:extLst>
            </p:cNvPr>
            <p:cNvPicPr>
              <a:picLocks noChangeAspect="1"/>
            </p:cNvPicPr>
            <p:nvPr/>
          </p:nvPicPr>
          <p:blipFill>
            <a:blip r:embed="rId8"/>
            <a:stretch>
              <a:fillRect/>
            </a:stretch>
          </p:blipFill>
          <p:spPr>
            <a:xfrm>
              <a:off x="4193094" y="2789934"/>
              <a:ext cx="2028825" cy="561975"/>
            </a:xfrm>
            <a:prstGeom prst="rect">
              <a:avLst/>
            </a:prstGeom>
          </p:spPr>
        </p:pic>
        <p:sp>
          <p:nvSpPr>
            <p:cNvPr id="25" name="Rectangle 24">
              <a:extLst>
                <a:ext uri="{FF2B5EF4-FFF2-40B4-BE49-F238E27FC236}">
                  <a16:creationId xmlns:a16="http://schemas.microsoft.com/office/drawing/2014/main" id="{B40F3F06-217E-415D-A337-3AEBDD76C7E5}"/>
                </a:ext>
              </a:extLst>
            </p:cNvPr>
            <p:cNvSpPr/>
            <p:nvPr/>
          </p:nvSpPr>
          <p:spPr>
            <a:xfrm>
              <a:off x="4014789" y="3315927"/>
              <a:ext cx="2482070" cy="646331"/>
            </a:xfrm>
            <a:prstGeom prst="rect">
              <a:avLst/>
            </a:prstGeom>
          </p:spPr>
          <p:txBody>
            <a:bodyPr wrap="square">
              <a:spAutoFit/>
            </a:bodyPr>
            <a:lstStyle/>
            <a:p>
              <a:r>
                <a:rPr lang="en-GB" dirty="0">
                  <a:solidFill>
                    <a:schemeClr val="bg1"/>
                  </a:solidFill>
                  <a:hlinkClick r:id="rId9">
                    <a:extLst>
                      <a:ext uri="{A12FA001-AC4F-418D-AE19-62706E023703}">
                        <ahyp:hlinkClr xmlns:ahyp="http://schemas.microsoft.com/office/drawing/2018/hyperlinkcolor" val="tx"/>
                      </a:ext>
                    </a:extLst>
                  </a:hlinkClick>
                </a:rPr>
                <a:t>https://www.samaritans.org/about-samaritans/</a:t>
              </a:r>
              <a:r>
                <a:rPr lang="en-GB" dirty="0">
                  <a:solidFill>
                    <a:schemeClr val="bg1"/>
                  </a:solidFill>
                </a:rPr>
                <a:t> </a:t>
              </a:r>
            </a:p>
          </p:txBody>
        </p:sp>
        <p:pic>
          <p:nvPicPr>
            <p:cNvPr id="26" name="Picture 25">
              <a:extLst>
                <a:ext uri="{FF2B5EF4-FFF2-40B4-BE49-F238E27FC236}">
                  <a16:creationId xmlns:a16="http://schemas.microsoft.com/office/drawing/2014/main" id="{3A872A49-134F-4E26-B8E1-3D3AE4D76970}"/>
                </a:ext>
              </a:extLst>
            </p:cNvPr>
            <p:cNvPicPr>
              <a:picLocks noChangeAspect="1"/>
            </p:cNvPicPr>
            <p:nvPr/>
          </p:nvPicPr>
          <p:blipFill>
            <a:blip r:embed="rId10"/>
            <a:stretch>
              <a:fillRect/>
            </a:stretch>
          </p:blipFill>
          <p:spPr>
            <a:xfrm>
              <a:off x="4164462" y="3972468"/>
              <a:ext cx="2152650" cy="786484"/>
            </a:xfrm>
            <a:prstGeom prst="rect">
              <a:avLst/>
            </a:prstGeom>
          </p:spPr>
        </p:pic>
      </p:grpSp>
      <p:grpSp>
        <p:nvGrpSpPr>
          <p:cNvPr id="30" name="Group 29">
            <a:extLst>
              <a:ext uri="{FF2B5EF4-FFF2-40B4-BE49-F238E27FC236}">
                <a16:creationId xmlns:a16="http://schemas.microsoft.com/office/drawing/2014/main" id="{10BC9E28-D78B-47DF-8E49-F86ABDF0497E}"/>
              </a:ext>
            </a:extLst>
          </p:cNvPr>
          <p:cNvGrpSpPr/>
          <p:nvPr/>
        </p:nvGrpSpPr>
        <p:grpSpPr>
          <a:xfrm>
            <a:off x="3662854" y="3104225"/>
            <a:ext cx="1970570" cy="1446524"/>
            <a:chOff x="5976948" y="4142789"/>
            <a:chExt cx="1970570" cy="1446524"/>
          </a:xfrm>
        </p:grpSpPr>
        <p:pic>
          <p:nvPicPr>
            <p:cNvPr id="28" name="Picture 27">
              <a:extLst>
                <a:ext uri="{FF2B5EF4-FFF2-40B4-BE49-F238E27FC236}">
                  <a16:creationId xmlns:a16="http://schemas.microsoft.com/office/drawing/2014/main" id="{4827CA34-BD84-4923-93FA-1C1F84E11D55}"/>
                </a:ext>
              </a:extLst>
            </p:cNvPr>
            <p:cNvPicPr>
              <a:picLocks noChangeAspect="1"/>
            </p:cNvPicPr>
            <p:nvPr/>
          </p:nvPicPr>
          <p:blipFill>
            <a:blip r:embed="rId11"/>
            <a:stretch>
              <a:fillRect/>
            </a:stretch>
          </p:blipFill>
          <p:spPr>
            <a:xfrm>
              <a:off x="6151251" y="4477989"/>
              <a:ext cx="1647825" cy="1111324"/>
            </a:xfrm>
            <a:prstGeom prst="rect">
              <a:avLst/>
            </a:prstGeom>
          </p:spPr>
        </p:pic>
        <p:pic>
          <p:nvPicPr>
            <p:cNvPr id="29" name="Picture 28">
              <a:extLst>
                <a:ext uri="{FF2B5EF4-FFF2-40B4-BE49-F238E27FC236}">
                  <a16:creationId xmlns:a16="http://schemas.microsoft.com/office/drawing/2014/main" id="{0F1AC4A2-8263-4B27-B5E7-98DEC5F92112}"/>
                </a:ext>
              </a:extLst>
            </p:cNvPr>
            <p:cNvPicPr>
              <a:picLocks noChangeAspect="1"/>
            </p:cNvPicPr>
            <p:nvPr/>
          </p:nvPicPr>
          <p:blipFill>
            <a:blip r:embed="rId12"/>
            <a:stretch>
              <a:fillRect/>
            </a:stretch>
          </p:blipFill>
          <p:spPr>
            <a:xfrm>
              <a:off x="5976948" y="4142789"/>
              <a:ext cx="1970570" cy="335200"/>
            </a:xfrm>
            <a:prstGeom prst="rect">
              <a:avLst/>
            </a:prstGeom>
          </p:spPr>
        </p:pic>
      </p:grpSp>
      <p:grpSp>
        <p:nvGrpSpPr>
          <p:cNvPr id="34" name="Group 33">
            <a:extLst>
              <a:ext uri="{FF2B5EF4-FFF2-40B4-BE49-F238E27FC236}">
                <a16:creationId xmlns:a16="http://schemas.microsoft.com/office/drawing/2014/main" id="{E710EB07-9DD9-49E7-BA12-83717E21D8A4}"/>
              </a:ext>
            </a:extLst>
          </p:cNvPr>
          <p:cNvGrpSpPr/>
          <p:nvPr/>
        </p:nvGrpSpPr>
        <p:grpSpPr>
          <a:xfrm>
            <a:off x="9383163" y="4007003"/>
            <a:ext cx="2588850" cy="1081674"/>
            <a:chOff x="8658229" y="2656717"/>
            <a:chExt cx="2588850" cy="1081674"/>
          </a:xfrm>
        </p:grpSpPr>
        <p:pic>
          <p:nvPicPr>
            <p:cNvPr id="32" name="Picture 31">
              <a:extLst>
                <a:ext uri="{FF2B5EF4-FFF2-40B4-BE49-F238E27FC236}">
                  <a16:creationId xmlns:a16="http://schemas.microsoft.com/office/drawing/2014/main" id="{30ECC83F-519E-4889-99F1-C923D85F78F5}"/>
                </a:ext>
              </a:extLst>
            </p:cNvPr>
            <p:cNvPicPr>
              <a:picLocks noChangeAspect="1"/>
            </p:cNvPicPr>
            <p:nvPr/>
          </p:nvPicPr>
          <p:blipFill>
            <a:blip r:embed="rId13"/>
            <a:stretch>
              <a:fillRect/>
            </a:stretch>
          </p:blipFill>
          <p:spPr>
            <a:xfrm>
              <a:off x="9050207" y="2656717"/>
              <a:ext cx="1676400" cy="714375"/>
            </a:xfrm>
            <a:prstGeom prst="rect">
              <a:avLst/>
            </a:prstGeom>
          </p:spPr>
        </p:pic>
        <p:sp>
          <p:nvSpPr>
            <p:cNvPr id="33" name="Rectangle 32">
              <a:extLst>
                <a:ext uri="{FF2B5EF4-FFF2-40B4-BE49-F238E27FC236}">
                  <a16:creationId xmlns:a16="http://schemas.microsoft.com/office/drawing/2014/main" id="{3659CFF8-385C-45BA-A7CD-2582667DAA39}"/>
                </a:ext>
              </a:extLst>
            </p:cNvPr>
            <p:cNvSpPr/>
            <p:nvPr/>
          </p:nvSpPr>
          <p:spPr>
            <a:xfrm>
              <a:off x="8658229" y="3369059"/>
              <a:ext cx="2588850" cy="369332"/>
            </a:xfrm>
            <a:prstGeom prst="rect">
              <a:avLst/>
            </a:prstGeom>
          </p:spPr>
          <p:txBody>
            <a:bodyPr wrap="none">
              <a:spAutoFit/>
            </a:bodyPr>
            <a:lstStyle/>
            <a:p>
              <a:r>
                <a:rPr lang="en-GB" dirty="0">
                  <a:solidFill>
                    <a:schemeClr val="bg1"/>
                  </a:solidFill>
                  <a:hlinkClick r:id="rId14">
                    <a:extLst>
                      <a:ext uri="{A12FA001-AC4F-418D-AE19-62706E023703}">
                        <ahyp:hlinkClr xmlns:ahyp="http://schemas.microsoft.com/office/drawing/2018/hyperlinkcolor" val="tx"/>
                      </a:ext>
                    </a:extLst>
                  </a:hlinkClick>
                </a:rPr>
                <a:t>https://www.kooth.com/</a:t>
              </a:r>
              <a:r>
                <a:rPr lang="en-GB" dirty="0">
                  <a:solidFill>
                    <a:schemeClr val="bg1"/>
                  </a:solidFill>
                </a:rPr>
                <a:t> </a:t>
              </a:r>
            </a:p>
          </p:txBody>
        </p:sp>
      </p:grpSp>
    </p:spTree>
    <p:extLst>
      <p:ext uri="{BB962C8B-B14F-4D97-AF65-F5344CB8AC3E}">
        <p14:creationId xmlns:p14="http://schemas.microsoft.com/office/powerpoint/2010/main" val="1543419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Signposting </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374754"/>
            <a:ext cx="20049795" cy="8275911"/>
            <a:chOff x="-4706103" y="374754"/>
            <a:chExt cx="20049795" cy="8275911"/>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a:cxnSpLocks/>
            </p:cNvCxnSpPr>
            <p:nvPr/>
          </p:nvCxnSpPr>
          <p:spPr>
            <a:xfrm flipV="1">
              <a:off x="943102" y="374754"/>
              <a:ext cx="11248898" cy="62537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688177" y="0"/>
            <a:ext cx="3503823"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sp>
        <p:nvSpPr>
          <p:cNvPr id="15" name="Google Shape;144;p11"/>
          <p:cNvSpPr txBox="1">
            <a:spLocks/>
          </p:cNvSpPr>
          <p:nvPr/>
        </p:nvSpPr>
        <p:spPr>
          <a:xfrm rot="-120063">
            <a:off x="846970" y="-5653"/>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pPr>
            <a:r>
              <a:rPr lang="en-US" sz="4000" dirty="0">
                <a:solidFill>
                  <a:schemeClr val="lt1"/>
                </a:solidFill>
                <a:latin typeface="+mn-lt"/>
                <a:ea typeface="Century Gothic"/>
                <a:cs typeface="Century Gothic"/>
                <a:sym typeface="Century Gothic"/>
              </a:rPr>
              <a:t>Signposting </a:t>
            </a:r>
            <a:r>
              <a:rPr lang="en-GB" sz="2800" dirty="0">
                <a:solidFill>
                  <a:schemeClr val="bg1"/>
                </a:solidFill>
                <a:latin typeface="MindMeridian-Display"/>
              </a:rPr>
              <a:t>Useful contacts – for young people</a:t>
            </a:r>
          </a:p>
          <a:p>
            <a:pPr>
              <a:spcBef>
                <a:spcPts val="0"/>
              </a:spcBef>
              <a:buClr>
                <a:schemeClr val="lt1"/>
              </a:buClr>
              <a:buSzPts val="4800"/>
              <a:buFont typeface="Century Gothic"/>
              <a:buNone/>
            </a:pPr>
            <a:endParaRPr lang="en-US" sz="4000" b="1" dirty="0">
              <a:solidFill>
                <a:schemeClr val="lt1"/>
              </a:solidFill>
              <a:latin typeface="Century Gothic"/>
              <a:ea typeface="Century Gothic"/>
              <a:cs typeface="Century Gothic"/>
              <a:sym typeface="Century Gothic"/>
            </a:endParaRPr>
          </a:p>
        </p:txBody>
      </p:sp>
      <p:sp>
        <p:nvSpPr>
          <p:cNvPr id="22" name="Rectangle 21">
            <a:extLst>
              <a:ext uri="{FF2B5EF4-FFF2-40B4-BE49-F238E27FC236}">
                <a16:creationId xmlns:a16="http://schemas.microsoft.com/office/drawing/2014/main" id="{8FD3A3F4-2FA5-49F2-B71F-A1D741915E6E}"/>
              </a:ext>
            </a:extLst>
          </p:cNvPr>
          <p:cNvSpPr/>
          <p:nvPr/>
        </p:nvSpPr>
        <p:spPr>
          <a:xfrm>
            <a:off x="1152590" y="1443550"/>
            <a:ext cx="5505386" cy="3693319"/>
          </a:xfrm>
          <a:prstGeom prst="rect">
            <a:avLst/>
          </a:prstGeom>
        </p:spPr>
        <p:txBody>
          <a:bodyPr wrap="square">
            <a:spAutoFit/>
          </a:bodyPr>
          <a:lstStyle/>
          <a:p>
            <a:r>
              <a:rPr lang="en-GB" dirty="0">
                <a:solidFill>
                  <a:schemeClr val="bg1"/>
                </a:solidFill>
                <a:latin typeface="MindMeridian-Regular"/>
              </a:rPr>
              <a:t>Details of places you can go if you're a young person looking for support or information. </a:t>
            </a:r>
            <a:r>
              <a:rPr lang="en-GB" dirty="0">
                <a:solidFill>
                  <a:schemeClr val="bg1"/>
                </a:solidFill>
                <a:latin typeface="MindMeridian-Display"/>
              </a:rPr>
              <a:t>Useful contacts </a:t>
            </a:r>
          </a:p>
          <a:p>
            <a:r>
              <a:rPr lang="en-GB" b="1" u="sng" dirty="0">
                <a:solidFill>
                  <a:schemeClr val="bg1"/>
                </a:solidFill>
                <a:latin typeface="MindMeridian-Display"/>
              </a:rPr>
              <a:t>Action for Children</a:t>
            </a:r>
          </a:p>
          <a:p>
            <a:r>
              <a:rPr lang="en-GB" u="sng" dirty="0">
                <a:solidFill>
                  <a:srgbClr val="1300C1"/>
                </a:solidFill>
                <a:latin typeface="MindMeridian-Regular"/>
                <a:hlinkClick r:id="rId3"/>
              </a:rPr>
              <a:t>actionforchildren.org.uk</a:t>
            </a:r>
            <a:br>
              <a:rPr lang="en-GB" dirty="0">
                <a:solidFill>
                  <a:srgbClr val="555555"/>
                </a:solidFill>
                <a:latin typeface="MindMeridian-Regular"/>
              </a:rPr>
            </a:br>
            <a:r>
              <a:rPr lang="en-GB" dirty="0">
                <a:solidFill>
                  <a:schemeClr val="bg1"/>
                </a:solidFill>
                <a:latin typeface="MindMeridian-Regular"/>
              </a:rPr>
              <a:t>Charity supporting children, young people and their families across England.</a:t>
            </a:r>
          </a:p>
          <a:p>
            <a:endParaRPr lang="en-GB" b="1" u="sng" dirty="0">
              <a:solidFill>
                <a:schemeClr val="bg1"/>
              </a:solidFill>
              <a:latin typeface="MindMeridian-Display"/>
            </a:endParaRPr>
          </a:p>
          <a:p>
            <a:r>
              <a:rPr lang="en-GB" b="1" u="sng" dirty="0">
                <a:solidFill>
                  <a:schemeClr val="bg1"/>
                </a:solidFill>
                <a:latin typeface="MindMeridian-Display"/>
              </a:rPr>
              <a:t>Anxiety UK</a:t>
            </a:r>
          </a:p>
          <a:p>
            <a:r>
              <a:rPr lang="en-GB" u="sng" dirty="0">
                <a:solidFill>
                  <a:srgbClr val="1300C1"/>
                </a:solidFill>
                <a:latin typeface="MindMeridian-Regular"/>
                <a:hlinkClick r:id="rId4"/>
              </a:rPr>
              <a:t>03444 775 774</a:t>
            </a:r>
            <a:r>
              <a:rPr lang="en-GB" dirty="0">
                <a:solidFill>
                  <a:srgbClr val="555555"/>
                </a:solidFill>
                <a:latin typeface="MindMeridian-Regular"/>
              </a:rPr>
              <a:t> </a:t>
            </a:r>
            <a:r>
              <a:rPr lang="en-GB" dirty="0">
                <a:solidFill>
                  <a:schemeClr val="bg1"/>
                </a:solidFill>
                <a:latin typeface="MindMeridian-Regular"/>
              </a:rPr>
              <a:t>(helpline) </a:t>
            </a:r>
            <a:br>
              <a:rPr lang="en-GB" dirty="0">
                <a:solidFill>
                  <a:srgbClr val="555555"/>
                </a:solidFill>
                <a:latin typeface="MindMeridian-Regular"/>
              </a:rPr>
            </a:br>
            <a:r>
              <a:rPr lang="en-GB" u="sng" dirty="0">
                <a:solidFill>
                  <a:srgbClr val="1300C1"/>
                </a:solidFill>
                <a:latin typeface="MindMeridian-Regular"/>
                <a:hlinkClick r:id="rId5"/>
              </a:rPr>
              <a:t>07537 416 905</a:t>
            </a:r>
            <a:r>
              <a:rPr lang="en-GB" dirty="0">
                <a:solidFill>
                  <a:srgbClr val="555555"/>
                </a:solidFill>
                <a:latin typeface="MindMeridian-Regular"/>
              </a:rPr>
              <a:t> </a:t>
            </a:r>
            <a:r>
              <a:rPr lang="en-GB" dirty="0">
                <a:solidFill>
                  <a:schemeClr val="bg1"/>
                </a:solidFill>
                <a:latin typeface="MindMeridian-Regular"/>
              </a:rPr>
              <a:t>(text)</a:t>
            </a:r>
            <a:br>
              <a:rPr lang="en-GB" dirty="0">
                <a:solidFill>
                  <a:srgbClr val="555555"/>
                </a:solidFill>
                <a:latin typeface="MindMeridian-Regular"/>
              </a:rPr>
            </a:br>
            <a:r>
              <a:rPr lang="en-GB" u="sng" dirty="0">
                <a:solidFill>
                  <a:srgbClr val="1300C1"/>
                </a:solidFill>
                <a:latin typeface="MindMeridian-Regular"/>
                <a:hlinkClick r:id="rId6"/>
              </a:rPr>
              <a:t>anxietyuk.org.uk</a:t>
            </a:r>
            <a:br>
              <a:rPr lang="en-GB" dirty="0">
                <a:solidFill>
                  <a:srgbClr val="555555"/>
                </a:solidFill>
                <a:latin typeface="MindMeridian-Regular"/>
              </a:rPr>
            </a:br>
            <a:r>
              <a:rPr lang="en-GB" dirty="0">
                <a:solidFill>
                  <a:schemeClr val="bg1"/>
                </a:solidFill>
                <a:latin typeface="MindMeridian-Regular"/>
              </a:rPr>
              <a:t>Advice and support for people living with anxiety.</a:t>
            </a:r>
          </a:p>
          <a:p>
            <a:endParaRPr lang="en-GB" b="1" u="sng" dirty="0">
              <a:solidFill>
                <a:schemeClr val="bg1"/>
              </a:solidFill>
              <a:latin typeface="MindMeridian-Display"/>
            </a:endParaRPr>
          </a:p>
        </p:txBody>
      </p:sp>
      <p:sp>
        <p:nvSpPr>
          <p:cNvPr id="25" name="Rectangle 24">
            <a:extLst>
              <a:ext uri="{FF2B5EF4-FFF2-40B4-BE49-F238E27FC236}">
                <a16:creationId xmlns:a16="http://schemas.microsoft.com/office/drawing/2014/main" id="{6C19E1C2-59D5-46D0-90D3-543F81415EEC}"/>
              </a:ext>
            </a:extLst>
          </p:cNvPr>
          <p:cNvSpPr/>
          <p:nvPr/>
        </p:nvSpPr>
        <p:spPr>
          <a:xfrm>
            <a:off x="7020208" y="1142037"/>
            <a:ext cx="5295900" cy="4524315"/>
          </a:xfrm>
          <a:prstGeom prst="rect">
            <a:avLst/>
          </a:prstGeom>
        </p:spPr>
        <p:txBody>
          <a:bodyPr wrap="square">
            <a:spAutoFit/>
          </a:bodyPr>
          <a:lstStyle/>
          <a:p>
            <a:r>
              <a:rPr lang="en-GB" b="1" u="sng" dirty="0">
                <a:solidFill>
                  <a:schemeClr val="bg1"/>
                </a:solidFill>
                <a:latin typeface="MindMeridian-Display"/>
              </a:rPr>
              <a:t>Beat</a:t>
            </a:r>
          </a:p>
          <a:p>
            <a:r>
              <a:rPr lang="en-GB" u="sng" dirty="0">
                <a:solidFill>
                  <a:srgbClr val="1300C1"/>
                </a:solidFill>
                <a:latin typeface="MindMeridian-Regular"/>
                <a:hlinkClick r:id="rId7"/>
              </a:rPr>
              <a:t>0808 801 0711</a:t>
            </a:r>
            <a:r>
              <a:rPr lang="en-GB" dirty="0">
                <a:solidFill>
                  <a:srgbClr val="555555"/>
                </a:solidFill>
                <a:latin typeface="MindMeridian-Regular"/>
              </a:rPr>
              <a:t> (</a:t>
            </a:r>
            <a:r>
              <a:rPr lang="en-GB" dirty="0" err="1">
                <a:solidFill>
                  <a:schemeClr val="bg1"/>
                </a:solidFill>
                <a:latin typeface="MindMeridian-Regular"/>
              </a:rPr>
              <a:t>youthline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8"/>
              </a:rPr>
              <a:t>0808 801 0811</a:t>
            </a:r>
            <a:r>
              <a:rPr lang="en-GB" dirty="0">
                <a:solidFill>
                  <a:srgbClr val="555555"/>
                </a:solidFill>
                <a:latin typeface="MindMeridian-Regular"/>
              </a:rPr>
              <a:t> (</a:t>
            </a:r>
            <a:r>
              <a:rPr lang="en-GB" dirty="0" err="1">
                <a:solidFill>
                  <a:schemeClr val="bg1"/>
                </a:solidFill>
                <a:latin typeface="MindMeridian-Regular"/>
              </a:rPr>
              <a:t>studentline</a:t>
            </a:r>
            <a:r>
              <a:rPr lang="en-GB" dirty="0">
                <a:solidFill>
                  <a:schemeClr val="bg1"/>
                </a:solidFill>
                <a:latin typeface="MindMeridian-Regular"/>
              </a:rPr>
              <a:t>)</a:t>
            </a:r>
            <a:br>
              <a:rPr lang="en-GB" dirty="0">
                <a:solidFill>
                  <a:srgbClr val="555555"/>
                </a:solidFill>
                <a:latin typeface="MindMeridian-Regular"/>
              </a:rPr>
            </a:br>
            <a:r>
              <a:rPr lang="en-GB" u="sng" dirty="0">
                <a:solidFill>
                  <a:srgbClr val="1300C1"/>
                </a:solidFill>
                <a:latin typeface="MindMeridian-Regular"/>
                <a:hlinkClick r:id="rId9"/>
              </a:rPr>
              <a:t>beateatingdisorders.co.uk</a:t>
            </a:r>
            <a:br>
              <a:rPr lang="en-GB" dirty="0">
                <a:solidFill>
                  <a:srgbClr val="555555"/>
                </a:solidFill>
                <a:latin typeface="MindMeridian-Regular"/>
              </a:rPr>
            </a:br>
            <a:r>
              <a:rPr lang="en-GB" dirty="0">
                <a:solidFill>
                  <a:schemeClr val="bg1"/>
                </a:solidFill>
                <a:latin typeface="MindMeridian-Regular"/>
              </a:rPr>
              <a:t>Under 18s helpline, webchat and online support groups for people with eating disorders, such as anorexia and bulimia.</a:t>
            </a:r>
          </a:p>
          <a:p>
            <a:endParaRPr lang="en-GB" b="1" u="sng" dirty="0">
              <a:solidFill>
                <a:schemeClr val="bg1"/>
              </a:solidFill>
              <a:latin typeface="MindMeridian-Display"/>
            </a:endParaRPr>
          </a:p>
          <a:p>
            <a:r>
              <a:rPr lang="en-GB" b="1" u="sng" dirty="0">
                <a:solidFill>
                  <a:schemeClr val="bg1"/>
                </a:solidFill>
                <a:latin typeface="MindMeridian-Display"/>
              </a:rPr>
              <a:t>Campaign Against Living Miserably (CALM)</a:t>
            </a:r>
          </a:p>
          <a:p>
            <a:r>
              <a:rPr lang="en-GB" u="sng" dirty="0">
                <a:solidFill>
                  <a:srgbClr val="1300C1"/>
                </a:solidFill>
                <a:latin typeface="MindMeridian-Regular"/>
                <a:hlinkClick r:id="rId10"/>
              </a:rPr>
              <a:t>0800 58 58 58</a:t>
            </a:r>
            <a:br>
              <a:rPr lang="en-GB" dirty="0">
                <a:solidFill>
                  <a:srgbClr val="555555"/>
                </a:solidFill>
                <a:latin typeface="MindMeridian-Regular"/>
              </a:rPr>
            </a:br>
            <a:r>
              <a:rPr lang="en-GB" u="sng" dirty="0">
                <a:solidFill>
                  <a:srgbClr val="1300C1"/>
                </a:solidFill>
                <a:latin typeface="MindMeridian-Regular"/>
                <a:hlinkClick r:id="rId11"/>
              </a:rPr>
              <a:t>thecalmzone.net</a:t>
            </a:r>
            <a:br>
              <a:rPr lang="en-GB" dirty="0">
                <a:solidFill>
                  <a:srgbClr val="555555"/>
                </a:solidFill>
                <a:latin typeface="MindMeridian-Regular"/>
              </a:rPr>
            </a:br>
            <a:r>
              <a:rPr lang="en-GB" dirty="0">
                <a:solidFill>
                  <a:schemeClr val="bg1"/>
                </a:solidFill>
                <a:latin typeface="MindMeridian-Regular"/>
              </a:rPr>
              <a:t>Provides listening services, information and support for anyone who needs to talk, including a web chat.</a:t>
            </a:r>
          </a:p>
          <a:p>
            <a:endParaRPr lang="en-GB" b="1" u="sng" dirty="0">
              <a:solidFill>
                <a:schemeClr val="bg1"/>
              </a:solidFill>
              <a:latin typeface="MindMeridian-Display"/>
            </a:endParaRPr>
          </a:p>
          <a:p>
            <a:r>
              <a:rPr lang="en-GB" b="1" u="sng" dirty="0">
                <a:solidFill>
                  <a:schemeClr val="bg1"/>
                </a:solidFill>
                <a:latin typeface="MindMeridian-Display"/>
              </a:rPr>
              <a:t>Centrepoint</a:t>
            </a:r>
          </a:p>
          <a:p>
            <a:r>
              <a:rPr lang="en-GB" u="sng" dirty="0">
                <a:solidFill>
                  <a:srgbClr val="1300C1"/>
                </a:solidFill>
                <a:latin typeface="MindMeridian-Regular"/>
                <a:hlinkClick r:id="rId12"/>
              </a:rPr>
              <a:t>0808 800 0661</a:t>
            </a:r>
            <a:endParaRPr lang="en-GB" dirty="0">
              <a:solidFill>
                <a:srgbClr val="555555"/>
              </a:solidFill>
              <a:latin typeface="MindMeridian-Regular"/>
            </a:endParaRPr>
          </a:p>
        </p:txBody>
      </p:sp>
    </p:spTree>
    <p:extLst>
      <p:ext uri="{BB962C8B-B14F-4D97-AF65-F5344CB8AC3E}">
        <p14:creationId xmlns:p14="http://schemas.microsoft.com/office/powerpoint/2010/main" val="3073132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1" y="554637"/>
              <a:ext cx="11248899" cy="4716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486775" y="0"/>
            <a:ext cx="3705225"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sp>
        <p:nvSpPr>
          <p:cNvPr id="15" name="Google Shape;144;p11"/>
          <p:cNvSpPr txBox="1">
            <a:spLocks/>
          </p:cNvSpPr>
          <p:nvPr/>
        </p:nvSpPr>
        <p:spPr>
          <a:xfrm rot="-120063">
            <a:off x="1343897" y="13625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Ground rules</a:t>
            </a:r>
            <a:endParaRPr lang="en-US" sz="4000" b="1" dirty="0">
              <a:solidFill>
                <a:schemeClr val="lt1"/>
              </a:solidFill>
              <a:latin typeface="Century Gothic"/>
              <a:ea typeface="Century Gothic"/>
              <a:cs typeface="Century Gothic"/>
              <a:sym typeface="Century Gothic"/>
            </a:endParaRPr>
          </a:p>
        </p:txBody>
      </p:sp>
      <p:sp>
        <p:nvSpPr>
          <p:cNvPr id="16" name="TextBox 15">
            <a:extLst>
              <a:ext uri="{FF2B5EF4-FFF2-40B4-BE49-F238E27FC236}">
                <a16:creationId xmlns:a16="http://schemas.microsoft.com/office/drawing/2014/main" id="{43DCF38F-B24C-4453-866F-DC0AFF81A062}"/>
              </a:ext>
            </a:extLst>
          </p:cNvPr>
          <p:cNvSpPr txBox="1"/>
          <p:nvPr/>
        </p:nvSpPr>
        <p:spPr>
          <a:xfrm>
            <a:off x="943101" y="1145350"/>
            <a:ext cx="11058399" cy="6110840"/>
          </a:xfrm>
          <a:prstGeom prst="rect">
            <a:avLst/>
          </a:prstGeom>
          <a:noFill/>
        </p:spPr>
        <p:txBody>
          <a:bodyPr wrap="square" rtlCol="0">
            <a:spAutoFit/>
          </a:bodyPr>
          <a:lstStyle/>
          <a:p>
            <a:pPr>
              <a:lnSpc>
                <a:spcPct val="107000"/>
              </a:lnSpc>
              <a:spcAft>
                <a:spcPts val="800"/>
              </a:spcAft>
            </a:pPr>
            <a:r>
              <a:rPr lang="en-GB" sz="2400"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Ground rules for our room</a:t>
            </a: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Many topics we cover in Life Studies can be very sensitive and can have a different level of importance and effect on different people. To get the best out of each lesson your participation is essential. In order to respect each other’s opinions and right to freely contribute we should establish some ground rules.  </a:t>
            </a:r>
          </a:p>
          <a:p>
            <a:pPr>
              <a:lnSpc>
                <a:spcPct val="107000"/>
              </a:lnSpc>
              <a:spcAft>
                <a:spcPts val="800"/>
              </a:spcAft>
            </a:pPr>
            <a:r>
              <a:rPr lang="en-GB"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Task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Take a few minutes with a partner to go over your rules from the last topic and come up with any amendments you think are important to helping you feel confident to contribute in your Life Studies lessons? </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Now feed back to the class.</a:t>
            </a:r>
          </a:p>
          <a:p>
            <a:pPr marL="457200" indent="-457200">
              <a:lnSpc>
                <a:spcPct val="107000"/>
              </a:lnSpc>
              <a:spcAft>
                <a:spcPts val="800"/>
              </a:spcAft>
              <a:buFont typeface="Arial" panose="020B0604020202020204" pitchFamily="34" charset="0"/>
              <a:buChar char="•"/>
            </a:pPr>
            <a:r>
              <a:rPr lang="en-GB" sz="2400" dirty="0">
                <a:solidFill>
                  <a:schemeClr val="bg1"/>
                </a:solidFill>
                <a:latin typeface="Calibri" panose="020F0502020204030204" pitchFamily="34" charset="0"/>
                <a:cs typeface="Times New Roman" panose="02020603050405020304" pitchFamily="18" charset="0"/>
              </a:rPr>
              <a:t>Amend your rules if necessary </a:t>
            </a:r>
            <a:endParaRPr lang="en-GB" sz="2800" dirty="0"/>
          </a:p>
          <a:p>
            <a:pPr>
              <a:lnSpc>
                <a:spcPct val="107000"/>
              </a:lnSpc>
              <a:spcAft>
                <a:spcPts val="800"/>
              </a:spcAft>
            </a:pPr>
            <a:endParaRPr lang="en-GB"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GB" sz="2800" dirty="0"/>
          </a:p>
        </p:txBody>
      </p:sp>
    </p:spTree>
    <p:extLst>
      <p:ext uri="{BB962C8B-B14F-4D97-AF65-F5344CB8AC3E}">
        <p14:creationId xmlns:p14="http://schemas.microsoft.com/office/powerpoint/2010/main" val="299296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outcomes</a:t>
            </a:r>
            <a:endParaRPr lang="en-US" sz="4000" b="1" dirty="0">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6125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6"/>
            <a:ext cx="20049795" cy="8096029"/>
            <a:chOff x="-4706103" y="554636"/>
            <a:chExt cx="20049795" cy="8096029"/>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6"/>
              <a:ext cx="11248898" cy="974361"/>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788189" y="0"/>
            <a:ext cx="3403811"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sp>
        <p:nvSpPr>
          <p:cNvPr id="15" name="Google Shape;144;p11"/>
          <p:cNvSpPr txBox="1">
            <a:spLocks/>
          </p:cNvSpPr>
          <p:nvPr/>
        </p:nvSpPr>
        <p:spPr>
          <a:xfrm rot="-120063">
            <a:off x="946982" y="366877"/>
            <a:ext cx="7824028" cy="1120579"/>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Key learning objectives</a:t>
            </a:r>
            <a:endParaRPr lang="en-US" sz="4000" b="1" dirty="0">
              <a:solidFill>
                <a:schemeClr val="lt1"/>
              </a:solidFill>
              <a:latin typeface="Century Gothic"/>
              <a:ea typeface="Century Gothic"/>
              <a:cs typeface="Century Gothic"/>
              <a:sym typeface="Century Gothic"/>
            </a:endParaRPr>
          </a:p>
        </p:txBody>
      </p:sp>
      <p:sp>
        <p:nvSpPr>
          <p:cNvPr id="16" name="Content Placeholder 2">
            <a:extLst>
              <a:ext uri="{FF2B5EF4-FFF2-40B4-BE49-F238E27FC236}">
                <a16:creationId xmlns:a16="http://schemas.microsoft.com/office/drawing/2014/main" id="{3EB23AE8-5622-4FEC-814B-0BC15B8D2BC3}"/>
              </a:ext>
            </a:extLst>
          </p:cNvPr>
          <p:cNvSpPr txBox="1">
            <a:spLocks/>
          </p:cNvSpPr>
          <p:nvPr/>
        </p:nvSpPr>
        <p:spPr>
          <a:xfrm>
            <a:off x="1160060" y="1700804"/>
            <a:ext cx="1066529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solidFill>
                  <a:schemeClr val="bg1"/>
                </a:solidFill>
                <a:latin typeface="Arial" panose="020B0604020202020204" pitchFamily="34" charset="0"/>
                <a:cs typeface="Arial" panose="020B0604020202020204" pitchFamily="34" charset="0"/>
              </a:rPr>
              <a:t>The aim of this lesson is to think about when and how it’s appropriate to end a relationship </a:t>
            </a:r>
          </a:p>
          <a:p>
            <a:pPr marL="0" indent="0">
              <a:buFont typeface="Arial" panose="020B0604020202020204" pitchFamily="34" charset="0"/>
              <a:buNone/>
            </a:pPr>
            <a:r>
              <a:rPr lang="en-GB">
                <a:solidFill>
                  <a:schemeClr val="bg1"/>
                </a:solidFill>
                <a:latin typeface="Arial" panose="020B0604020202020204" pitchFamily="34" charset="0"/>
                <a:cs typeface="Arial" panose="020B0604020202020204" pitchFamily="34" charset="0"/>
              </a:rPr>
              <a:t>We will:</a:t>
            </a:r>
          </a:p>
          <a:p>
            <a:r>
              <a:rPr lang="en-GB">
                <a:solidFill>
                  <a:schemeClr val="bg1"/>
                </a:solidFill>
                <a:latin typeface="Arial" panose="020B0604020202020204" pitchFamily="34" charset="0"/>
                <a:cs typeface="Arial" panose="020B0604020202020204" pitchFamily="34" charset="0"/>
              </a:rPr>
              <a:t>Look at attachment styles and the needs that our relationships meet</a:t>
            </a:r>
          </a:p>
          <a:p>
            <a:r>
              <a:rPr lang="en-GB">
                <a:solidFill>
                  <a:schemeClr val="bg1"/>
                </a:solidFill>
                <a:latin typeface="Arial" panose="020B0604020202020204" pitchFamily="34" charset="0"/>
                <a:cs typeface="Arial" panose="020B0604020202020204" pitchFamily="34" charset="0"/>
              </a:rPr>
              <a:t>Recognise healthy and unhealthy patterns of conflict in relationships</a:t>
            </a:r>
          </a:p>
          <a:p>
            <a:r>
              <a:rPr lang="en-GB">
                <a:solidFill>
                  <a:schemeClr val="bg1"/>
                </a:solidFill>
                <a:latin typeface="Arial" panose="020B0604020202020204" pitchFamily="34" charset="0"/>
                <a:cs typeface="Arial" panose="020B0604020202020204" pitchFamily="34" charset="0"/>
              </a:rPr>
              <a:t>Come up with effective and caring methods for ending a relationship </a:t>
            </a:r>
            <a:endParaRPr lang="en-GB"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8479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ED8921F-346D-4901-B6FD-0522AB8C06F8}"/>
              </a:ext>
            </a:extLst>
          </p:cNvPr>
          <p:cNvGrpSpPr/>
          <p:nvPr/>
        </p:nvGrpSpPr>
        <p:grpSpPr>
          <a:xfrm>
            <a:off x="0" y="0"/>
            <a:ext cx="12192000" cy="6857999"/>
            <a:chOff x="0" y="0"/>
            <a:chExt cx="12192000" cy="6857999"/>
          </a:xfrm>
        </p:grpSpPr>
        <p:grpSp>
          <p:nvGrpSpPr>
            <p:cNvPr id="6" name="Group 5">
              <a:extLst>
                <a:ext uri="{FF2B5EF4-FFF2-40B4-BE49-F238E27FC236}">
                  <a16:creationId xmlns:a16="http://schemas.microsoft.com/office/drawing/2014/main" id="{7ACDFE62-3674-468B-B4BA-919078EA7BAB}"/>
                </a:ext>
              </a:extLst>
            </p:cNvPr>
            <p:cNvGrpSpPr/>
            <p:nvPr/>
          </p:nvGrpSpPr>
          <p:grpSpPr>
            <a:xfrm>
              <a:off x="0" y="0"/>
              <a:ext cx="12192000" cy="6857999"/>
              <a:chOff x="0" y="0"/>
              <a:chExt cx="12192000" cy="6739173"/>
            </a:xfrm>
          </p:grpSpPr>
          <p:sp>
            <p:nvSpPr>
              <p:cNvPr id="3" name="Rectangle 2">
                <a:extLst>
                  <a:ext uri="{FF2B5EF4-FFF2-40B4-BE49-F238E27FC236}">
                    <a16:creationId xmlns:a16="http://schemas.microsoft.com/office/drawing/2014/main" id="{9DFAB05D-E852-45EA-96BB-9073684A8CB0}"/>
                  </a:ext>
                </a:extLst>
              </p:cNvPr>
              <p:cNvSpPr/>
              <p:nvPr/>
            </p:nvSpPr>
            <p:spPr>
              <a:xfrm>
                <a:off x="943103" y="1"/>
                <a:ext cx="11248897" cy="673917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D24B3F67-5666-4238-B1F2-3F28B512796F}"/>
                  </a:ext>
                </a:extLst>
              </p:cNvPr>
              <p:cNvSpPr/>
              <p:nvPr/>
            </p:nvSpPr>
            <p:spPr>
              <a:xfrm>
                <a:off x="0" y="0"/>
                <a:ext cx="943102" cy="673917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3600" b="1" dirty="0">
                    <a:solidFill>
                      <a:srgbClr val="002060"/>
                    </a:solidFill>
                  </a:rPr>
                  <a:t>Relationships</a:t>
                </a:r>
              </a:p>
            </p:txBody>
          </p:sp>
        </p:grpSp>
        <p:sp>
          <p:nvSpPr>
            <p:cNvPr id="5" name="Rectangle 4">
              <a:extLst>
                <a:ext uri="{FF2B5EF4-FFF2-40B4-BE49-F238E27FC236}">
                  <a16:creationId xmlns:a16="http://schemas.microsoft.com/office/drawing/2014/main" id="{9D12EE8A-7743-49C3-9810-53092BD39B49}"/>
                </a:ext>
              </a:extLst>
            </p:cNvPr>
            <p:cNvSpPr/>
            <p:nvPr/>
          </p:nvSpPr>
          <p:spPr>
            <a:xfrm>
              <a:off x="943102" y="6370819"/>
              <a:ext cx="11248898" cy="4871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solidFill>
                  <a:latin typeface="+mj-lt"/>
                  <a:ea typeface="Yu Gothic Light" panose="020B0300000000000000" pitchFamily="34" charset="-128"/>
                </a:rPr>
                <a:t>EXCELLENCE		-	INNOVATION		-	RESPECT</a:t>
              </a:r>
            </a:p>
          </p:txBody>
        </p:sp>
      </p:grpSp>
      <p:grpSp>
        <p:nvGrpSpPr>
          <p:cNvPr id="14" name="Group 13"/>
          <p:cNvGrpSpPr/>
          <p:nvPr/>
        </p:nvGrpSpPr>
        <p:grpSpPr>
          <a:xfrm>
            <a:off x="-4706103" y="554637"/>
            <a:ext cx="20049795" cy="8096028"/>
            <a:chOff x="-4706103" y="554637"/>
            <a:chExt cx="20049795" cy="8096028"/>
          </a:xfrm>
        </p:grpSpPr>
        <p:pic>
          <p:nvPicPr>
            <p:cNvPr id="8" name="Google Shape;38;p4"/>
            <p:cNvPicPr preferRelativeResize="0"/>
            <p:nvPr/>
          </p:nvPicPr>
          <p:blipFill rotWithShape="1">
            <a:blip r:embed="rId2">
              <a:alphaModFix amt="26000"/>
            </a:blip>
            <a:srcRect/>
            <a:stretch/>
          </p:blipFill>
          <p:spPr>
            <a:xfrm rot="-1344145">
              <a:off x="-4706103" y="1529734"/>
              <a:ext cx="20049795" cy="7120931"/>
            </a:xfrm>
            <a:prstGeom prst="rect">
              <a:avLst/>
            </a:prstGeom>
            <a:noFill/>
            <a:ln>
              <a:noFill/>
            </a:ln>
          </p:spPr>
        </p:pic>
        <p:cxnSp>
          <p:nvCxnSpPr>
            <p:cNvPr id="12" name="Straight Connector 11"/>
            <p:cNvCxnSpPr/>
            <p:nvPr/>
          </p:nvCxnSpPr>
          <p:spPr>
            <a:xfrm flipV="1">
              <a:off x="943102" y="554637"/>
              <a:ext cx="11248898" cy="66431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8001001" y="0"/>
            <a:ext cx="4191000" cy="374754"/>
          </a:xfrm>
          <a:prstGeom prst="rect">
            <a:avLst/>
          </a:prstGeom>
          <a:noFill/>
        </p:spPr>
        <p:txBody>
          <a:bodyPr wrap="square" rtlCol="0">
            <a:spAutoFit/>
          </a:bodyPr>
          <a:lstStyle/>
          <a:p>
            <a:pPr algn="r"/>
            <a:fld id="{1EEF9F6E-3153-4B06-BE1C-C640A7BC8B79}" type="datetime2">
              <a:rPr lang="en-GB" smtClean="0">
                <a:solidFill>
                  <a:schemeClr val="bg1"/>
                </a:solidFill>
              </a:rPr>
              <a:pPr algn="r"/>
              <a:t>Thursday, 29 June 2023</a:t>
            </a:fld>
            <a:endParaRPr lang="en-GB" dirty="0">
              <a:solidFill>
                <a:schemeClr val="bg1"/>
              </a:solidFill>
            </a:endParaRPr>
          </a:p>
        </p:txBody>
      </p:sp>
      <p:sp>
        <p:nvSpPr>
          <p:cNvPr id="15" name="Google Shape;144;p11"/>
          <p:cNvSpPr txBox="1">
            <a:spLocks/>
          </p:cNvSpPr>
          <p:nvPr/>
        </p:nvSpPr>
        <p:spPr>
          <a:xfrm rot="-120063">
            <a:off x="940614" y="407262"/>
            <a:ext cx="5517955" cy="715573"/>
          </a:xfrm>
          <a:prstGeom prst="rect">
            <a:avLst/>
          </a:prstGeom>
          <a:noFill/>
          <a:ln>
            <a:noFill/>
          </a:ln>
        </p:spPr>
        <p:txBody>
          <a:bodyPr spcFirstLastPara="1" wrap="square" lIns="91425" tIns="45700" rIns="91425" bIns="4570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buClr>
                <a:schemeClr val="lt1"/>
              </a:buClr>
              <a:buSzPts val="4800"/>
              <a:buFont typeface="Century Gothic"/>
              <a:buNone/>
            </a:pPr>
            <a:r>
              <a:rPr lang="en-US" sz="4000" b="1" dirty="0">
                <a:solidFill>
                  <a:schemeClr val="lt1"/>
                </a:solidFill>
                <a:latin typeface="Century Gothic"/>
                <a:ea typeface="Century Gothic"/>
                <a:cs typeface="Century Gothic"/>
                <a:sym typeface="Century Gothic"/>
              </a:rPr>
              <a:t>	</a:t>
            </a:r>
            <a:r>
              <a:rPr lang="en-US" sz="4000" dirty="0">
                <a:solidFill>
                  <a:schemeClr val="lt1"/>
                </a:solidFill>
                <a:latin typeface="+mn-lt"/>
                <a:ea typeface="Century Gothic"/>
                <a:cs typeface="Century Gothic"/>
                <a:sym typeface="Century Gothic"/>
              </a:rPr>
              <a:t>Baseline activity</a:t>
            </a:r>
            <a:endParaRPr lang="en-US" sz="4000" b="1" dirty="0">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64018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sz="3200" dirty="0">
              <a:solidFill>
                <a:schemeClr val="bg1"/>
              </a:solidFill>
              <a:cs typeface="Arial" panose="020B0604020202020204" pitchFamily="34" charset="0"/>
            </a:endParaRPr>
          </a:p>
          <a:p>
            <a:pPr marL="0" indent="0" algn="ctr">
              <a:buNone/>
            </a:pPr>
            <a:endParaRPr lang="en-GB" sz="3200" dirty="0">
              <a:solidFill>
                <a:schemeClr val="bg1"/>
              </a:solidFill>
              <a:cs typeface="Arial" panose="020B0604020202020204" pitchFamily="34" charset="0"/>
            </a:endParaRPr>
          </a:p>
          <a:p>
            <a:pPr marL="0" indent="0" algn="ctr">
              <a:buNone/>
            </a:pPr>
            <a:endParaRPr lang="en-GB" sz="3200" dirty="0">
              <a:solidFill>
                <a:schemeClr val="bg1"/>
              </a:solidFill>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pic>
        <p:nvPicPr>
          <p:cNvPr id="1026" name="Picture 2" descr="close-Up Photo of Two Person's Holding Han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5885" y="1182021"/>
            <a:ext cx="6740937" cy="449395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45510" y="1295758"/>
            <a:ext cx="3138151" cy="3539430"/>
          </a:xfrm>
          <a:prstGeom prst="rect">
            <a:avLst/>
          </a:prstGeom>
          <a:noFill/>
        </p:spPr>
        <p:txBody>
          <a:bodyPr wrap="square" rtlCol="0">
            <a:spAutoFit/>
          </a:bodyPr>
          <a:lstStyle/>
          <a:p>
            <a:r>
              <a:rPr lang="en-GB" sz="3200" b="1" dirty="0">
                <a:solidFill>
                  <a:srgbClr val="002060"/>
                </a:solidFill>
                <a:cs typeface="Arial" panose="020B0604020202020204" pitchFamily="34" charset="0"/>
              </a:rPr>
              <a:t>Let’s meet:</a:t>
            </a:r>
          </a:p>
          <a:p>
            <a:endParaRPr lang="en-GB" sz="3200" dirty="0">
              <a:solidFill>
                <a:srgbClr val="002060"/>
              </a:solidFill>
              <a:cs typeface="Arial" panose="020B0604020202020204" pitchFamily="34" charset="0"/>
            </a:endParaRPr>
          </a:p>
          <a:p>
            <a:r>
              <a:rPr lang="en-GB" sz="3200" dirty="0">
                <a:solidFill>
                  <a:srgbClr val="002060"/>
                </a:solidFill>
                <a:cs typeface="Arial" panose="020B0604020202020204" pitchFamily="34" charset="0"/>
              </a:rPr>
              <a:t>Katie &amp; Josh</a:t>
            </a:r>
          </a:p>
          <a:p>
            <a:endParaRPr lang="en-GB" sz="3200" dirty="0">
              <a:solidFill>
                <a:srgbClr val="002060"/>
              </a:solidFill>
              <a:cs typeface="Arial" panose="020B0604020202020204" pitchFamily="34" charset="0"/>
            </a:endParaRPr>
          </a:p>
          <a:p>
            <a:r>
              <a:rPr lang="en-GB" sz="3200" dirty="0">
                <a:solidFill>
                  <a:srgbClr val="002060"/>
                </a:solidFill>
                <a:cs typeface="Arial" panose="020B0604020202020204" pitchFamily="34" charset="0"/>
              </a:rPr>
              <a:t>Ashley and Taylor</a:t>
            </a:r>
          </a:p>
          <a:p>
            <a:endParaRPr lang="en-GB" sz="3200" dirty="0">
              <a:solidFill>
                <a:srgbClr val="002060"/>
              </a:solidFill>
              <a:cs typeface="Arial" panose="020B0604020202020204" pitchFamily="34" charset="0"/>
            </a:endParaRPr>
          </a:p>
          <a:p>
            <a:r>
              <a:rPr lang="en-GB" sz="3200" dirty="0">
                <a:solidFill>
                  <a:srgbClr val="002060"/>
                </a:solidFill>
                <a:cs typeface="Arial" panose="020B0604020202020204" pitchFamily="34" charset="0"/>
              </a:rPr>
              <a:t>Connor and Sarah</a:t>
            </a:r>
          </a:p>
        </p:txBody>
      </p:sp>
    </p:spTree>
    <p:extLst>
      <p:ext uri="{BB962C8B-B14F-4D97-AF65-F5344CB8AC3E}">
        <p14:creationId xmlns:p14="http://schemas.microsoft.com/office/powerpoint/2010/main" val="158023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5376"/>
            <a:ext cx="10515600" cy="1325563"/>
          </a:xfrm>
        </p:spPr>
        <p:txBody>
          <a:bodyPr/>
          <a:lstStyle/>
          <a:p>
            <a:pPr algn="ctr"/>
            <a:r>
              <a:rPr lang="en-GB" b="1" dirty="0">
                <a:solidFill>
                  <a:srgbClr val="002060"/>
                </a:solidFill>
                <a:latin typeface="+mn-lt"/>
                <a:cs typeface="Arial" panose="020B0604020202020204" pitchFamily="34" charset="0"/>
              </a:rPr>
              <a:t>Worksheet One</a:t>
            </a:r>
          </a:p>
        </p:txBody>
      </p:sp>
      <p:sp>
        <p:nvSpPr>
          <p:cNvPr id="3" name="Content Placeholder 2"/>
          <p:cNvSpPr>
            <a:spLocks noGrp="1"/>
          </p:cNvSpPr>
          <p:nvPr>
            <p:ph idx="1"/>
          </p:nvPr>
        </p:nvSpPr>
        <p:spPr>
          <a:xfrm>
            <a:off x="838200" y="1269242"/>
            <a:ext cx="10515600" cy="3220871"/>
          </a:xfrm>
        </p:spPr>
        <p:txBody>
          <a:bodyPr>
            <a:normAutofit/>
          </a:bodyPr>
          <a:lstStyle/>
          <a:p>
            <a:pPr marL="0" indent="0" algn="ctr">
              <a:buNone/>
            </a:pPr>
            <a:endParaRPr lang="en-GB" sz="4000" dirty="0">
              <a:solidFill>
                <a:srgbClr val="002060"/>
              </a:solidFill>
              <a:cs typeface="Arial" panose="020B0604020202020204" pitchFamily="34" charset="0"/>
            </a:endParaRPr>
          </a:p>
          <a:p>
            <a:pPr marL="0" indent="0" algn="ctr">
              <a:buNone/>
            </a:pPr>
            <a:r>
              <a:rPr lang="en-GB" sz="4000" dirty="0">
                <a:solidFill>
                  <a:srgbClr val="002060"/>
                </a:solidFill>
                <a:cs typeface="Arial" panose="020B0604020202020204" pitchFamily="34" charset="0"/>
              </a:rPr>
              <a:t>Which relationships style might </a:t>
            </a:r>
          </a:p>
          <a:p>
            <a:pPr marL="0" indent="0" algn="ctr">
              <a:buNone/>
            </a:pPr>
            <a:r>
              <a:rPr lang="en-GB" sz="4000" dirty="0">
                <a:solidFill>
                  <a:srgbClr val="002060"/>
                </a:solidFill>
                <a:cs typeface="Arial" panose="020B0604020202020204" pitchFamily="34" charset="0"/>
              </a:rPr>
              <a:t>apply for each of the three couples?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11391" y="5696963"/>
            <a:ext cx="1503604" cy="614937"/>
          </a:xfrm>
          <a:prstGeom prst="rect">
            <a:avLst/>
          </a:prstGeom>
        </p:spPr>
      </p:pic>
      <p:sp>
        <p:nvSpPr>
          <p:cNvPr id="5" name="TextBox 4">
            <a:extLst>
              <a:ext uri="{FF2B5EF4-FFF2-40B4-BE49-F238E27FC236}">
                <a16:creationId xmlns:a16="http://schemas.microsoft.com/office/drawing/2014/main" id="{1E0B3694-15E6-4A46-AF76-11C63735DE0C}"/>
              </a:ext>
            </a:extLst>
          </p:cNvPr>
          <p:cNvSpPr txBox="1"/>
          <p:nvPr/>
        </p:nvSpPr>
        <p:spPr>
          <a:xfrm>
            <a:off x="2988861" y="3756546"/>
            <a:ext cx="6414448" cy="523220"/>
          </a:xfrm>
          <a:prstGeom prst="rect">
            <a:avLst/>
          </a:prstGeom>
          <a:noFill/>
        </p:spPr>
        <p:txBody>
          <a:bodyPr wrap="square" rtlCol="0">
            <a:spAutoFit/>
          </a:bodyPr>
          <a:lstStyle/>
          <a:p>
            <a:r>
              <a:rPr lang="en-GB" sz="2800" dirty="0">
                <a:solidFill>
                  <a:srgbClr val="002060"/>
                </a:solidFill>
              </a:rPr>
              <a:t>Read the scenarios then fill in the sheet </a:t>
            </a:r>
          </a:p>
        </p:txBody>
      </p:sp>
    </p:spTree>
    <p:extLst>
      <p:ext uri="{BB962C8B-B14F-4D97-AF65-F5344CB8AC3E}">
        <p14:creationId xmlns:p14="http://schemas.microsoft.com/office/powerpoint/2010/main" val="2553227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B5B386-A0D5-4255-A31A-1B86F45072B0}"/>
              </a:ext>
            </a:extLst>
          </p:cNvPr>
          <p:cNvPicPr>
            <a:picLocks noChangeAspect="1"/>
          </p:cNvPicPr>
          <p:nvPr/>
        </p:nvPicPr>
        <p:blipFill>
          <a:blip r:embed="rId2"/>
          <a:stretch>
            <a:fillRect/>
          </a:stretch>
        </p:blipFill>
        <p:spPr>
          <a:xfrm>
            <a:off x="1160060" y="899609"/>
            <a:ext cx="10385945" cy="5501192"/>
          </a:xfrm>
          <a:prstGeom prst="rect">
            <a:avLst/>
          </a:prstGeom>
        </p:spPr>
      </p:pic>
    </p:spTree>
    <p:extLst>
      <p:ext uri="{BB962C8B-B14F-4D97-AF65-F5344CB8AC3E}">
        <p14:creationId xmlns:p14="http://schemas.microsoft.com/office/powerpoint/2010/main" val="1186832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053D40B-4E88-4678-A7F3-7A1D9AE61A5A}" vid="{C8350320-BD16-4F8D-9ECB-51A9C9007A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Relationship</Template>
  <TotalTime>78</TotalTime>
  <Words>913</Words>
  <Application>Microsoft Office PowerPoint</Application>
  <PresentationFormat>Widescreen</PresentationFormat>
  <Paragraphs>137</Paragraphs>
  <Slides>22</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Yu Gothic Light</vt:lpstr>
      <vt:lpstr>Arial</vt:lpstr>
      <vt:lpstr>Calibri</vt:lpstr>
      <vt:lpstr>Calibri Light</vt:lpstr>
      <vt:lpstr>Century Gothic</vt:lpstr>
      <vt:lpstr>MindMeridian-Display</vt:lpstr>
      <vt:lpstr>MindMeridian-Regular</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Worksheet One</vt:lpstr>
      <vt:lpstr>PowerPoint Presentation</vt:lpstr>
      <vt:lpstr>Worksheet Two</vt:lpstr>
      <vt:lpstr>Worksheet Three</vt:lpstr>
      <vt:lpstr>Worksheet Four</vt:lpstr>
      <vt:lpstr>PowerPoint Presentation</vt:lpstr>
      <vt:lpstr>Extension activity: over to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 Williams</dc:creator>
  <cp:lastModifiedBy>R Williams</cp:lastModifiedBy>
  <cp:revision>4</cp:revision>
  <dcterms:created xsi:type="dcterms:W3CDTF">2023-06-29T08:53:07Z</dcterms:created>
  <dcterms:modified xsi:type="dcterms:W3CDTF">2023-06-29T10:11:13Z</dcterms:modified>
</cp:coreProperties>
</file>