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7" r:id="rId2"/>
    <p:sldId id="256" r:id="rId3"/>
    <p:sldId id="258" r:id="rId4"/>
    <p:sldId id="261" r:id="rId5"/>
    <p:sldId id="262" r:id="rId6"/>
    <p:sldId id="285" r:id="rId7"/>
    <p:sldId id="263" r:id="rId8"/>
    <p:sldId id="288" r:id="rId9"/>
    <p:sldId id="268" r:id="rId10"/>
    <p:sldId id="269" r:id="rId11"/>
    <p:sldId id="271" r:id="rId12"/>
    <p:sldId id="289" r:id="rId13"/>
    <p:sldId id="272" r:id="rId14"/>
    <p:sldId id="265" r:id="rId15"/>
    <p:sldId id="286" r:id="rId16"/>
    <p:sldId id="267" r:id="rId17"/>
    <p:sldId id="284"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0591" autoAdjust="0"/>
  </p:normalViewPr>
  <p:slideViewPr>
    <p:cSldViewPr snapToGrid="0">
      <p:cViewPr varScale="1">
        <p:scale>
          <a:sx n="42" d="100"/>
          <a:sy n="42" d="100"/>
        </p:scale>
        <p:origin x="78" y="264"/>
      </p:cViewPr>
      <p:guideLst/>
    </p:cSldViewPr>
  </p:slideViewPr>
  <p:outlineViewPr>
    <p:cViewPr>
      <p:scale>
        <a:sx n="33" d="100"/>
        <a:sy n="33" d="100"/>
      </p:scale>
      <p:origin x="0" y="-75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21383A-06DC-4BC7-86A6-2F62E129BB32}" type="datetimeFigureOut">
              <a:rPr lang="en-GB" smtClean="0"/>
              <a:t>20/06/2022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5280A2-8F6C-4705-B410-33A1821EB0C3}" type="slidenum">
              <a:rPr lang="en-GB" smtClean="0"/>
              <a:t>‹#›</a:t>
            </a:fld>
            <a:endParaRPr lang="en-GB"/>
          </a:p>
        </p:txBody>
      </p:sp>
    </p:spTree>
    <p:extLst>
      <p:ext uri="{BB962C8B-B14F-4D97-AF65-F5344CB8AC3E}">
        <p14:creationId xmlns:p14="http://schemas.microsoft.com/office/powerpoint/2010/main" val="2411332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7" name="Google Shape;127;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900260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BC9B2EB-373F-4C33-9262-E6E324B485BF}" type="slidenum">
              <a:rPr lang="en-GB" smtClean="0"/>
              <a:t>2</a:t>
            </a:fld>
            <a:endParaRPr lang="en-GB"/>
          </a:p>
        </p:txBody>
      </p:sp>
    </p:spTree>
    <p:extLst>
      <p:ext uri="{BB962C8B-B14F-4D97-AF65-F5344CB8AC3E}">
        <p14:creationId xmlns:p14="http://schemas.microsoft.com/office/powerpoint/2010/main" val="22409270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7" name="Google Shape;127;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585895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BC9B2EB-373F-4C33-9262-E6E324B485BF}" type="slidenum">
              <a:rPr lang="en-GB" smtClean="0"/>
              <a:t>8</a:t>
            </a:fld>
            <a:endParaRPr lang="en-GB"/>
          </a:p>
        </p:txBody>
      </p:sp>
    </p:spTree>
    <p:extLst>
      <p:ext uri="{BB962C8B-B14F-4D97-AF65-F5344CB8AC3E}">
        <p14:creationId xmlns:p14="http://schemas.microsoft.com/office/powerpoint/2010/main" val="23378510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Use the headings BUT pick the ones that best fit you and your group</a:t>
            </a:r>
          </a:p>
        </p:txBody>
      </p:sp>
      <p:sp>
        <p:nvSpPr>
          <p:cNvPr id="4" name="Slide Number Placeholder 3"/>
          <p:cNvSpPr>
            <a:spLocks noGrp="1"/>
          </p:cNvSpPr>
          <p:nvPr>
            <p:ph type="sldNum" sz="quarter" idx="10"/>
          </p:nvPr>
        </p:nvSpPr>
        <p:spPr/>
        <p:txBody>
          <a:bodyPr/>
          <a:lstStyle/>
          <a:p>
            <a:fld id="{BBC9B2EB-373F-4C33-9262-E6E324B485BF}" type="slidenum">
              <a:rPr lang="en-GB" smtClean="0"/>
              <a:t>9</a:t>
            </a:fld>
            <a:endParaRPr lang="en-GB"/>
          </a:p>
        </p:txBody>
      </p:sp>
    </p:spTree>
    <p:extLst>
      <p:ext uri="{BB962C8B-B14F-4D97-AF65-F5344CB8AC3E}">
        <p14:creationId xmlns:p14="http://schemas.microsoft.com/office/powerpoint/2010/main" val="17429712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Encourage a class discussion around understanding first time sex and why this</a:t>
            </a:r>
            <a:r>
              <a:rPr lang="en-GB" baseline="0" dirty="0"/>
              <a:t> might be more inclusive than talking about ‘losing your virginity’.</a:t>
            </a:r>
          </a:p>
          <a:p>
            <a:endParaRPr lang="en-GB" baseline="0" dirty="0"/>
          </a:p>
          <a:p>
            <a:r>
              <a:rPr lang="en-GB" baseline="0" dirty="0"/>
              <a:t>Refer back to the definition of sex and recognise the different types of sex that people may choose to engage in. </a:t>
            </a:r>
          </a:p>
          <a:p>
            <a:endParaRPr lang="en-GB" baseline="0" dirty="0"/>
          </a:p>
          <a:p>
            <a:r>
              <a:rPr lang="en-GB" dirty="0"/>
              <a:t>Encourage</a:t>
            </a:r>
            <a:r>
              <a:rPr lang="en-GB" baseline="0" dirty="0"/>
              <a:t> YP to be inclusive of all gender, sexualities and abilities.</a:t>
            </a:r>
            <a:endParaRPr lang="en-GB" dirty="0"/>
          </a:p>
        </p:txBody>
      </p:sp>
      <p:sp>
        <p:nvSpPr>
          <p:cNvPr id="4" name="Slide Number Placeholder 3"/>
          <p:cNvSpPr>
            <a:spLocks noGrp="1"/>
          </p:cNvSpPr>
          <p:nvPr>
            <p:ph type="sldNum" sz="quarter" idx="10"/>
          </p:nvPr>
        </p:nvSpPr>
        <p:spPr/>
        <p:txBody>
          <a:bodyPr/>
          <a:lstStyle/>
          <a:p>
            <a:fld id="{BBC9B2EB-373F-4C33-9262-E6E324B485BF}" type="slidenum">
              <a:rPr lang="en-GB" smtClean="0"/>
              <a:t>10</a:t>
            </a:fld>
            <a:endParaRPr lang="en-GB"/>
          </a:p>
        </p:txBody>
      </p:sp>
    </p:spTree>
    <p:extLst>
      <p:ext uri="{BB962C8B-B14F-4D97-AF65-F5344CB8AC3E}">
        <p14:creationId xmlns:p14="http://schemas.microsoft.com/office/powerpoint/2010/main" val="15476303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Young people in small groups will be given cards with different things that could ‘go wrong’ during first time sex.</a:t>
            </a:r>
          </a:p>
          <a:p>
            <a:r>
              <a:rPr lang="en-GB" dirty="0"/>
              <a:t>Ask young people to consider solutions to these difficulties.</a:t>
            </a:r>
          </a:p>
          <a:p>
            <a:endParaRPr lang="en-GB" dirty="0"/>
          </a:p>
          <a:p>
            <a:r>
              <a:rPr lang="en-GB" b="1" dirty="0"/>
              <a:t>If time allows: </a:t>
            </a:r>
            <a:r>
              <a:rPr lang="en-GB" dirty="0"/>
              <a:t>facilitator can use What Could go Wrong answers sheet to go through the scenarios with students and talk about some of the possible responses to the problems.</a:t>
            </a:r>
          </a:p>
          <a:p>
            <a:r>
              <a:rPr lang="en-GB" dirty="0"/>
              <a:t> </a:t>
            </a:r>
          </a:p>
          <a:p>
            <a:r>
              <a:rPr lang="en-GB" dirty="0"/>
              <a:t> </a:t>
            </a:r>
          </a:p>
          <a:p>
            <a:endParaRPr lang="en-GB" dirty="0"/>
          </a:p>
          <a:p>
            <a:endParaRPr lang="en-GB" dirty="0"/>
          </a:p>
        </p:txBody>
      </p:sp>
      <p:sp>
        <p:nvSpPr>
          <p:cNvPr id="4" name="Slide Number Placeholder 3"/>
          <p:cNvSpPr>
            <a:spLocks noGrp="1"/>
          </p:cNvSpPr>
          <p:nvPr>
            <p:ph type="sldNum" sz="quarter" idx="10"/>
          </p:nvPr>
        </p:nvSpPr>
        <p:spPr/>
        <p:txBody>
          <a:bodyPr/>
          <a:lstStyle/>
          <a:p>
            <a:fld id="{BBC9B2EB-373F-4C33-9262-E6E324B485BF}" type="slidenum">
              <a:rPr lang="en-GB" smtClean="0"/>
              <a:t>11</a:t>
            </a:fld>
            <a:endParaRPr lang="en-GB"/>
          </a:p>
        </p:txBody>
      </p:sp>
    </p:spTree>
    <p:extLst>
      <p:ext uri="{BB962C8B-B14F-4D97-AF65-F5344CB8AC3E}">
        <p14:creationId xmlns:p14="http://schemas.microsoft.com/office/powerpoint/2010/main" val="37202264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solidFill>
                  <a:srgbClr val="FF0000"/>
                </a:solidFill>
              </a:rPr>
              <a:t>PICK THE CARDS SUITABLE FOR YOUR GROUP</a:t>
            </a:r>
          </a:p>
          <a:p>
            <a:r>
              <a:rPr lang="en-GB" dirty="0"/>
              <a:t>Young people in small groups will be given cards with different things that could ‘go wrong’ during first time sex.</a:t>
            </a:r>
          </a:p>
          <a:p>
            <a:r>
              <a:rPr lang="en-GB" dirty="0"/>
              <a:t>Ask young people to consider solutions to these difficulties.</a:t>
            </a:r>
          </a:p>
          <a:p>
            <a:endParaRPr lang="en-GB" dirty="0"/>
          </a:p>
          <a:p>
            <a:r>
              <a:rPr lang="en-GB" b="1" dirty="0"/>
              <a:t>If time allows: </a:t>
            </a:r>
            <a:r>
              <a:rPr lang="en-GB" dirty="0"/>
              <a:t>facilitator can use What Could go Wrong answers sheet to go through the scenarios with students and talk about some of the possible responses to the problems.</a:t>
            </a:r>
          </a:p>
          <a:p>
            <a:r>
              <a:rPr lang="en-GB" dirty="0"/>
              <a:t> </a:t>
            </a:r>
          </a:p>
          <a:p>
            <a:r>
              <a:rPr lang="en-GB" dirty="0"/>
              <a:t> </a:t>
            </a:r>
          </a:p>
          <a:p>
            <a:endParaRPr lang="en-GB" dirty="0"/>
          </a:p>
          <a:p>
            <a:endParaRPr lang="en-GB" dirty="0"/>
          </a:p>
        </p:txBody>
      </p:sp>
      <p:sp>
        <p:nvSpPr>
          <p:cNvPr id="4" name="Slide Number Placeholder 3"/>
          <p:cNvSpPr>
            <a:spLocks noGrp="1"/>
          </p:cNvSpPr>
          <p:nvPr>
            <p:ph type="sldNum" sz="quarter" idx="10"/>
          </p:nvPr>
        </p:nvSpPr>
        <p:spPr/>
        <p:txBody>
          <a:bodyPr/>
          <a:lstStyle/>
          <a:p>
            <a:fld id="{BBC9B2EB-373F-4C33-9262-E6E324B485BF}" type="slidenum">
              <a:rPr lang="en-GB" smtClean="0"/>
              <a:t>12</a:t>
            </a:fld>
            <a:endParaRPr lang="en-GB"/>
          </a:p>
        </p:txBody>
      </p:sp>
    </p:spTree>
    <p:extLst>
      <p:ext uri="{BB962C8B-B14F-4D97-AF65-F5344CB8AC3E}">
        <p14:creationId xmlns:p14="http://schemas.microsoft.com/office/powerpoint/2010/main" val="3172097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latin typeface="Arial" panose="020B0604020202020204" pitchFamily="34" charset="0"/>
                <a:cs typeface="Arial" panose="020B0604020202020204" pitchFamily="34" charset="0"/>
              </a:rPr>
              <a:t>Depending on the age / stage / understanding of the group, facilitator to decide whether to complete task A, or task B:</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Task A:</a:t>
            </a:r>
          </a:p>
          <a:p>
            <a:r>
              <a:rPr lang="en-GB" sz="1200" dirty="0">
                <a:latin typeface="Arial" panose="020B0604020202020204" pitchFamily="34" charset="0"/>
                <a:cs typeface="Arial" panose="020B0604020202020204" pitchFamily="34" charset="0"/>
              </a:rPr>
              <a:t>Students to complete Are you ready? Checklist</a:t>
            </a:r>
          </a:p>
          <a:p>
            <a:endParaRPr lang="en-GB" dirty="0">
              <a:latin typeface="Arial" panose="020B0604020202020204" pitchFamily="34" charset="0"/>
              <a:cs typeface="Arial" panose="020B0604020202020204" pitchFamily="34" charset="0"/>
            </a:endParaRPr>
          </a:p>
          <a:p>
            <a:r>
              <a:rPr lang="en-GB" sz="1200" dirty="0">
                <a:latin typeface="Arial" panose="020B0604020202020204" pitchFamily="34" charset="0"/>
                <a:cs typeface="Arial" panose="020B0604020202020204" pitchFamily="34" charset="0"/>
              </a:rPr>
              <a:t>Task B:</a:t>
            </a:r>
          </a:p>
          <a:p>
            <a:r>
              <a:rPr lang="en-GB" dirty="0">
                <a:latin typeface="Arial" panose="020B0604020202020204" pitchFamily="34" charset="0"/>
                <a:cs typeface="Arial" panose="020B0604020202020204" pitchFamily="34" charset="0"/>
              </a:rPr>
              <a:t>Students to identify: five</a:t>
            </a:r>
            <a:r>
              <a:rPr lang="en-GB" sz="1200" dirty="0">
                <a:latin typeface="Arial" panose="020B0604020202020204" pitchFamily="34" charset="0"/>
                <a:cs typeface="Arial" panose="020B0604020202020204" pitchFamily="34" charset="0"/>
              </a:rPr>
              <a:t> things that are most important to you when deciding if you are ready to engage in sexual activity </a:t>
            </a:r>
          </a:p>
          <a:p>
            <a:endParaRPr lang="en-GB" dirty="0"/>
          </a:p>
        </p:txBody>
      </p:sp>
      <p:sp>
        <p:nvSpPr>
          <p:cNvPr id="4" name="Slide Number Placeholder 3"/>
          <p:cNvSpPr>
            <a:spLocks noGrp="1"/>
          </p:cNvSpPr>
          <p:nvPr>
            <p:ph type="sldNum" sz="quarter" idx="10"/>
          </p:nvPr>
        </p:nvSpPr>
        <p:spPr/>
        <p:txBody>
          <a:bodyPr/>
          <a:lstStyle/>
          <a:p>
            <a:fld id="{BBC9B2EB-373F-4C33-9262-E6E324B485BF}" type="slidenum">
              <a:rPr lang="en-GB" smtClean="0"/>
              <a:t>13</a:t>
            </a:fld>
            <a:endParaRPr lang="en-GB"/>
          </a:p>
        </p:txBody>
      </p:sp>
    </p:spTree>
    <p:extLst>
      <p:ext uri="{BB962C8B-B14F-4D97-AF65-F5344CB8AC3E}">
        <p14:creationId xmlns:p14="http://schemas.microsoft.com/office/powerpoint/2010/main" val="33848132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5EC91-B0F7-4ED8-80EE-0EB9B0D8F445}"/>
              </a:ext>
            </a:extLst>
          </p:cNvPr>
          <p:cNvSpPr>
            <a:spLocks noGrp="1"/>
          </p:cNvSpPr>
          <p:nvPr>
            <p:ph type="ctrTitle"/>
          </p:nvPr>
        </p:nvSpPr>
        <p:spPr>
          <a:xfrm>
            <a:off x="1524000" y="1122363"/>
            <a:ext cx="9144000" cy="2387600"/>
          </a:xfrm>
        </p:spPr>
        <p:txBody>
          <a:bodyPr anchor="b"/>
          <a:lstStyle>
            <a:lvl1pPr algn="ctr">
              <a:defRPr sz="6000">
                <a:solidFill>
                  <a:srgbClr val="002060"/>
                </a:solidFill>
                <a:latin typeface="+mn-lt"/>
              </a:defRPr>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id="{185C1853-27CC-4DD1-99F8-ABF52F5D2D34}"/>
              </a:ext>
            </a:extLst>
          </p:cNvPr>
          <p:cNvSpPr>
            <a:spLocks noGrp="1"/>
          </p:cNvSpPr>
          <p:nvPr>
            <p:ph type="subTitle" idx="1"/>
          </p:nvPr>
        </p:nvSpPr>
        <p:spPr>
          <a:xfrm>
            <a:off x="1524000" y="3602038"/>
            <a:ext cx="9144000" cy="1655762"/>
          </a:xfrm>
        </p:spPr>
        <p:txBody>
          <a:bodyPr/>
          <a:lstStyle>
            <a:lvl1pPr marL="0" indent="0" algn="ctr">
              <a:buNone/>
              <a:defRPr sz="2400">
                <a:solidFill>
                  <a:srgbClr val="002060"/>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5" name="Footer Placeholder 4">
            <a:extLst>
              <a:ext uri="{FF2B5EF4-FFF2-40B4-BE49-F238E27FC236}">
                <a16:creationId xmlns:a16="http://schemas.microsoft.com/office/drawing/2014/main" id="{A03998B5-F13B-4655-88E0-DC54B2CB3492}"/>
              </a:ext>
            </a:extLst>
          </p:cNvPr>
          <p:cNvSpPr>
            <a:spLocks noGrp="1"/>
          </p:cNvSpPr>
          <p:nvPr>
            <p:ph type="ftr" sz="quarter" idx="11"/>
          </p:nvPr>
        </p:nvSpPr>
        <p:spPr/>
        <p:txBody>
          <a:bodyPr/>
          <a:lstStyle>
            <a:lvl1pPr>
              <a:defRPr>
                <a:solidFill>
                  <a:srgbClr val="002060"/>
                </a:solidFill>
                <a:latin typeface="+mn-lt"/>
              </a:defRPr>
            </a:lvl1pPr>
          </a:lstStyle>
          <a:p>
            <a:endParaRPr lang="en-GB"/>
          </a:p>
        </p:txBody>
      </p:sp>
      <p:sp>
        <p:nvSpPr>
          <p:cNvPr id="6" name="Slide Number Placeholder 5">
            <a:extLst>
              <a:ext uri="{FF2B5EF4-FFF2-40B4-BE49-F238E27FC236}">
                <a16:creationId xmlns:a16="http://schemas.microsoft.com/office/drawing/2014/main" id="{C2303FC8-9E1B-478E-9310-9B0FCD7A3164}"/>
              </a:ext>
            </a:extLst>
          </p:cNvPr>
          <p:cNvSpPr>
            <a:spLocks noGrp="1"/>
          </p:cNvSpPr>
          <p:nvPr>
            <p:ph type="sldNum" sz="quarter" idx="12"/>
          </p:nvPr>
        </p:nvSpPr>
        <p:spPr/>
        <p:txBody>
          <a:bodyPr/>
          <a:lstStyle>
            <a:lvl1pPr>
              <a:defRPr>
                <a:solidFill>
                  <a:srgbClr val="002060"/>
                </a:solidFill>
                <a:latin typeface="+mn-lt"/>
              </a:defRPr>
            </a:lvl1pPr>
          </a:lstStyle>
          <a:p>
            <a:fld id="{F92FD390-17D8-4489-B1CB-6C17869ECD83}" type="slidenum">
              <a:rPr lang="en-GB" smtClean="0"/>
              <a:pPr/>
              <a:t>‹#›</a:t>
            </a:fld>
            <a:endParaRPr lang="en-GB"/>
          </a:p>
        </p:txBody>
      </p:sp>
    </p:spTree>
    <p:extLst>
      <p:ext uri="{BB962C8B-B14F-4D97-AF65-F5344CB8AC3E}">
        <p14:creationId xmlns:p14="http://schemas.microsoft.com/office/powerpoint/2010/main" val="1941481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F1FD3-70E3-4A12-95DC-4396B59C965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18FDED2-8B86-40EA-83D8-916487D251C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338096F-D728-4CA5-B173-20CF8BE19D4B}"/>
              </a:ext>
            </a:extLst>
          </p:cNvPr>
          <p:cNvSpPr>
            <a:spLocks noGrp="1"/>
          </p:cNvSpPr>
          <p:nvPr>
            <p:ph type="dt" sz="half" idx="10"/>
          </p:nvPr>
        </p:nvSpPr>
        <p:spPr/>
        <p:txBody>
          <a:bodyPr/>
          <a:lstStyle/>
          <a:p>
            <a:fld id="{C2DC5B41-456F-4A1F-9E33-96018B176A14}" type="datetimeFigureOut">
              <a:rPr lang="en-GB" smtClean="0"/>
              <a:t>20/06/2022</a:t>
            </a:fld>
            <a:endParaRPr lang="en-GB"/>
          </a:p>
        </p:txBody>
      </p:sp>
      <p:sp>
        <p:nvSpPr>
          <p:cNvPr id="5" name="Footer Placeholder 4">
            <a:extLst>
              <a:ext uri="{FF2B5EF4-FFF2-40B4-BE49-F238E27FC236}">
                <a16:creationId xmlns:a16="http://schemas.microsoft.com/office/drawing/2014/main" id="{9A1832D6-529D-45C9-BED2-EA21EADD548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1DA3493-B9DA-437F-A155-4DC7C504B553}"/>
              </a:ext>
            </a:extLst>
          </p:cNvPr>
          <p:cNvSpPr>
            <a:spLocks noGrp="1"/>
          </p:cNvSpPr>
          <p:nvPr>
            <p:ph type="sldNum" sz="quarter" idx="12"/>
          </p:nvPr>
        </p:nvSpPr>
        <p:spPr/>
        <p:txBody>
          <a:bodyPr/>
          <a:lstStyle/>
          <a:p>
            <a:fld id="{F92FD390-17D8-4489-B1CB-6C17869ECD83}" type="slidenum">
              <a:rPr lang="en-GB" smtClean="0"/>
              <a:t>‹#›</a:t>
            </a:fld>
            <a:endParaRPr lang="en-GB"/>
          </a:p>
        </p:txBody>
      </p:sp>
    </p:spTree>
    <p:extLst>
      <p:ext uri="{BB962C8B-B14F-4D97-AF65-F5344CB8AC3E}">
        <p14:creationId xmlns:p14="http://schemas.microsoft.com/office/powerpoint/2010/main" val="1303893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D31B3E-814D-4709-8AC0-78711A72FAB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6A7C91D-7AD6-44FB-A5AD-B2B1F589FCF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1D3521A-C973-433A-AB0B-010A7C38AAF7}"/>
              </a:ext>
            </a:extLst>
          </p:cNvPr>
          <p:cNvSpPr>
            <a:spLocks noGrp="1"/>
          </p:cNvSpPr>
          <p:nvPr>
            <p:ph type="dt" sz="half" idx="10"/>
          </p:nvPr>
        </p:nvSpPr>
        <p:spPr/>
        <p:txBody>
          <a:bodyPr/>
          <a:lstStyle/>
          <a:p>
            <a:fld id="{C2DC5B41-456F-4A1F-9E33-96018B176A14}" type="datetimeFigureOut">
              <a:rPr lang="en-GB" smtClean="0"/>
              <a:t>20/06/2022</a:t>
            </a:fld>
            <a:endParaRPr lang="en-GB"/>
          </a:p>
        </p:txBody>
      </p:sp>
      <p:sp>
        <p:nvSpPr>
          <p:cNvPr id="5" name="Footer Placeholder 4">
            <a:extLst>
              <a:ext uri="{FF2B5EF4-FFF2-40B4-BE49-F238E27FC236}">
                <a16:creationId xmlns:a16="http://schemas.microsoft.com/office/drawing/2014/main" id="{C0A4DE99-6D07-4BDE-9738-2E4A43CFB96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43346BA-4FFB-4A3A-BBD1-FAFFC4FEC3D4}"/>
              </a:ext>
            </a:extLst>
          </p:cNvPr>
          <p:cNvSpPr>
            <a:spLocks noGrp="1"/>
          </p:cNvSpPr>
          <p:nvPr>
            <p:ph type="sldNum" sz="quarter" idx="12"/>
          </p:nvPr>
        </p:nvSpPr>
        <p:spPr/>
        <p:txBody>
          <a:bodyPr/>
          <a:lstStyle/>
          <a:p>
            <a:fld id="{F92FD390-17D8-4489-B1CB-6C17869ECD83}" type="slidenum">
              <a:rPr lang="en-GB" smtClean="0"/>
              <a:t>‹#›</a:t>
            </a:fld>
            <a:endParaRPr lang="en-GB"/>
          </a:p>
        </p:txBody>
      </p:sp>
    </p:spTree>
    <p:extLst>
      <p:ext uri="{BB962C8B-B14F-4D97-AF65-F5344CB8AC3E}">
        <p14:creationId xmlns:p14="http://schemas.microsoft.com/office/powerpoint/2010/main" val="41070206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amp;L MAIN PAGE">
  <p:cSld name="T&amp;L MAIN PAGE">
    <p:spTree>
      <p:nvGrpSpPr>
        <p:cNvPr id="1" name="Shape 10"/>
        <p:cNvGrpSpPr/>
        <p:nvPr/>
      </p:nvGrpSpPr>
      <p:grpSpPr>
        <a:xfrm>
          <a:off x="0" y="0"/>
          <a:ext cx="0" cy="0"/>
          <a:chOff x="0" y="0"/>
          <a:chExt cx="0" cy="0"/>
        </a:xfrm>
      </p:grpSpPr>
      <p:sp>
        <p:nvSpPr>
          <p:cNvPr id="11" name="Google Shape;11;p2"/>
          <p:cNvSpPr/>
          <p:nvPr/>
        </p:nvSpPr>
        <p:spPr>
          <a:xfrm>
            <a:off x="0" y="6434570"/>
            <a:ext cx="12192000" cy="423431"/>
          </a:xfrm>
          <a:prstGeom prst="rect">
            <a:avLst/>
          </a:prstGeom>
          <a:solidFill>
            <a:srgbClr val="00206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1" b="0" i="0" u="none" strike="noStrike" cap="none">
              <a:solidFill>
                <a:schemeClr val="lt1"/>
              </a:solidFill>
              <a:latin typeface="Palatino Linotype"/>
              <a:ea typeface="Palatino Linotype"/>
              <a:cs typeface="Palatino Linotype"/>
              <a:sym typeface="Palatino Linotype"/>
            </a:endParaRPr>
          </a:p>
        </p:txBody>
      </p:sp>
      <p:pic>
        <p:nvPicPr>
          <p:cNvPr id="12" name="Google Shape;12;p2"/>
          <p:cNvPicPr preferRelativeResize="0"/>
          <p:nvPr/>
        </p:nvPicPr>
        <p:blipFill rotWithShape="1">
          <a:blip r:embed="rId2">
            <a:alphaModFix/>
          </a:blip>
          <a:srcRect/>
          <a:stretch/>
        </p:blipFill>
        <p:spPr>
          <a:xfrm>
            <a:off x="1010941" y="6470279"/>
            <a:ext cx="9860259" cy="410844"/>
          </a:xfrm>
          <a:prstGeom prst="rect">
            <a:avLst/>
          </a:prstGeom>
          <a:noFill/>
          <a:ln>
            <a:noFill/>
          </a:ln>
        </p:spPr>
      </p:pic>
      <p:sp>
        <p:nvSpPr>
          <p:cNvPr id="13" name="Google Shape;13;p2"/>
          <p:cNvSpPr/>
          <p:nvPr/>
        </p:nvSpPr>
        <p:spPr>
          <a:xfrm>
            <a:off x="0" y="0"/>
            <a:ext cx="12192000" cy="6434570"/>
          </a:xfrm>
          <a:prstGeom prst="rect">
            <a:avLst/>
          </a:prstGeom>
          <a:solidFill>
            <a:srgbClr val="00206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1" b="0" i="0" u="none" strike="noStrike" cap="none">
              <a:solidFill>
                <a:schemeClr val="lt1"/>
              </a:solidFill>
              <a:latin typeface="Palatino Linotype"/>
              <a:ea typeface="Palatino Linotype"/>
              <a:cs typeface="Palatino Linotype"/>
              <a:sym typeface="Palatino Linotype"/>
            </a:endParaRPr>
          </a:p>
        </p:txBody>
      </p:sp>
      <p:sp>
        <p:nvSpPr>
          <p:cNvPr id="14" name="Google Shape;14;p2"/>
          <p:cNvSpPr txBox="1">
            <a:spLocks noGrp="1"/>
          </p:cNvSpPr>
          <p:nvPr>
            <p:ph type="title"/>
          </p:nvPr>
        </p:nvSpPr>
        <p:spPr>
          <a:xfrm>
            <a:off x="279991" y="4423144"/>
            <a:ext cx="11632018" cy="1701210"/>
          </a:xfrm>
          <a:prstGeom prst="rect">
            <a:avLst/>
          </a:prstGeom>
          <a:noFill/>
          <a:ln>
            <a:noFill/>
          </a:ln>
        </p:spPr>
        <p:txBody>
          <a:bodyPr spcFirstLastPara="1" wrap="square" lIns="91425" tIns="45700" rIns="91425" bIns="45700" anchor="ctr" anchorCtr="0"/>
          <a:lstStyle>
            <a:lvl1pPr marR="0" lvl="0" algn="ctr" rtl="0">
              <a:lnSpc>
                <a:spcPct val="90000"/>
              </a:lnSpc>
              <a:spcBef>
                <a:spcPts val="0"/>
              </a:spcBef>
              <a:spcAft>
                <a:spcPts val="0"/>
              </a:spcAft>
              <a:buClr>
                <a:schemeClr val="accent6"/>
              </a:buClr>
              <a:buSzPts val="6600"/>
              <a:buFont typeface="Century Gothic"/>
              <a:buNone/>
              <a:defRPr sz="6600" b="1" i="0" u="none" strike="noStrike" cap="none">
                <a:solidFill>
                  <a:schemeClr val="accent6"/>
                </a:solidFill>
                <a:latin typeface="Century Gothic"/>
                <a:ea typeface="Century Gothic"/>
                <a:cs typeface="Century Gothic"/>
                <a:sym typeface="Century Gothic"/>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r>
              <a:rPr lang="en-US"/>
              <a:t>Click to edit Master title style</a:t>
            </a:r>
            <a:endParaRPr/>
          </a:p>
        </p:txBody>
      </p:sp>
      <p:pic>
        <p:nvPicPr>
          <p:cNvPr id="16" name="Google Shape;16;p2"/>
          <p:cNvPicPr preferRelativeResize="0"/>
          <p:nvPr/>
        </p:nvPicPr>
        <p:blipFill rotWithShape="1">
          <a:blip r:embed="rId3">
            <a:alphaModFix/>
          </a:blip>
          <a:srcRect/>
          <a:stretch/>
        </p:blipFill>
        <p:spPr>
          <a:xfrm>
            <a:off x="127206" y="174236"/>
            <a:ext cx="11937588" cy="4463551"/>
          </a:xfrm>
          <a:prstGeom prst="rect">
            <a:avLst/>
          </a:prstGeom>
          <a:solidFill>
            <a:srgbClr val="002060"/>
          </a:solidFill>
          <a:ln>
            <a:noFill/>
          </a:ln>
        </p:spPr>
      </p:pic>
    </p:spTree>
    <p:extLst>
      <p:ext uri="{BB962C8B-B14F-4D97-AF65-F5344CB8AC3E}">
        <p14:creationId xmlns:p14="http://schemas.microsoft.com/office/powerpoint/2010/main" val="1039505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70023-A2F2-43C6-A15F-E391D364E1F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853A1FB-6E67-427A-9438-D7E5693C5F6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3AEDE1B-AAC3-48A0-A776-34D663DFF848}"/>
              </a:ext>
            </a:extLst>
          </p:cNvPr>
          <p:cNvSpPr>
            <a:spLocks noGrp="1"/>
          </p:cNvSpPr>
          <p:nvPr>
            <p:ph type="dt" sz="half" idx="10"/>
          </p:nvPr>
        </p:nvSpPr>
        <p:spPr/>
        <p:txBody>
          <a:bodyPr/>
          <a:lstStyle/>
          <a:p>
            <a:fld id="{C2DC5B41-456F-4A1F-9E33-96018B176A14}" type="datetimeFigureOut">
              <a:rPr lang="en-GB" smtClean="0"/>
              <a:t>20/06/2022</a:t>
            </a:fld>
            <a:endParaRPr lang="en-GB"/>
          </a:p>
        </p:txBody>
      </p:sp>
      <p:sp>
        <p:nvSpPr>
          <p:cNvPr id="5" name="Footer Placeholder 4">
            <a:extLst>
              <a:ext uri="{FF2B5EF4-FFF2-40B4-BE49-F238E27FC236}">
                <a16:creationId xmlns:a16="http://schemas.microsoft.com/office/drawing/2014/main" id="{DCC04798-759D-41EC-BD30-8931C6FFC98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CAF2787-C7DB-45BA-99D8-62A20EC3114D}"/>
              </a:ext>
            </a:extLst>
          </p:cNvPr>
          <p:cNvSpPr>
            <a:spLocks noGrp="1"/>
          </p:cNvSpPr>
          <p:nvPr>
            <p:ph type="sldNum" sz="quarter" idx="12"/>
          </p:nvPr>
        </p:nvSpPr>
        <p:spPr/>
        <p:txBody>
          <a:bodyPr/>
          <a:lstStyle/>
          <a:p>
            <a:fld id="{F92FD390-17D8-4489-B1CB-6C17869ECD83}" type="slidenum">
              <a:rPr lang="en-GB" smtClean="0"/>
              <a:t>‹#›</a:t>
            </a:fld>
            <a:endParaRPr lang="en-GB"/>
          </a:p>
        </p:txBody>
      </p:sp>
    </p:spTree>
    <p:extLst>
      <p:ext uri="{BB962C8B-B14F-4D97-AF65-F5344CB8AC3E}">
        <p14:creationId xmlns:p14="http://schemas.microsoft.com/office/powerpoint/2010/main" val="4197759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E2F4A-7B01-4564-8F4D-B72B14BCF22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3580575-B4BA-4A74-8D14-E54195E4903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C37293F-2877-42EA-88EB-0EDC029C4105}"/>
              </a:ext>
            </a:extLst>
          </p:cNvPr>
          <p:cNvSpPr>
            <a:spLocks noGrp="1"/>
          </p:cNvSpPr>
          <p:nvPr>
            <p:ph type="dt" sz="half" idx="10"/>
          </p:nvPr>
        </p:nvSpPr>
        <p:spPr/>
        <p:txBody>
          <a:bodyPr/>
          <a:lstStyle/>
          <a:p>
            <a:fld id="{C2DC5B41-456F-4A1F-9E33-96018B176A14}" type="datetimeFigureOut">
              <a:rPr lang="en-GB" smtClean="0"/>
              <a:t>20/06/2022</a:t>
            </a:fld>
            <a:endParaRPr lang="en-GB"/>
          </a:p>
        </p:txBody>
      </p:sp>
      <p:sp>
        <p:nvSpPr>
          <p:cNvPr id="5" name="Footer Placeholder 4">
            <a:extLst>
              <a:ext uri="{FF2B5EF4-FFF2-40B4-BE49-F238E27FC236}">
                <a16:creationId xmlns:a16="http://schemas.microsoft.com/office/drawing/2014/main" id="{5EBC5B50-13E6-455B-800A-9AEEF61872E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DC5C422-E919-49C3-A8E2-22A6F6A5C49E}"/>
              </a:ext>
            </a:extLst>
          </p:cNvPr>
          <p:cNvSpPr>
            <a:spLocks noGrp="1"/>
          </p:cNvSpPr>
          <p:nvPr>
            <p:ph type="sldNum" sz="quarter" idx="12"/>
          </p:nvPr>
        </p:nvSpPr>
        <p:spPr/>
        <p:txBody>
          <a:bodyPr/>
          <a:lstStyle/>
          <a:p>
            <a:fld id="{F92FD390-17D8-4489-B1CB-6C17869ECD83}" type="slidenum">
              <a:rPr lang="en-GB" smtClean="0"/>
              <a:t>‹#›</a:t>
            </a:fld>
            <a:endParaRPr lang="en-GB"/>
          </a:p>
        </p:txBody>
      </p:sp>
    </p:spTree>
    <p:extLst>
      <p:ext uri="{BB962C8B-B14F-4D97-AF65-F5344CB8AC3E}">
        <p14:creationId xmlns:p14="http://schemas.microsoft.com/office/powerpoint/2010/main" val="3088299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59CC6-15D9-4E2A-A191-D35005EF14C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BADCCC2-2A1F-4F20-966B-C5558F63F99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1B2EFB5-E7DD-49AC-8F09-07350A178EE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E3F8E03-B1BD-41A1-B2C9-5C3774AE41F1}"/>
              </a:ext>
            </a:extLst>
          </p:cNvPr>
          <p:cNvSpPr>
            <a:spLocks noGrp="1"/>
          </p:cNvSpPr>
          <p:nvPr>
            <p:ph type="dt" sz="half" idx="10"/>
          </p:nvPr>
        </p:nvSpPr>
        <p:spPr/>
        <p:txBody>
          <a:bodyPr/>
          <a:lstStyle/>
          <a:p>
            <a:fld id="{C2DC5B41-456F-4A1F-9E33-96018B176A14}" type="datetimeFigureOut">
              <a:rPr lang="en-GB" smtClean="0"/>
              <a:t>20/06/2022</a:t>
            </a:fld>
            <a:endParaRPr lang="en-GB"/>
          </a:p>
        </p:txBody>
      </p:sp>
      <p:sp>
        <p:nvSpPr>
          <p:cNvPr id="6" name="Footer Placeholder 5">
            <a:extLst>
              <a:ext uri="{FF2B5EF4-FFF2-40B4-BE49-F238E27FC236}">
                <a16:creationId xmlns:a16="http://schemas.microsoft.com/office/drawing/2014/main" id="{2045ED2E-AC85-4104-84AF-0425E8B842D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0DC4DD0-922E-4376-A0A9-DA5E6239A377}"/>
              </a:ext>
            </a:extLst>
          </p:cNvPr>
          <p:cNvSpPr>
            <a:spLocks noGrp="1"/>
          </p:cNvSpPr>
          <p:nvPr>
            <p:ph type="sldNum" sz="quarter" idx="12"/>
          </p:nvPr>
        </p:nvSpPr>
        <p:spPr/>
        <p:txBody>
          <a:bodyPr/>
          <a:lstStyle/>
          <a:p>
            <a:fld id="{F92FD390-17D8-4489-B1CB-6C17869ECD83}" type="slidenum">
              <a:rPr lang="en-GB" smtClean="0"/>
              <a:t>‹#›</a:t>
            </a:fld>
            <a:endParaRPr lang="en-GB"/>
          </a:p>
        </p:txBody>
      </p:sp>
    </p:spTree>
    <p:extLst>
      <p:ext uri="{BB962C8B-B14F-4D97-AF65-F5344CB8AC3E}">
        <p14:creationId xmlns:p14="http://schemas.microsoft.com/office/powerpoint/2010/main" val="1988229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C9096-C9EA-40D8-ABD2-E8147B7FDFF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D0A53B8-7D7E-475E-9DBB-46D48FFBFC3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55A3ED0-30F0-4452-B11F-E405C73C38F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D117749-2D75-4D89-B673-D299B2D2BEF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1050656-A7F8-490B-96A5-F377E5F8E88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EF9BA87-9168-4A74-93C8-8BE36512CC4D}"/>
              </a:ext>
            </a:extLst>
          </p:cNvPr>
          <p:cNvSpPr>
            <a:spLocks noGrp="1"/>
          </p:cNvSpPr>
          <p:nvPr>
            <p:ph type="dt" sz="half" idx="10"/>
          </p:nvPr>
        </p:nvSpPr>
        <p:spPr/>
        <p:txBody>
          <a:bodyPr/>
          <a:lstStyle/>
          <a:p>
            <a:fld id="{C2DC5B41-456F-4A1F-9E33-96018B176A14}" type="datetimeFigureOut">
              <a:rPr lang="en-GB" smtClean="0"/>
              <a:t>20/06/2022</a:t>
            </a:fld>
            <a:endParaRPr lang="en-GB"/>
          </a:p>
        </p:txBody>
      </p:sp>
      <p:sp>
        <p:nvSpPr>
          <p:cNvPr id="8" name="Footer Placeholder 7">
            <a:extLst>
              <a:ext uri="{FF2B5EF4-FFF2-40B4-BE49-F238E27FC236}">
                <a16:creationId xmlns:a16="http://schemas.microsoft.com/office/drawing/2014/main" id="{C9253755-A130-4407-981A-49F578E3ECB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5ABC9ED-A0B9-469F-A689-9BD71DEFF7AE}"/>
              </a:ext>
            </a:extLst>
          </p:cNvPr>
          <p:cNvSpPr>
            <a:spLocks noGrp="1"/>
          </p:cNvSpPr>
          <p:nvPr>
            <p:ph type="sldNum" sz="quarter" idx="12"/>
          </p:nvPr>
        </p:nvSpPr>
        <p:spPr/>
        <p:txBody>
          <a:bodyPr/>
          <a:lstStyle/>
          <a:p>
            <a:fld id="{F92FD390-17D8-4489-B1CB-6C17869ECD83}" type="slidenum">
              <a:rPr lang="en-GB" smtClean="0"/>
              <a:t>‹#›</a:t>
            </a:fld>
            <a:endParaRPr lang="en-GB"/>
          </a:p>
        </p:txBody>
      </p:sp>
    </p:spTree>
    <p:extLst>
      <p:ext uri="{BB962C8B-B14F-4D97-AF65-F5344CB8AC3E}">
        <p14:creationId xmlns:p14="http://schemas.microsoft.com/office/powerpoint/2010/main" val="2731041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89C1A-2C08-41B5-85B1-ABA248B974C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107EE4A-667E-4830-A0C7-925B789EAC5D}"/>
              </a:ext>
            </a:extLst>
          </p:cNvPr>
          <p:cNvSpPr>
            <a:spLocks noGrp="1"/>
          </p:cNvSpPr>
          <p:nvPr>
            <p:ph type="dt" sz="half" idx="10"/>
          </p:nvPr>
        </p:nvSpPr>
        <p:spPr/>
        <p:txBody>
          <a:bodyPr/>
          <a:lstStyle/>
          <a:p>
            <a:fld id="{C2DC5B41-456F-4A1F-9E33-96018B176A14}" type="datetimeFigureOut">
              <a:rPr lang="en-GB" smtClean="0"/>
              <a:t>20/06/2022</a:t>
            </a:fld>
            <a:endParaRPr lang="en-GB"/>
          </a:p>
        </p:txBody>
      </p:sp>
      <p:sp>
        <p:nvSpPr>
          <p:cNvPr id="4" name="Footer Placeholder 3">
            <a:extLst>
              <a:ext uri="{FF2B5EF4-FFF2-40B4-BE49-F238E27FC236}">
                <a16:creationId xmlns:a16="http://schemas.microsoft.com/office/drawing/2014/main" id="{D3BA9F3C-6639-45EC-ABCA-DADB9FC92AE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F04D748-0286-473D-8B5B-CE99057597E6}"/>
              </a:ext>
            </a:extLst>
          </p:cNvPr>
          <p:cNvSpPr>
            <a:spLocks noGrp="1"/>
          </p:cNvSpPr>
          <p:nvPr>
            <p:ph type="sldNum" sz="quarter" idx="12"/>
          </p:nvPr>
        </p:nvSpPr>
        <p:spPr/>
        <p:txBody>
          <a:bodyPr/>
          <a:lstStyle/>
          <a:p>
            <a:fld id="{F92FD390-17D8-4489-B1CB-6C17869ECD83}" type="slidenum">
              <a:rPr lang="en-GB" smtClean="0"/>
              <a:t>‹#›</a:t>
            </a:fld>
            <a:endParaRPr lang="en-GB"/>
          </a:p>
        </p:txBody>
      </p:sp>
    </p:spTree>
    <p:extLst>
      <p:ext uri="{BB962C8B-B14F-4D97-AF65-F5344CB8AC3E}">
        <p14:creationId xmlns:p14="http://schemas.microsoft.com/office/powerpoint/2010/main" val="4050754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FDB47CA-F4F2-4A53-926D-702DB7019551}"/>
              </a:ext>
            </a:extLst>
          </p:cNvPr>
          <p:cNvSpPr>
            <a:spLocks noGrp="1"/>
          </p:cNvSpPr>
          <p:nvPr>
            <p:ph type="dt" sz="half" idx="10"/>
          </p:nvPr>
        </p:nvSpPr>
        <p:spPr/>
        <p:txBody>
          <a:bodyPr/>
          <a:lstStyle/>
          <a:p>
            <a:fld id="{C2DC5B41-456F-4A1F-9E33-96018B176A14}" type="datetimeFigureOut">
              <a:rPr lang="en-GB" smtClean="0"/>
              <a:t>20/06/2022</a:t>
            </a:fld>
            <a:endParaRPr lang="en-GB"/>
          </a:p>
        </p:txBody>
      </p:sp>
      <p:sp>
        <p:nvSpPr>
          <p:cNvPr id="3" name="Footer Placeholder 2">
            <a:extLst>
              <a:ext uri="{FF2B5EF4-FFF2-40B4-BE49-F238E27FC236}">
                <a16:creationId xmlns:a16="http://schemas.microsoft.com/office/drawing/2014/main" id="{C74D721A-1625-495F-BBE0-554CBABBC86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D5660BA-F4B8-4BB0-B6A3-3A91C461E961}"/>
              </a:ext>
            </a:extLst>
          </p:cNvPr>
          <p:cNvSpPr>
            <a:spLocks noGrp="1"/>
          </p:cNvSpPr>
          <p:nvPr>
            <p:ph type="sldNum" sz="quarter" idx="12"/>
          </p:nvPr>
        </p:nvSpPr>
        <p:spPr/>
        <p:txBody>
          <a:bodyPr/>
          <a:lstStyle/>
          <a:p>
            <a:fld id="{F92FD390-17D8-4489-B1CB-6C17869ECD83}" type="slidenum">
              <a:rPr lang="en-GB" smtClean="0"/>
              <a:t>‹#›</a:t>
            </a:fld>
            <a:endParaRPr lang="en-GB"/>
          </a:p>
        </p:txBody>
      </p:sp>
    </p:spTree>
    <p:extLst>
      <p:ext uri="{BB962C8B-B14F-4D97-AF65-F5344CB8AC3E}">
        <p14:creationId xmlns:p14="http://schemas.microsoft.com/office/powerpoint/2010/main" val="928891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44447C-894B-4A9A-93B2-D2A296121B6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08241D2-EE00-41CD-AAFE-319CA9B1001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D9F1D2E-5B3D-4597-988E-9D3978B38A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55F4B21-D196-4279-ACB4-BF7DB7EE8C33}"/>
              </a:ext>
            </a:extLst>
          </p:cNvPr>
          <p:cNvSpPr>
            <a:spLocks noGrp="1"/>
          </p:cNvSpPr>
          <p:nvPr>
            <p:ph type="dt" sz="half" idx="10"/>
          </p:nvPr>
        </p:nvSpPr>
        <p:spPr/>
        <p:txBody>
          <a:bodyPr/>
          <a:lstStyle/>
          <a:p>
            <a:fld id="{C2DC5B41-456F-4A1F-9E33-96018B176A14}" type="datetimeFigureOut">
              <a:rPr lang="en-GB" smtClean="0"/>
              <a:t>20/06/2022</a:t>
            </a:fld>
            <a:endParaRPr lang="en-GB"/>
          </a:p>
        </p:txBody>
      </p:sp>
      <p:sp>
        <p:nvSpPr>
          <p:cNvPr id="6" name="Footer Placeholder 5">
            <a:extLst>
              <a:ext uri="{FF2B5EF4-FFF2-40B4-BE49-F238E27FC236}">
                <a16:creationId xmlns:a16="http://schemas.microsoft.com/office/drawing/2014/main" id="{6F1B329D-FB69-4D5A-A4B4-09A24222A2D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63CEB19-4900-4235-8BC8-69D7F6858AB9}"/>
              </a:ext>
            </a:extLst>
          </p:cNvPr>
          <p:cNvSpPr>
            <a:spLocks noGrp="1"/>
          </p:cNvSpPr>
          <p:nvPr>
            <p:ph type="sldNum" sz="quarter" idx="12"/>
          </p:nvPr>
        </p:nvSpPr>
        <p:spPr/>
        <p:txBody>
          <a:bodyPr/>
          <a:lstStyle/>
          <a:p>
            <a:fld id="{F92FD390-17D8-4489-B1CB-6C17869ECD83}" type="slidenum">
              <a:rPr lang="en-GB" smtClean="0"/>
              <a:t>‹#›</a:t>
            </a:fld>
            <a:endParaRPr lang="en-GB"/>
          </a:p>
        </p:txBody>
      </p:sp>
    </p:spTree>
    <p:extLst>
      <p:ext uri="{BB962C8B-B14F-4D97-AF65-F5344CB8AC3E}">
        <p14:creationId xmlns:p14="http://schemas.microsoft.com/office/powerpoint/2010/main" val="845902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B968D-AFCE-419A-9638-72CF1C5406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9D1C61B-D50B-4DA9-B361-FFFDEEA97B9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a:extLst>
              <a:ext uri="{FF2B5EF4-FFF2-40B4-BE49-F238E27FC236}">
                <a16:creationId xmlns:a16="http://schemas.microsoft.com/office/drawing/2014/main" id="{FAED8D2D-DDD4-4F45-BF17-7D7B1C5B67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FFEE6B1-B08F-4D42-A537-61EFAC6259C3}"/>
              </a:ext>
            </a:extLst>
          </p:cNvPr>
          <p:cNvSpPr>
            <a:spLocks noGrp="1"/>
          </p:cNvSpPr>
          <p:nvPr>
            <p:ph type="dt" sz="half" idx="10"/>
          </p:nvPr>
        </p:nvSpPr>
        <p:spPr/>
        <p:txBody>
          <a:bodyPr/>
          <a:lstStyle/>
          <a:p>
            <a:fld id="{C2DC5B41-456F-4A1F-9E33-96018B176A14}" type="datetimeFigureOut">
              <a:rPr lang="en-GB" smtClean="0"/>
              <a:t>20/06/2022</a:t>
            </a:fld>
            <a:endParaRPr lang="en-GB"/>
          </a:p>
        </p:txBody>
      </p:sp>
      <p:sp>
        <p:nvSpPr>
          <p:cNvPr id="6" name="Footer Placeholder 5">
            <a:extLst>
              <a:ext uri="{FF2B5EF4-FFF2-40B4-BE49-F238E27FC236}">
                <a16:creationId xmlns:a16="http://schemas.microsoft.com/office/drawing/2014/main" id="{4D740810-78B4-44DE-B660-A064D88D515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695FA5B-00B3-457A-87F3-2791C3E8A22A}"/>
              </a:ext>
            </a:extLst>
          </p:cNvPr>
          <p:cNvSpPr>
            <a:spLocks noGrp="1"/>
          </p:cNvSpPr>
          <p:nvPr>
            <p:ph type="sldNum" sz="quarter" idx="12"/>
          </p:nvPr>
        </p:nvSpPr>
        <p:spPr/>
        <p:txBody>
          <a:bodyPr/>
          <a:lstStyle/>
          <a:p>
            <a:fld id="{F92FD390-17D8-4489-B1CB-6C17869ECD83}" type="slidenum">
              <a:rPr lang="en-GB" smtClean="0"/>
              <a:t>‹#›</a:t>
            </a:fld>
            <a:endParaRPr lang="en-GB"/>
          </a:p>
        </p:txBody>
      </p:sp>
    </p:spTree>
    <p:extLst>
      <p:ext uri="{BB962C8B-B14F-4D97-AF65-F5344CB8AC3E}">
        <p14:creationId xmlns:p14="http://schemas.microsoft.com/office/powerpoint/2010/main" val="36121743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64259C2-45F6-4F16-BDB4-46906BC6359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4190958-AFC8-4F31-9185-3D622C9CC4A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7DAB120-1D45-4962-9D7A-5BCA4459FB5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rgbClr val="002060"/>
                </a:solidFill>
                <a:latin typeface="+mn-lt"/>
              </a:defRPr>
            </a:lvl1pPr>
          </a:lstStyle>
          <a:p>
            <a:fld id="{C2DC5B41-456F-4A1F-9E33-96018B176A14}" type="datetimeFigureOut">
              <a:rPr lang="en-GB" smtClean="0"/>
              <a:pPr/>
              <a:t>20/06/2022</a:t>
            </a:fld>
            <a:endParaRPr lang="en-GB"/>
          </a:p>
        </p:txBody>
      </p:sp>
      <p:sp>
        <p:nvSpPr>
          <p:cNvPr id="5" name="Footer Placeholder 4">
            <a:extLst>
              <a:ext uri="{FF2B5EF4-FFF2-40B4-BE49-F238E27FC236}">
                <a16:creationId xmlns:a16="http://schemas.microsoft.com/office/drawing/2014/main" id="{B1524118-15A4-4942-952E-1A4728265F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rgbClr val="002060"/>
                </a:solidFill>
                <a:latin typeface="+mn-lt"/>
              </a:defRPr>
            </a:lvl1pPr>
          </a:lstStyle>
          <a:p>
            <a:endParaRPr lang="en-GB"/>
          </a:p>
        </p:txBody>
      </p:sp>
      <p:sp>
        <p:nvSpPr>
          <p:cNvPr id="6" name="Slide Number Placeholder 5">
            <a:extLst>
              <a:ext uri="{FF2B5EF4-FFF2-40B4-BE49-F238E27FC236}">
                <a16:creationId xmlns:a16="http://schemas.microsoft.com/office/drawing/2014/main" id="{79C22CA4-D5B9-48F6-94C2-037B125170B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rgbClr val="002060"/>
                </a:solidFill>
                <a:latin typeface="+mn-lt"/>
              </a:defRPr>
            </a:lvl1pPr>
          </a:lstStyle>
          <a:p>
            <a:fld id="{F92FD390-17D8-4489-B1CB-6C17869ECD83}" type="slidenum">
              <a:rPr lang="en-GB" smtClean="0"/>
              <a:pPr/>
              <a:t>‹#›</a:t>
            </a:fld>
            <a:endParaRPr lang="en-GB"/>
          </a:p>
        </p:txBody>
      </p:sp>
      <p:grpSp>
        <p:nvGrpSpPr>
          <p:cNvPr id="7" name="Group 6">
            <a:extLst>
              <a:ext uri="{FF2B5EF4-FFF2-40B4-BE49-F238E27FC236}">
                <a16:creationId xmlns:a16="http://schemas.microsoft.com/office/drawing/2014/main" id="{0C10E387-1286-42C0-809D-7E0B712F6D73}"/>
              </a:ext>
            </a:extLst>
          </p:cNvPr>
          <p:cNvGrpSpPr/>
          <p:nvPr userDrawn="1"/>
        </p:nvGrpSpPr>
        <p:grpSpPr>
          <a:xfrm>
            <a:off x="-5871139" y="0"/>
            <a:ext cx="20049795" cy="7329320"/>
            <a:chOff x="-5871139" y="0"/>
            <a:chExt cx="20049795" cy="7329320"/>
          </a:xfrm>
        </p:grpSpPr>
        <p:pic>
          <p:nvPicPr>
            <p:cNvPr id="8" name="Google Shape;38;p4">
              <a:extLst>
                <a:ext uri="{FF2B5EF4-FFF2-40B4-BE49-F238E27FC236}">
                  <a16:creationId xmlns:a16="http://schemas.microsoft.com/office/drawing/2014/main" id="{ACDC55DE-0C97-41C6-A496-65C4E0B06EA3}"/>
                </a:ext>
              </a:extLst>
            </p:cNvPr>
            <p:cNvPicPr preferRelativeResize="0"/>
            <p:nvPr userDrawn="1"/>
          </p:nvPicPr>
          <p:blipFill rotWithShape="1">
            <a:blip r:embed="rId14">
              <a:alphaModFix amt="26000"/>
            </a:blip>
            <a:srcRect/>
            <a:stretch/>
          </p:blipFill>
          <p:spPr>
            <a:xfrm rot="-1344145">
              <a:off x="-5871139" y="208389"/>
              <a:ext cx="20049795" cy="7120931"/>
            </a:xfrm>
            <a:prstGeom prst="rect">
              <a:avLst/>
            </a:prstGeom>
            <a:noFill/>
            <a:ln>
              <a:noFill/>
            </a:ln>
          </p:spPr>
        </p:pic>
        <p:sp>
          <p:nvSpPr>
            <p:cNvPr id="9" name="Rectangle 8">
              <a:extLst>
                <a:ext uri="{FF2B5EF4-FFF2-40B4-BE49-F238E27FC236}">
                  <a16:creationId xmlns:a16="http://schemas.microsoft.com/office/drawing/2014/main" id="{6B4E811F-5051-4233-A213-33B9CA109793}"/>
                </a:ext>
              </a:extLst>
            </p:cNvPr>
            <p:cNvSpPr/>
            <p:nvPr/>
          </p:nvSpPr>
          <p:spPr>
            <a:xfrm>
              <a:off x="0" y="0"/>
              <a:ext cx="943102" cy="685799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sz="3600" b="1" dirty="0">
                  <a:solidFill>
                    <a:srgbClr val="002060"/>
                  </a:solidFill>
                  <a:latin typeface="+mn-lt"/>
                </a:rPr>
                <a:t>Relationships</a:t>
              </a:r>
            </a:p>
          </p:txBody>
        </p:sp>
        <p:sp>
          <p:nvSpPr>
            <p:cNvPr id="10" name="Rectangle 9">
              <a:extLst>
                <a:ext uri="{FF2B5EF4-FFF2-40B4-BE49-F238E27FC236}">
                  <a16:creationId xmlns:a16="http://schemas.microsoft.com/office/drawing/2014/main" id="{232BA1FB-2E9E-4F71-B12A-09C93454BF4F}"/>
                </a:ext>
              </a:extLst>
            </p:cNvPr>
            <p:cNvSpPr/>
            <p:nvPr/>
          </p:nvSpPr>
          <p:spPr>
            <a:xfrm>
              <a:off x="943102" y="6430779"/>
              <a:ext cx="11248898" cy="4272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rgbClr val="002060"/>
                  </a:solidFill>
                  <a:latin typeface="+mn-lt"/>
                  <a:ea typeface="Yu Gothic Light" panose="020B0300000000000000" pitchFamily="34" charset="-128"/>
                </a:rPr>
                <a:t>EXCELLENCE		-	INNOVATION		-	RESPECT</a:t>
              </a:r>
            </a:p>
          </p:txBody>
        </p:sp>
        <p:cxnSp>
          <p:nvCxnSpPr>
            <p:cNvPr id="11" name="Straight Connector 10">
              <a:extLst>
                <a:ext uri="{FF2B5EF4-FFF2-40B4-BE49-F238E27FC236}">
                  <a16:creationId xmlns:a16="http://schemas.microsoft.com/office/drawing/2014/main" id="{8C91A96F-1D20-4E51-886D-D73EB677F3CE}"/>
                </a:ext>
              </a:extLst>
            </p:cNvPr>
            <p:cNvCxnSpPr>
              <a:cxnSpLocks/>
            </p:cNvCxnSpPr>
            <p:nvPr/>
          </p:nvCxnSpPr>
          <p:spPr>
            <a:xfrm flipV="1">
              <a:off x="943102" y="374754"/>
              <a:ext cx="11248898" cy="646331"/>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28864DC0-B952-4D9B-94F4-499CC6C9B348}"/>
                </a:ext>
              </a:extLst>
            </p:cNvPr>
            <p:cNvSpPr txBox="1"/>
            <p:nvPr/>
          </p:nvSpPr>
          <p:spPr>
            <a:xfrm>
              <a:off x="8129589" y="0"/>
              <a:ext cx="4062412" cy="374754"/>
            </a:xfrm>
            <a:prstGeom prst="rect">
              <a:avLst/>
            </a:prstGeom>
            <a:noFill/>
          </p:spPr>
          <p:txBody>
            <a:bodyPr wrap="square" rtlCol="0">
              <a:spAutoFit/>
            </a:bodyPr>
            <a:lstStyle/>
            <a:p>
              <a:pPr algn="r"/>
              <a:fld id="{1EEF9F6E-3153-4B06-BE1C-C640A7BC8B79}" type="datetime2">
                <a:rPr lang="en-GB" smtClean="0">
                  <a:solidFill>
                    <a:srgbClr val="002060"/>
                  </a:solidFill>
                  <a:latin typeface="+mn-lt"/>
                </a:rPr>
                <a:pPr algn="r"/>
                <a:t>Monday, 20 June 2022</a:t>
              </a:fld>
              <a:endParaRPr lang="en-GB" dirty="0">
                <a:solidFill>
                  <a:srgbClr val="002060"/>
                </a:solidFill>
                <a:latin typeface="+mn-lt"/>
              </a:endParaRPr>
            </a:p>
          </p:txBody>
        </p:sp>
      </p:grpSp>
    </p:spTree>
    <p:extLst>
      <p:ext uri="{BB962C8B-B14F-4D97-AF65-F5344CB8AC3E}">
        <p14:creationId xmlns:p14="http://schemas.microsoft.com/office/powerpoint/2010/main" val="40044195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rgbClr val="002060"/>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206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2060"/>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2060"/>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4.pn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3.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8.png"/><Relationship Id="rId11" Type="http://schemas.openxmlformats.org/officeDocument/2006/relationships/image" Target="../media/image12.png"/><Relationship Id="rId5" Type="http://schemas.openxmlformats.org/officeDocument/2006/relationships/image" Target="../media/image7.png"/><Relationship Id="rId10" Type="http://schemas.openxmlformats.org/officeDocument/2006/relationships/image" Target="../media/image11.png"/><Relationship Id="rId4" Type="http://schemas.openxmlformats.org/officeDocument/2006/relationships/image" Target="../media/image6.png"/><Relationship Id="rId9" Type="http://schemas.openxmlformats.org/officeDocument/2006/relationships/hyperlink" Target="https://www.samaritans.org/about-samaritans/" TargetMode="External"/><Relationship Id="rId14" Type="http://schemas.openxmlformats.org/officeDocument/2006/relationships/hyperlink" Target="https://www.kooth.com/"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tel:+44-808-801-0811" TargetMode="External"/><Relationship Id="rId3" Type="http://schemas.openxmlformats.org/officeDocument/2006/relationships/hyperlink" Target="https://www.actionforchildren.org.uk/" TargetMode="External"/><Relationship Id="rId7" Type="http://schemas.openxmlformats.org/officeDocument/2006/relationships/hyperlink" Target="tel:+44-808-801-0711" TargetMode="External"/><Relationship Id="rId12" Type="http://schemas.openxmlformats.org/officeDocument/2006/relationships/hyperlink" Target="tel:+44-808-800-0661" TargetMode="Externa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hyperlink" Target="https://www.anxietyuk.org.uk/" TargetMode="External"/><Relationship Id="rId11" Type="http://schemas.openxmlformats.org/officeDocument/2006/relationships/hyperlink" Target="https://www.thecalmzone.net/" TargetMode="External"/><Relationship Id="rId5" Type="http://schemas.openxmlformats.org/officeDocument/2006/relationships/hyperlink" Target="sms:+44-7537-416-905" TargetMode="External"/><Relationship Id="rId10" Type="http://schemas.openxmlformats.org/officeDocument/2006/relationships/hyperlink" Target="tel:+44-800-58-58-58" TargetMode="External"/><Relationship Id="rId4" Type="http://schemas.openxmlformats.org/officeDocument/2006/relationships/hyperlink" Target="tel:+44-3444-775-774" TargetMode="External"/><Relationship Id="rId9" Type="http://schemas.openxmlformats.org/officeDocument/2006/relationships/hyperlink" Target="https://www.beateatingdisorders.org.uk/"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2" name="TextBox 1">
            <a:extLst>
              <a:ext uri="{FF2B5EF4-FFF2-40B4-BE49-F238E27FC236}">
                <a16:creationId xmlns:a16="http://schemas.microsoft.com/office/drawing/2014/main" id="{F3AFCCF8-886B-4972-840A-D9AC29038015}"/>
              </a:ext>
            </a:extLst>
          </p:cNvPr>
          <p:cNvSpPr txBox="1"/>
          <p:nvPr/>
        </p:nvSpPr>
        <p:spPr>
          <a:xfrm>
            <a:off x="1849072" y="554225"/>
            <a:ext cx="8274644" cy="3631763"/>
          </a:xfrm>
          <a:prstGeom prst="rect">
            <a:avLst/>
          </a:prstGeom>
          <a:noFill/>
        </p:spPr>
        <p:txBody>
          <a:bodyPr wrap="square" rtlCol="0">
            <a:spAutoFit/>
          </a:bodyPr>
          <a:lstStyle/>
          <a:p>
            <a:r>
              <a:rPr lang="en-GB" sz="11500" b="1" dirty="0">
                <a:solidFill>
                  <a:schemeClr val="bg1"/>
                </a:solidFill>
                <a:latin typeface="Yu Gothic Light" panose="020B0300000000000000" pitchFamily="34" charset="-128"/>
                <a:ea typeface="Yu Gothic Light" panose="020B0300000000000000" pitchFamily="34" charset="-128"/>
              </a:rPr>
              <a:t>Life </a:t>
            </a:r>
          </a:p>
          <a:p>
            <a:r>
              <a:rPr lang="en-GB" sz="11500" b="1" dirty="0">
                <a:solidFill>
                  <a:schemeClr val="bg1"/>
                </a:solidFill>
                <a:latin typeface="Yu Gothic Light" panose="020B0300000000000000" pitchFamily="34" charset="-128"/>
                <a:ea typeface="Yu Gothic Light" panose="020B0300000000000000" pitchFamily="34" charset="-128"/>
              </a:rPr>
              <a:t>	Studies</a:t>
            </a:r>
          </a:p>
        </p:txBody>
      </p:sp>
      <p:sp>
        <p:nvSpPr>
          <p:cNvPr id="4" name="TextBox 3"/>
          <p:cNvSpPr txBox="1"/>
          <p:nvPr/>
        </p:nvSpPr>
        <p:spPr>
          <a:xfrm>
            <a:off x="9568721" y="0"/>
            <a:ext cx="2623279" cy="374754"/>
          </a:xfrm>
          <a:prstGeom prst="rect">
            <a:avLst/>
          </a:prstGeom>
          <a:noFill/>
        </p:spPr>
        <p:txBody>
          <a:bodyPr wrap="square" rtlCol="0">
            <a:spAutoFit/>
          </a:bodyPr>
          <a:lstStyle/>
          <a:p>
            <a:pPr algn="r"/>
            <a:fld id="{1EEF9F6E-3153-4B06-BE1C-C640A7BC8B79}" type="datetime2">
              <a:rPr lang="en-GB" smtClean="0">
                <a:solidFill>
                  <a:schemeClr val="bg1"/>
                </a:solidFill>
              </a:rPr>
              <a:pPr algn="r"/>
              <a:t>Monday, 20 June 2022</a:t>
            </a:fld>
            <a:endParaRPr lang="en-GB" dirty="0">
              <a:solidFill>
                <a:schemeClr val="bg1"/>
              </a:solidFill>
            </a:endParaRPr>
          </a:p>
        </p:txBody>
      </p:sp>
    </p:spTree>
    <p:extLst>
      <p:ext uri="{BB962C8B-B14F-4D97-AF65-F5344CB8AC3E}">
        <p14:creationId xmlns:p14="http://schemas.microsoft.com/office/powerpoint/2010/main" val="18172697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473" y="827620"/>
            <a:ext cx="10799522" cy="1325563"/>
          </a:xfrm>
        </p:spPr>
        <p:txBody>
          <a:bodyPr>
            <a:noAutofit/>
          </a:bodyPr>
          <a:lstStyle/>
          <a:p>
            <a:pPr algn="ctr"/>
            <a:r>
              <a:rPr lang="en-GB" sz="2800" dirty="0">
                <a:cs typeface="Arial" panose="020B0604020202020204" pitchFamily="34" charset="0"/>
              </a:rPr>
              <a:t>Understanding opinions on ‘first time sex’</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11391" y="5696963"/>
            <a:ext cx="1503604" cy="614937"/>
          </a:xfrm>
          <a:prstGeom prst="rect">
            <a:avLst/>
          </a:prstGeom>
        </p:spPr>
      </p:pic>
      <p:sp>
        <p:nvSpPr>
          <p:cNvPr id="5" name="Title 1">
            <a:extLst>
              <a:ext uri="{FF2B5EF4-FFF2-40B4-BE49-F238E27FC236}">
                <a16:creationId xmlns:a16="http://schemas.microsoft.com/office/drawing/2014/main" id="{3701274E-836A-4BDB-98FD-56D2982518F4}"/>
              </a:ext>
            </a:extLst>
          </p:cNvPr>
          <p:cNvSpPr txBox="1">
            <a:spLocks/>
          </p:cNvSpPr>
          <p:nvPr/>
        </p:nvSpPr>
        <p:spPr>
          <a:xfrm>
            <a:off x="1365053" y="4042035"/>
            <a:ext cx="10515600"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rgbClr val="002060"/>
                </a:solidFill>
                <a:latin typeface="+mn-lt"/>
                <a:ea typeface="+mj-ea"/>
                <a:cs typeface="+mj-cs"/>
              </a:defRPr>
            </a:lvl1pPr>
          </a:lstStyle>
          <a:p>
            <a:pPr algn="ctr"/>
            <a:r>
              <a:rPr lang="en-GB" sz="2800">
                <a:cs typeface="Arial" panose="020B0604020202020204" pitchFamily="34" charset="0"/>
              </a:rPr>
              <a:t>What are the realities of ‘first time sex’?</a:t>
            </a:r>
            <a:endParaRPr lang="en-GB" sz="2800" dirty="0">
              <a:cs typeface="Arial" panose="020B0604020202020204" pitchFamily="34" charset="0"/>
            </a:endParaRPr>
          </a:p>
        </p:txBody>
      </p:sp>
      <p:sp>
        <p:nvSpPr>
          <p:cNvPr id="3" name="TextBox 2">
            <a:extLst>
              <a:ext uri="{FF2B5EF4-FFF2-40B4-BE49-F238E27FC236}">
                <a16:creationId xmlns:a16="http://schemas.microsoft.com/office/drawing/2014/main" id="{A3E510F3-E0FE-4042-9F27-BA30CC333B45}"/>
              </a:ext>
            </a:extLst>
          </p:cNvPr>
          <p:cNvSpPr txBox="1"/>
          <p:nvPr/>
        </p:nvSpPr>
        <p:spPr>
          <a:xfrm>
            <a:off x="1143000" y="228600"/>
            <a:ext cx="3177540" cy="646331"/>
          </a:xfrm>
          <a:prstGeom prst="rect">
            <a:avLst/>
          </a:prstGeom>
          <a:noFill/>
        </p:spPr>
        <p:txBody>
          <a:bodyPr wrap="square" rtlCol="0">
            <a:spAutoFit/>
          </a:bodyPr>
          <a:lstStyle/>
          <a:p>
            <a:r>
              <a:rPr lang="en-GB" sz="3600" b="1" dirty="0">
                <a:solidFill>
                  <a:srgbClr val="002060"/>
                </a:solidFill>
              </a:rPr>
              <a:t>Discussion</a:t>
            </a:r>
          </a:p>
        </p:txBody>
      </p:sp>
      <p:sp>
        <p:nvSpPr>
          <p:cNvPr id="6" name="TextBox 5">
            <a:extLst>
              <a:ext uri="{FF2B5EF4-FFF2-40B4-BE49-F238E27FC236}">
                <a16:creationId xmlns:a16="http://schemas.microsoft.com/office/drawing/2014/main" id="{16FFC8A9-45AB-4359-9FFE-E7B12E5B8044}"/>
              </a:ext>
            </a:extLst>
          </p:cNvPr>
          <p:cNvSpPr txBox="1"/>
          <p:nvPr/>
        </p:nvSpPr>
        <p:spPr>
          <a:xfrm>
            <a:off x="2057400" y="2532611"/>
            <a:ext cx="9372600" cy="954107"/>
          </a:xfrm>
          <a:prstGeom prst="rect">
            <a:avLst/>
          </a:prstGeom>
          <a:noFill/>
        </p:spPr>
        <p:txBody>
          <a:bodyPr wrap="square" rtlCol="0">
            <a:spAutoFit/>
          </a:bodyPr>
          <a:lstStyle/>
          <a:p>
            <a:pPr algn="ctr"/>
            <a:r>
              <a:rPr lang="en-GB" sz="2800" dirty="0">
                <a:solidFill>
                  <a:srgbClr val="002060"/>
                </a:solidFill>
              </a:rPr>
              <a:t>What are young peoples expectations relating to first time sex?</a:t>
            </a:r>
          </a:p>
          <a:p>
            <a:pPr algn="ctr"/>
            <a:r>
              <a:rPr lang="en-GB" sz="2800" dirty="0">
                <a:solidFill>
                  <a:srgbClr val="002060"/>
                </a:solidFill>
              </a:rPr>
              <a:t>Where do these expectations come from?</a:t>
            </a:r>
          </a:p>
        </p:txBody>
      </p:sp>
    </p:spTree>
    <p:extLst>
      <p:ext uri="{BB962C8B-B14F-4D97-AF65-F5344CB8AC3E}">
        <p14:creationId xmlns:p14="http://schemas.microsoft.com/office/powerpoint/2010/main" val="1547099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473" y="2387108"/>
            <a:ext cx="10515600" cy="1325563"/>
          </a:xfrm>
        </p:spPr>
        <p:txBody>
          <a:bodyPr>
            <a:normAutofit fontScale="90000"/>
          </a:bodyPr>
          <a:lstStyle/>
          <a:p>
            <a:pPr algn="ctr"/>
            <a:r>
              <a:rPr lang="en-GB" b="1" dirty="0">
                <a:cs typeface="Arial" panose="020B0604020202020204" pitchFamily="34" charset="0"/>
              </a:rPr>
              <a:t>TASK:</a:t>
            </a:r>
            <a:br>
              <a:rPr lang="en-GB" b="1" dirty="0">
                <a:cs typeface="Arial" panose="020B0604020202020204" pitchFamily="34" charset="0"/>
              </a:rPr>
            </a:br>
            <a:r>
              <a:rPr lang="en-GB" b="1" dirty="0">
                <a:cs typeface="Arial" panose="020B0604020202020204" pitchFamily="34" charset="0"/>
              </a:rPr>
              <a:t>What could go wrong? </a:t>
            </a:r>
            <a:br>
              <a:rPr lang="en-GB" dirty="0">
                <a:cs typeface="Arial" panose="020B0604020202020204" pitchFamily="34" charset="0"/>
              </a:rPr>
            </a:br>
            <a:br>
              <a:rPr lang="en-GB" dirty="0">
                <a:cs typeface="Arial" panose="020B0604020202020204" pitchFamily="34" charset="0"/>
              </a:rPr>
            </a:br>
            <a:r>
              <a:rPr lang="en-GB" b="1" dirty="0">
                <a:cs typeface="Arial" panose="020B0604020202020204" pitchFamily="34" charset="0"/>
              </a:rPr>
              <a:t>Find solutions to these scenarios.</a:t>
            </a:r>
            <a:br>
              <a:rPr lang="en-GB" b="1" dirty="0">
                <a:cs typeface="Arial" panose="020B0604020202020204" pitchFamily="34" charset="0"/>
              </a:rPr>
            </a:br>
            <a:br>
              <a:rPr lang="en-GB" dirty="0">
                <a:cs typeface="Arial" panose="020B0604020202020204" pitchFamily="34" charset="0"/>
              </a:rPr>
            </a:br>
            <a:r>
              <a:rPr lang="en-GB" dirty="0">
                <a:cs typeface="Arial" panose="020B0604020202020204" pitchFamily="34" charset="0"/>
              </a:rPr>
              <a:t>They are all real-life scenarios, relating to individuals’ experiences of first time sex….</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11391" y="5696963"/>
            <a:ext cx="1503604" cy="614937"/>
          </a:xfrm>
          <a:prstGeom prst="rect">
            <a:avLst/>
          </a:prstGeom>
        </p:spPr>
      </p:pic>
    </p:spTree>
    <p:extLst>
      <p:ext uri="{BB962C8B-B14F-4D97-AF65-F5344CB8AC3E}">
        <p14:creationId xmlns:p14="http://schemas.microsoft.com/office/powerpoint/2010/main" val="38715006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11391" y="5696963"/>
            <a:ext cx="1503604" cy="614937"/>
          </a:xfrm>
          <a:prstGeom prst="rect">
            <a:avLst/>
          </a:prstGeom>
        </p:spPr>
      </p:pic>
      <p:sp>
        <p:nvSpPr>
          <p:cNvPr id="3" name="Rectangle 2">
            <a:extLst>
              <a:ext uri="{FF2B5EF4-FFF2-40B4-BE49-F238E27FC236}">
                <a16:creationId xmlns:a16="http://schemas.microsoft.com/office/drawing/2014/main" id="{F3C3BFD2-6B9A-4DD6-8CB9-3EB457BFAC2E}"/>
              </a:ext>
            </a:extLst>
          </p:cNvPr>
          <p:cNvSpPr/>
          <p:nvPr/>
        </p:nvSpPr>
        <p:spPr>
          <a:xfrm>
            <a:off x="1173480" y="79650"/>
            <a:ext cx="6096000" cy="830997"/>
          </a:xfrm>
          <a:prstGeom prst="rect">
            <a:avLst/>
          </a:prstGeom>
        </p:spPr>
        <p:txBody>
          <a:bodyPr>
            <a:spAutoFit/>
          </a:bodyPr>
          <a:lstStyle/>
          <a:p>
            <a:r>
              <a:rPr lang="en-GB" sz="2400" b="1" dirty="0">
                <a:solidFill>
                  <a:srgbClr val="002060"/>
                </a:solidFill>
                <a:cs typeface="Arial" panose="020B0604020202020204" pitchFamily="34" charset="0"/>
              </a:rPr>
              <a:t>TASK:</a:t>
            </a:r>
            <a:br>
              <a:rPr lang="en-GB" sz="2400" b="1" dirty="0">
                <a:solidFill>
                  <a:srgbClr val="002060"/>
                </a:solidFill>
                <a:cs typeface="Arial" panose="020B0604020202020204" pitchFamily="34" charset="0"/>
              </a:rPr>
            </a:br>
            <a:r>
              <a:rPr lang="en-GB" sz="2400" b="1" dirty="0">
                <a:solidFill>
                  <a:srgbClr val="002060"/>
                </a:solidFill>
                <a:cs typeface="Arial" panose="020B0604020202020204" pitchFamily="34" charset="0"/>
              </a:rPr>
              <a:t>What could go wrong? </a:t>
            </a:r>
            <a:endParaRPr lang="en-GB" sz="2400" dirty="0">
              <a:solidFill>
                <a:srgbClr val="002060"/>
              </a:solidFill>
            </a:endParaRPr>
          </a:p>
        </p:txBody>
      </p:sp>
      <p:sp>
        <p:nvSpPr>
          <p:cNvPr id="7" name="Rectangle 6">
            <a:extLst>
              <a:ext uri="{FF2B5EF4-FFF2-40B4-BE49-F238E27FC236}">
                <a16:creationId xmlns:a16="http://schemas.microsoft.com/office/drawing/2014/main" id="{D25E5009-8481-4C76-89DF-078AF1E8814B}"/>
              </a:ext>
            </a:extLst>
          </p:cNvPr>
          <p:cNvSpPr/>
          <p:nvPr/>
        </p:nvSpPr>
        <p:spPr>
          <a:xfrm>
            <a:off x="1447800" y="2442895"/>
            <a:ext cx="9784080" cy="1569660"/>
          </a:xfrm>
          <a:prstGeom prst="rect">
            <a:avLst/>
          </a:prstGeom>
        </p:spPr>
        <p:txBody>
          <a:bodyPr wrap="square">
            <a:spAutoFit/>
          </a:bodyPr>
          <a:lstStyle/>
          <a:p>
            <a:r>
              <a:rPr lang="en-GB" sz="3200" dirty="0">
                <a:solidFill>
                  <a:srgbClr val="002060"/>
                </a:solidFill>
                <a:cs typeface="Arial" panose="020B0604020202020204" pitchFamily="34" charset="0"/>
              </a:rPr>
              <a:t>In pairs or small groups you will be given a card with different things that could go wrong during first time sex.</a:t>
            </a:r>
          </a:p>
          <a:p>
            <a:r>
              <a:rPr lang="en-GB" sz="3200" dirty="0">
                <a:solidFill>
                  <a:srgbClr val="002060"/>
                </a:solidFill>
                <a:cs typeface="Arial" panose="020B0604020202020204" pitchFamily="34" charset="0"/>
              </a:rPr>
              <a:t>What solutions could there be?</a:t>
            </a:r>
            <a:endParaRPr lang="en-GB" sz="3200" dirty="0">
              <a:solidFill>
                <a:srgbClr val="002060"/>
              </a:solidFill>
            </a:endParaRPr>
          </a:p>
        </p:txBody>
      </p:sp>
      <p:sp>
        <p:nvSpPr>
          <p:cNvPr id="8" name="TextBox 7">
            <a:extLst>
              <a:ext uri="{FF2B5EF4-FFF2-40B4-BE49-F238E27FC236}">
                <a16:creationId xmlns:a16="http://schemas.microsoft.com/office/drawing/2014/main" id="{A4570B9B-BE8F-4C1B-997C-0E69F4950801}"/>
              </a:ext>
            </a:extLst>
          </p:cNvPr>
          <p:cNvSpPr txBox="1"/>
          <p:nvPr/>
        </p:nvSpPr>
        <p:spPr>
          <a:xfrm>
            <a:off x="4221480" y="1213171"/>
            <a:ext cx="4236720" cy="584775"/>
          </a:xfrm>
          <a:prstGeom prst="rect">
            <a:avLst/>
          </a:prstGeom>
          <a:noFill/>
        </p:spPr>
        <p:txBody>
          <a:bodyPr wrap="square" rtlCol="0">
            <a:spAutoFit/>
          </a:bodyPr>
          <a:lstStyle/>
          <a:p>
            <a:r>
              <a:rPr lang="en-GB" sz="3200" dirty="0">
                <a:solidFill>
                  <a:srgbClr val="FF0000"/>
                </a:solidFill>
              </a:rPr>
              <a:t>See notes </a:t>
            </a:r>
          </a:p>
        </p:txBody>
      </p:sp>
    </p:spTree>
    <p:extLst>
      <p:ext uri="{BB962C8B-B14F-4D97-AF65-F5344CB8AC3E}">
        <p14:creationId xmlns:p14="http://schemas.microsoft.com/office/powerpoint/2010/main" val="11336545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8780" y="-203204"/>
            <a:ext cx="10515600" cy="1325563"/>
          </a:xfrm>
        </p:spPr>
        <p:txBody>
          <a:bodyPr>
            <a:normAutofit/>
          </a:bodyPr>
          <a:lstStyle/>
          <a:p>
            <a:pPr algn="ctr"/>
            <a:r>
              <a:rPr lang="en-GB" sz="5400" b="1" dirty="0">
                <a:cs typeface="Arial" panose="020B0604020202020204" pitchFamily="34" charset="0"/>
              </a:rPr>
              <a:t>Are you ready? </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11391" y="5696963"/>
            <a:ext cx="1503604" cy="614937"/>
          </a:xfrm>
          <a:prstGeom prst="rect">
            <a:avLst/>
          </a:prstGeom>
        </p:spPr>
      </p:pic>
      <p:sp>
        <p:nvSpPr>
          <p:cNvPr id="5" name="TextBox 4"/>
          <p:cNvSpPr txBox="1"/>
          <p:nvPr/>
        </p:nvSpPr>
        <p:spPr>
          <a:xfrm>
            <a:off x="2170271" y="2526556"/>
            <a:ext cx="8284192" cy="3477875"/>
          </a:xfrm>
          <a:prstGeom prst="rect">
            <a:avLst/>
          </a:prstGeom>
          <a:noFill/>
        </p:spPr>
        <p:txBody>
          <a:bodyPr wrap="square" rtlCol="0">
            <a:spAutoFit/>
          </a:bodyPr>
          <a:lstStyle/>
          <a:p>
            <a:pPr algn="ctr"/>
            <a:r>
              <a:rPr lang="en-GB" sz="4400" dirty="0">
                <a:solidFill>
                  <a:srgbClr val="002060"/>
                </a:solidFill>
                <a:cs typeface="Arial" panose="020B0604020202020204" pitchFamily="34" charset="0"/>
              </a:rPr>
              <a:t>Think about what this means to you and how you know when it is the right time…</a:t>
            </a:r>
          </a:p>
          <a:p>
            <a:endParaRPr lang="en-GB" sz="4400" dirty="0">
              <a:solidFill>
                <a:srgbClr val="002060"/>
              </a:solidFill>
              <a:cs typeface="Arial" panose="020B0604020202020204" pitchFamily="34" charset="0"/>
            </a:endParaRPr>
          </a:p>
          <a:p>
            <a:r>
              <a:rPr lang="en-GB" sz="4400" dirty="0">
                <a:solidFill>
                  <a:srgbClr val="002060"/>
                </a:solidFill>
                <a:cs typeface="Arial" panose="020B0604020202020204" pitchFamily="34" charset="0"/>
              </a:rPr>
              <a:t> </a:t>
            </a:r>
          </a:p>
        </p:txBody>
      </p:sp>
      <p:sp>
        <p:nvSpPr>
          <p:cNvPr id="6" name="Title 1"/>
          <p:cNvSpPr txBox="1">
            <a:spLocks/>
          </p:cNvSpPr>
          <p:nvPr/>
        </p:nvSpPr>
        <p:spPr>
          <a:xfrm>
            <a:off x="713031" y="3492882"/>
            <a:ext cx="10515600" cy="22427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GB" sz="3200" dirty="0">
              <a:solidFill>
                <a:srgbClr val="002060"/>
              </a:solidFill>
              <a:latin typeface="+mn-lt"/>
              <a:cs typeface="Arial" panose="020B0604020202020204" pitchFamily="34" charset="0"/>
            </a:endParaRPr>
          </a:p>
        </p:txBody>
      </p:sp>
      <p:sp>
        <p:nvSpPr>
          <p:cNvPr id="3" name="TextBox 2">
            <a:extLst>
              <a:ext uri="{FF2B5EF4-FFF2-40B4-BE49-F238E27FC236}">
                <a16:creationId xmlns:a16="http://schemas.microsoft.com/office/drawing/2014/main" id="{A5B5AB80-2DBE-48A8-BC31-C8763B4B77FC}"/>
              </a:ext>
            </a:extLst>
          </p:cNvPr>
          <p:cNvSpPr txBox="1"/>
          <p:nvPr/>
        </p:nvSpPr>
        <p:spPr>
          <a:xfrm>
            <a:off x="1394460" y="1464613"/>
            <a:ext cx="2194560" cy="523220"/>
          </a:xfrm>
          <a:prstGeom prst="rect">
            <a:avLst/>
          </a:prstGeom>
          <a:noFill/>
        </p:spPr>
        <p:txBody>
          <a:bodyPr wrap="square" rtlCol="0">
            <a:spAutoFit/>
          </a:bodyPr>
          <a:lstStyle/>
          <a:p>
            <a:r>
              <a:rPr lang="en-GB" sz="2800" b="1" dirty="0">
                <a:solidFill>
                  <a:srgbClr val="FF0000"/>
                </a:solidFill>
              </a:rPr>
              <a:t>SEE NOTES </a:t>
            </a:r>
          </a:p>
        </p:txBody>
      </p:sp>
    </p:spTree>
    <p:extLst>
      <p:ext uri="{BB962C8B-B14F-4D97-AF65-F5344CB8AC3E}">
        <p14:creationId xmlns:p14="http://schemas.microsoft.com/office/powerpoint/2010/main" val="19433695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39619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3ED8921F-346D-4901-B6FD-0522AB8C06F8}"/>
              </a:ext>
            </a:extLst>
          </p:cNvPr>
          <p:cNvGrpSpPr/>
          <p:nvPr/>
        </p:nvGrpSpPr>
        <p:grpSpPr>
          <a:xfrm>
            <a:off x="0" y="0"/>
            <a:ext cx="12192000" cy="6857999"/>
            <a:chOff x="0" y="0"/>
            <a:chExt cx="12192000" cy="6857999"/>
          </a:xfrm>
        </p:grpSpPr>
        <p:grpSp>
          <p:nvGrpSpPr>
            <p:cNvPr id="6" name="Group 5">
              <a:extLst>
                <a:ext uri="{FF2B5EF4-FFF2-40B4-BE49-F238E27FC236}">
                  <a16:creationId xmlns:a16="http://schemas.microsoft.com/office/drawing/2014/main" id="{7ACDFE62-3674-468B-B4BA-919078EA7BAB}"/>
                </a:ext>
              </a:extLst>
            </p:cNvPr>
            <p:cNvGrpSpPr/>
            <p:nvPr/>
          </p:nvGrpSpPr>
          <p:grpSpPr>
            <a:xfrm>
              <a:off x="0" y="0"/>
              <a:ext cx="12192000" cy="6857999"/>
              <a:chOff x="0" y="0"/>
              <a:chExt cx="12192000" cy="6739173"/>
            </a:xfrm>
          </p:grpSpPr>
          <p:sp>
            <p:nvSpPr>
              <p:cNvPr id="3" name="Rectangle 2">
                <a:extLst>
                  <a:ext uri="{FF2B5EF4-FFF2-40B4-BE49-F238E27FC236}">
                    <a16:creationId xmlns:a16="http://schemas.microsoft.com/office/drawing/2014/main" id="{9DFAB05D-E852-45EA-96BB-9073684A8CB0}"/>
                  </a:ext>
                </a:extLst>
              </p:cNvPr>
              <p:cNvSpPr/>
              <p:nvPr/>
            </p:nvSpPr>
            <p:spPr>
              <a:xfrm>
                <a:off x="943103" y="1"/>
                <a:ext cx="11248897" cy="673917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a:extLst>
                  <a:ext uri="{FF2B5EF4-FFF2-40B4-BE49-F238E27FC236}">
                    <a16:creationId xmlns:a16="http://schemas.microsoft.com/office/drawing/2014/main" id="{D24B3F67-5666-4238-B1F2-3F28B512796F}"/>
                  </a:ext>
                </a:extLst>
              </p:cNvPr>
              <p:cNvSpPr/>
              <p:nvPr/>
            </p:nvSpPr>
            <p:spPr>
              <a:xfrm>
                <a:off x="0" y="0"/>
                <a:ext cx="943102" cy="6739173"/>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sz="3600" b="1" dirty="0">
                    <a:solidFill>
                      <a:srgbClr val="002060"/>
                    </a:solidFill>
                  </a:rPr>
                  <a:t>Relationships</a:t>
                </a:r>
              </a:p>
            </p:txBody>
          </p:sp>
        </p:grpSp>
        <p:sp>
          <p:nvSpPr>
            <p:cNvPr id="5" name="Rectangle 4">
              <a:extLst>
                <a:ext uri="{FF2B5EF4-FFF2-40B4-BE49-F238E27FC236}">
                  <a16:creationId xmlns:a16="http://schemas.microsoft.com/office/drawing/2014/main" id="{9D12EE8A-7743-49C3-9810-53092BD39B49}"/>
                </a:ext>
              </a:extLst>
            </p:cNvPr>
            <p:cNvSpPr/>
            <p:nvPr/>
          </p:nvSpPr>
          <p:spPr>
            <a:xfrm>
              <a:off x="943102" y="6370819"/>
              <a:ext cx="11248898" cy="4871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latin typeface="+mj-lt"/>
                  <a:ea typeface="Yu Gothic Light" panose="020B0300000000000000" pitchFamily="34" charset="-128"/>
                </a:rPr>
                <a:t>EXCELLENCE		-	INNOVATION		-	RESPECT</a:t>
              </a:r>
            </a:p>
          </p:txBody>
        </p:sp>
      </p:grpSp>
      <p:grpSp>
        <p:nvGrpSpPr>
          <p:cNvPr id="14" name="Group 13"/>
          <p:cNvGrpSpPr/>
          <p:nvPr/>
        </p:nvGrpSpPr>
        <p:grpSpPr>
          <a:xfrm>
            <a:off x="-4706103" y="554637"/>
            <a:ext cx="20049795" cy="8096028"/>
            <a:chOff x="-4706103" y="554637"/>
            <a:chExt cx="20049795" cy="8096028"/>
          </a:xfrm>
        </p:grpSpPr>
        <p:pic>
          <p:nvPicPr>
            <p:cNvPr id="8" name="Google Shape;38;p4"/>
            <p:cNvPicPr preferRelativeResize="0"/>
            <p:nvPr/>
          </p:nvPicPr>
          <p:blipFill rotWithShape="1">
            <a:blip r:embed="rId2">
              <a:alphaModFix amt="26000"/>
            </a:blip>
            <a:srcRect/>
            <a:stretch/>
          </p:blipFill>
          <p:spPr>
            <a:xfrm rot="-1344145">
              <a:off x="-4706103" y="1529734"/>
              <a:ext cx="20049795" cy="7120931"/>
            </a:xfrm>
            <a:prstGeom prst="rect">
              <a:avLst/>
            </a:prstGeom>
            <a:noFill/>
            <a:ln>
              <a:noFill/>
            </a:ln>
          </p:spPr>
        </p:pic>
        <p:cxnSp>
          <p:nvCxnSpPr>
            <p:cNvPr id="12" name="Straight Connector 11"/>
            <p:cNvCxnSpPr/>
            <p:nvPr/>
          </p:nvCxnSpPr>
          <p:spPr>
            <a:xfrm flipV="1">
              <a:off x="943102" y="554637"/>
              <a:ext cx="11248898" cy="664318"/>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3" name="TextBox 12"/>
          <p:cNvSpPr txBox="1"/>
          <p:nvPr/>
        </p:nvSpPr>
        <p:spPr>
          <a:xfrm>
            <a:off x="8001001" y="0"/>
            <a:ext cx="4191000" cy="374754"/>
          </a:xfrm>
          <a:prstGeom prst="rect">
            <a:avLst/>
          </a:prstGeom>
          <a:noFill/>
        </p:spPr>
        <p:txBody>
          <a:bodyPr wrap="square" rtlCol="0">
            <a:spAutoFit/>
          </a:bodyPr>
          <a:lstStyle/>
          <a:p>
            <a:pPr algn="r"/>
            <a:fld id="{1EEF9F6E-3153-4B06-BE1C-C640A7BC8B79}" type="datetime2">
              <a:rPr lang="en-GB" smtClean="0">
                <a:solidFill>
                  <a:schemeClr val="bg1"/>
                </a:solidFill>
              </a:rPr>
              <a:pPr algn="r"/>
              <a:t>Monday, 20 June 2022</a:t>
            </a:fld>
            <a:endParaRPr lang="en-GB" dirty="0">
              <a:solidFill>
                <a:schemeClr val="bg1"/>
              </a:solidFill>
            </a:endParaRPr>
          </a:p>
        </p:txBody>
      </p:sp>
      <p:sp>
        <p:nvSpPr>
          <p:cNvPr id="15" name="Google Shape;144;p11"/>
          <p:cNvSpPr txBox="1">
            <a:spLocks/>
          </p:cNvSpPr>
          <p:nvPr/>
        </p:nvSpPr>
        <p:spPr>
          <a:xfrm rot="-120063">
            <a:off x="940140" y="380141"/>
            <a:ext cx="7071391" cy="715573"/>
          </a:xfrm>
          <a:prstGeom prst="rect">
            <a:avLst/>
          </a:prstGeom>
          <a:noFill/>
          <a:ln>
            <a:noFill/>
          </a:ln>
        </p:spPr>
        <p:txBody>
          <a:bodyPr spcFirstLastPara="1" wrap="square" lIns="91425" tIns="45700" rIns="91425" bIns="45700"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Bef>
                <a:spcPts val="0"/>
              </a:spcBef>
              <a:buClr>
                <a:schemeClr val="lt1"/>
              </a:buClr>
              <a:buSzPts val="4800"/>
              <a:buFont typeface="Century Gothic"/>
              <a:buNone/>
            </a:pPr>
            <a:r>
              <a:rPr lang="en-US" sz="4000" b="1" dirty="0">
                <a:solidFill>
                  <a:schemeClr val="lt1"/>
                </a:solidFill>
                <a:latin typeface="Century Gothic"/>
                <a:ea typeface="Century Gothic"/>
                <a:cs typeface="Century Gothic"/>
                <a:sym typeface="Century Gothic"/>
              </a:rPr>
              <a:t>	</a:t>
            </a:r>
            <a:r>
              <a:rPr lang="en-US" sz="4000" dirty="0">
                <a:solidFill>
                  <a:schemeClr val="lt1"/>
                </a:solidFill>
                <a:latin typeface="+mn-lt"/>
                <a:ea typeface="Century Gothic"/>
                <a:cs typeface="Century Gothic"/>
                <a:sym typeface="Century Gothic"/>
              </a:rPr>
              <a:t>Baseline activity revisited</a:t>
            </a:r>
            <a:endParaRPr lang="en-US" sz="4000" b="1" dirty="0">
              <a:solidFill>
                <a:schemeClr val="lt1"/>
              </a:solidFill>
              <a:latin typeface="Century Gothic"/>
              <a:ea typeface="Century Gothic"/>
              <a:cs typeface="Century Gothic"/>
              <a:sym typeface="Century Gothic"/>
            </a:endParaRPr>
          </a:p>
        </p:txBody>
      </p:sp>
      <p:sp>
        <p:nvSpPr>
          <p:cNvPr id="4" name="Rectangle 3">
            <a:extLst>
              <a:ext uri="{FF2B5EF4-FFF2-40B4-BE49-F238E27FC236}">
                <a16:creationId xmlns:a16="http://schemas.microsoft.com/office/drawing/2014/main" id="{BA9F55ED-AD7E-4ECB-BE50-BAC627BFAE74}"/>
              </a:ext>
            </a:extLst>
          </p:cNvPr>
          <p:cNvSpPr/>
          <p:nvPr/>
        </p:nvSpPr>
        <p:spPr>
          <a:xfrm>
            <a:off x="3048001" y="2723858"/>
            <a:ext cx="6096000" cy="646331"/>
          </a:xfrm>
          <a:prstGeom prst="rect">
            <a:avLst/>
          </a:prstGeom>
        </p:spPr>
        <p:txBody>
          <a:bodyPr>
            <a:spAutoFit/>
          </a:bodyPr>
          <a:lstStyle/>
          <a:p>
            <a:r>
              <a:rPr lang="en-GB" dirty="0">
                <a:solidFill>
                  <a:schemeClr val="bg1"/>
                </a:solidFill>
              </a:rPr>
              <a:t>Go back to the first task and re-read your answer. Using a different </a:t>
            </a:r>
            <a:r>
              <a:rPr lang="en-GB" dirty="0">
                <a:solidFill>
                  <a:srgbClr val="FF0000"/>
                </a:solidFill>
              </a:rPr>
              <a:t>colour </a:t>
            </a:r>
            <a:r>
              <a:rPr lang="en-GB" dirty="0">
                <a:solidFill>
                  <a:schemeClr val="bg1"/>
                </a:solidFill>
              </a:rPr>
              <a:t>would you add or change anything?</a:t>
            </a:r>
          </a:p>
        </p:txBody>
      </p:sp>
    </p:spTree>
    <p:extLst>
      <p:ext uri="{BB962C8B-B14F-4D97-AF65-F5344CB8AC3E}">
        <p14:creationId xmlns:p14="http://schemas.microsoft.com/office/powerpoint/2010/main" val="41860924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3ED8921F-346D-4901-B6FD-0522AB8C06F8}"/>
              </a:ext>
            </a:extLst>
          </p:cNvPr>
          <p:cNvGrpSpPr/>
          <p:nvPr/>
        </p:nvGrpSpPr>
        <p:grpSpPr>
          <a:xfrm>
            <a:off x="0" y="0"/>
            <a:ext cx="12192000" cy="6857999"/>
            <a:chOff x="0" y="0"/>
            <a:chExt cx="12192000" cy="6857999"/>
          </a:xfrm>
        </p:grpSpPr>
        <p:grpSp>
          <p:nvGrpSpPr>
            <p:cNvPr id="6" name="Group 5">
              <a:extLst>
                <a:ext uri="{FF2B5EF4-FFF2-40B4-BE49-F238E27FC236}">
                  <a16:creationId xmlns:a16="http://schemas.microsoft.com/office/drawing/2014/main" id="{7ACDFE62-3674-468B-B4BA-919078EA7BAB}"/>
                </a:ext>
              </a:extLst>
            </p:cNvPr>
            <p:cNvGrpSpPr/>
            <p:nvPr/>
          </p:nvGrpSpPr>
          <p:grpSpPr>
            <a:xfrm>
              <a:off x="0" y="0"/>
              <a:ext cx="12192000" cy="6857999"/>
              <a:chOff x="0" y="0"/>
              <a:chExt cx="12192000" cy="6739173"/>
            </a:xfrm>
          </p:grpSpPr>
          <p:sp>
            <p:nvSpPr>
              <p:cNvPr id="3" name="Rectangle 2">
                <a:extLst>
                  <a:ext uri="{FF2B5EF4-FFF2-40B4-BE49-F238E27FC236}">
                    <a16:creationId xmlns:a16="http://schemas.microsoft.com/office/drawing/2014/main" id="{9DFAB05D-E852-45EA-96BB-9073684A8CB0}"/>
                  </a:ext>
                </a:extLst>
              </p:cNvPr>
              <p:cNvSpPr/>
              <p:nvPr/>
            </p:nvSpPr>
            <p:spPr>
              <a:xfrm>
                <a:off x="943103" y="1"/>
                <a:ext cx="11248897" cy="673917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a:extLst>
                  <a:ext uri="{FF2B5EF4-FFF2-40B4-BE49-F238E27FC236}">
                    <a16:creationId xmlns:a16="http://schemas.microsoft.com/office/drawing/2014/main" id="{D24B3F67-5666-4238-B1F2-3F28B512796F}"/>
                  </a:ext>
                </a:extLst>
              </p:cNvPr>
              <p:cNvSpPr/>
              <p:nvPr/>
            </p:nvSpPr>
            <p:spPr>
              <a:xfrm>
                <a:off x="0" y="0"/>
                <a:ext cx="943102" cy="6739173"/>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sz="3600" b="1" dirty="0">
                    <a:solidFill>
                      <a:srgbClr val="002060"/>
                    </a:solidFill>
                  </a:rPr>
                  <a:t>Signposting </a:t>
                </a:r>
              </a:p>
            </p:txBody>
          </p:sp>
        </p:grpSp>
        <p:sp>
          <p:nvSpPr>
            <p:cNvPr id="5" name="Rectangle 4">
              <a:extLst>
                <a:ext uri="{FF2B5EF4-FFF2-40B4-BE49-F238E27FC236}">
                  <a16:creationId xmlns:a16="http://schemas.microsoft.com/office/drawing/2014/main" id="{9D12EE8A-7743-49C3-9810-53092BD39B49}"/>
                </a:ext>
              </a:extLst>
            </p:cNvPr>
            <p:cNvSpPr/>
            <p:nvPr/>
          </p:nvSpPr>
          <p:spPr>
            <a:xfrm>
              <a:off x="943102" y="6370819"/>
              <a:ext cx="11248898" cy="4871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latin typeface="+mj-lt"/>
                  <a:ea typeface="Yu Gothic Light" panose="020B0300000000000000" pitchFamily="34" charset="-128"/>
                </a:rPr>
                <a:t>EXCELLENCE		-	INNOVATION		-	RESPECT</a:t>
              </a:r>
            </a:p>
          </p:txBody>
        </p:sp>
      </p:grpSp>
      <p:grpSp>
        <p:nvGrpSpPr>
          <p:cNvPr id="14" name="Group 13"/>
          <p:cNvGrpSpPr/>
          <p:nvPr/>
        </p:nvGrpSpPr>
        <p:grpSpPr>
          <a:xfrm>
            <a:off x="-4706103" y="393955"/>
            <a:ext cx="20049795" cy="8256710"/>
            <a:chOff x="-4706103" y="393955"/>
            <a:chExt cx="20049795" cy="8256710"/>
          </a:xfrm>
        </p:grpSpPr>
        <p:pic>
          <p:nvPicPr>
            <p:cNvPr id="8" name="Google Shape;38;p4"/>
            <p:cNvPicPr preferRelativeResize="0"/>
            <p:nvPr/>
          </p:nvPicPr>
          <p:blipFill rotWithShape="1">
            <a:blip r:embed="rId2">
              <a:alphaModFix amt="26000"/>
            </a:blip>
            <a:srcRect/>
            <a:stretch/>
          </p:blipFill>
          <p:spPr>
            <a:xfrm rot="-1344145">
              <a:off x="-4706103" y="1529734"/>
              <a:ext cx="20049795" cy="7120931"/>
            </a:xfrm>
            <a:prstGeom prst="rect">
              <a:avLst/>
            </a:prstGeom>
            <a:noFill/>
            <a:ln>
              <a:noFill/>
            </a:ln>
          </p:spPr>
        </p:pic>
        <p:cxnSp>
          <p:nvCxnSpPr>
            <p:cNvPr id="12" name="Straight Connector 11"/>
            <p:cNvCxnSpPr>
              <a:cxnSpLocks/>
            </p:cNvCxnSpPr>
            <p:nvPr/>
          </p:nvCxnSpPr>
          <p:spPr>
            <a:xfrm flipV="1">
              <a:off x="943102" y="393955"/>
              <a:ext cx="11248898" cy="662055"/>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3" name="TextBox 12"/>
          <p:cNvSpPr txBox="1"/>
          <p:nvPr/>
        </p:nvSpPr>
        <p:spPr>
          <a:xfrm>
            <a:off x="8686801" y="0"/>
            <a:ext cx="3505200" cy="369332"/>
          </a:xfrm>
          <a:prstGeom prst="rect">
            <a:avLst/>
          </a:prstGeom>
          <a:noFill/>
        </p:spPr>
        <p:txBody>
          <a:bodyPr wrap="square" rtlCol="0">
            <a:spAutoFit/>
          </a:bodyPr>
          <a:lstStyle/>
          <a:p>
            <a:pPr algn="r"/>
            <a:fld id="{1EEF9F6E-3153-4B06-BE1C-C640A7BC8B79}" type="datetime2">
              <a:rPr lang="en-GB" smtClean="0">
                <a:solidFill>
                  <a:schemeClr val="bg1"/>
                </a:solidFill>
              </a:rPr>
              <a:pPr algn="r"/>
              <a:t>Monday, 20 June 2022</a:t>
            </a:fld>
            <a:endParaRPr lang="en-GB" dirty="0">
              <a:solidFill>
                <a:schemeClr val="bg1"/>
              </a:solidFill>
            </a:endParaRPr>
          </a:p>
        </p:txBody>
      </p:sp>
      <p:sp>
        <p:nvSpPr>
          <p:cNvPr id="15" name="Google Shape;144;p11"/>
          <p:cNvSpPr txBox="1">
            <a:spLocks/>
          </p:cNvSpPr>
          <p:nvPr/>
        </p:nvSpPr>
        <p:spPr>
          <a:xfrm>
            <a:off x="766258" y="22344"/>
            <a:ext cx="4168503" cy="562685"/>
          </a:xfrm>
          <a:prstGeom prst="rect">
            <a:avLst/>
          </a:prstGeom>
          <a:noFill/>
          <a:ln>
            <a:noFill/>
          </a:ln>
        </p:spPr>
        <p:txBody>
          <a:bodyPr spcFirstLastPara="1" wrap="square" lIns="91425" tIns="45700" rIns="91425" bIns="45700"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Bef>
                <a:spcPts val="0"/>
              </a:spcBef>
              <a:buClr>
                <a:schemeClr val="lt1"/>
              </a:buClr>
              <a:buSzPts val="4800"/>
              <a:buFont typeface="Century Gothic"/>
              <a:buNone/>
            </a:pPr>
            <a:r>
              <a:rPr lang="en-US" sz="4000" b="1" dirty="0">
                <a:solidFill>
                  <a:schemeClr val="lt1"/>
                </a:solidFill>
                <a:latin typeface="Century Gothic"/>
                <a:ea typeface="Century Gothic"/>
                <a:cs typeface="Century Gothic"/>
                <a:sym typeface="Century Gothic"/>
              </a:rPr>
              <a:t>	</a:t>
            </a:r>
            <a:r>
              <a:rPr lang="en-US" sz="4000" dirty="0">
                <a:solidFill>
                  <a:schemeClr val="lt1"/>
                </a:solidFill>
                <a:latin typeface="+mn-lt"/>
                <a:ea typeface="Century Gothic"/>
                <a:cs typeface="Century Gothic"/>
                <a:sym typeface="Century Gothic"/>
              </a:rPr>
              <a:t>Signposting </a:t>
            </a:r>
            <a:endParaRPr lang="en-US" sz="4000" b="1" dirty="0">
              <a:solidFill>
                <a:schemeClr val="lt1"/>
              </a:solidFill>
              <a:latin typeface="Century Gothic"/>
              <a:ea typeface="Century Gothic"/>
              <a:cs typeface="Century Gothic"/>
              <a:sym typeface="Century Gothic"/>
            </a:endParaRPr>
          </a:p>
        </p:txBody>
      </p:sp>
      <p:sp>
        <p:nvSpPr>
          <p:cNvPr id="4" name="Rectangle 3">
            <a:extLst>
              <a:ext uri="{FF2B5EF4-FFF2-40B4-BE49-F238E27FC236}">
                <a16:creationId xmlns:a16="http://schemas.microsoft.com/office/drawing/2014/main" id="{5B601F5C-588F-490A-8A63-4185B8C83EEE}"/>
              </a:ext>
            </a:extLst>
          </p:cNvPr>
          <p:cNvSpPr/>
          <p:nvPr/>
        </p:nvSpPr>
        <p:spPr>
          <a:xfrm>
            <a:off x="1072656" y="1121754"/>
            <a:ext cx="6096000" cy="1754326"/>
          </a:xfrm>
          <a:prstGeom prst="rect">
            <a:avLst/>
          </a:prstGeom>
        </p:spPr>
        <p:txBody>
          <a:bodyPr>
            <a:spAutoFit/>
          </a:bodyPr>
          <a:lstStyle/>
          <a:p>
            <a:r>
              <a:rPr lang="en-GB" dirty="0">
                <a:solidFill>
                  <a:schemeClr val="bg1"/>
                </a:solidFill>
              </a:rPr>
              <a:t>If you want to talk to someone about today’s lesson or find out more information about this topic the following available:</a:t>
            </a:r>
          </a:p>
          <a:p>
            <a:endParaRPr lang="en-GB" dirty="0">
              <a:solidFill>
                <a:schemeClr val="bg1"/>
              </a:solidFill>
            </a:endParaRPr>
          </a:p>
          <a:p>
            <a:pPr marL="285750" indent="-285750">
              <a:buFont typeface="Arial" panose="020B0604020202020204" pitchFamily="34" charset="0"/>
              <a:buChar char="•"/>
            </a:pPr>
            <a:r>
              <a:rPr lang="en-GB" dirty="0">
                <a:solidFill>
                  <a:schemeClr val="bg1"/>
                </a:solidFill>
              </a:rPr>
              <a:t>Your Tutor</a:t>
            </a:r>
          </a:p>
          <a:p>
            <a:pPr marL="285750" indent="-285750">
              <a:buFont typeface="Arial" panose="020B0604020202020204" pitchFamily="34" charset="0"/>
              <a:buChar char="•"/>
            </a:pPr>
            <a:r>
              <a:rPr lang="en-GB" dirty="0">
                <a:solidFill>
                  <a:schemeClr val="bg1"/>
                </a:solidFill>
              </a:rPr>
              <a:t>Your Head of Year</a:t>
            </a:r>
          </a:p>
          <a:p>
            <a:pPr marL="285750" indent="-285750">
              <a:buFont typeface="Arial" panose="020B0604020202020204" pitchFamily="34" charset="0"/>
              <a:buChar char="•"/>
            </a:pPr>
            <a:r>
              <a:rPr lang="en-GB" dirty="0">
                <a:solidFill>
                  <a:schemeClr val="bg1"/>
                </a:solidFill>
              </a:rPr>
              <a:t>Any of these links/numbers</a:t>
            </a:r>
          </a:p>
        </p:txBody>
      </p:sp>
      <p:grpSp>
        <p:nvGrpSpPr>
          <p:cNvPr id="11" name="Group 10">
            <a:extLst>
              <a:ext uri="{FF2B5EF4-FFF2-40B4-BE49-F238E27FC236}">
                <a16:creationId xmlns:a16="http://schemas.microsoft.com/office/drawing/2014/main" id="{8D045741-3843-42EE-A9CD-E90FAFF2DA9A}"/>
              </a:ext>
            </a:extLst>
          </p:cNvPr>
          <p:cNvGrpSpPr/>
          <p:nvPr/>
        </p:nvGrpSpPr>
        <p:grpSpPr>
          <a:xfrm>
            <a:off x="7924670" y="1942546"/>
            <a:ext cx="3324227" cy="1099056"/>
            <a:chOff x="1466849" y="4260693"/>
            <a:chExt cx="3738565" cy="1099056"/>
          </a:xfrm>
        </p:grpSpPr>
        <p:pic>
          <p:nvPicPr>
            <p:cNvPr id="9" name="Picture 8">
              <a:extLst>
                <a:ext uri="{FF2B5EF4-FFF2-40B4-BE49-F238E27FC236}">
                  <a16:creationId xmlns:a16="http://schemas.microsoft.com/office/drawing/2014/main" id="{7A7CB99F-E11D-40B4-827F-4C97B5090A19}"/>
                </a:ext>
              </a:extLst>
            </p:cNvPr>
            <p:cNvPicPr>
              <a:picLocks noChangeAspect="1"/>
            </p:cNvPicPr>
            <p:nvPr/>
          </p:nvPicPr>
          <p:blipFill>
            <a:blip r:embed="rId3"/>
            <a:stretch>
              <a:fillRect/>
            </a:stretch>
          </p:blipFill>
          <p:spPr>
            <a:xfrm>
              <a:off x="1466849" y="4483449"/>
              <a:ext cx="3738565" cy="876300"/>
            </a:xfrm>
            <a:prstGeom prst="rect">
              <a:avLst/>
            </a:prstGeom>
          </p:spPr>
        </p:pic>
        <p:pic>
          <p:nvPicPr>
            <p:cNvPr id="10" name="Picture 9">
              <a:extLst>
                <a:ext uri="{FF2B5EF4-FFF2-40B4-BE49-F238E27FC236}">
                  <a16:creationId xmlns:a16="http://schemas.microsoft.com/office/drawing/2014/main" id="{B6FF5381-6B1F-489D-99A1-12E9CDFA1B33}"/>
                </a:ext>
              </a:extLst>
            </p:cNvPr>
            <p:cNvPicPr>
              <a:picLocks noChangeAspect="1"/>
            </p:cNvPicPr>
            <p:nvPr/>
          </p:nvPicPr>
          <p:blipFill>
            <a:blip r:embed="rId4"/>
            <a:stretch>
              <a:fillRect/>
            </a:stretch>
          </p:blipFill>
          <p:spPr>
            <a:xfrm>
              <a:off x="3567114" y="4260693"/>
              <a:ext cx="1638300" cy="295275"/>
            </a:xfrm>
            <a:prstGeom prst="rect">
              <a:avLst/>
            </a:prstGeom>
          </p:spPr>
        </p:pic>
      </p:grpSp>
      <p:grpSp>
        <p:nvGrpSpPr>
          <p:cNvPr id="20" name="Group 19">
            <a:extLst>
              <a:ext uri="{FF2B5EF4-FFF2-40B4-BE49-F238E27FC236}">
                <a16:creationId xmlns:a16="http://schemas.microsoft.com/office/drawing/2014/main" id="{EE1456D4-D24A-45EA-B14C-C548B9DEE87F}"/>
              </a:ext>
            </a:extLst>
          </p:cNvPr>
          <p:cNvGrpSpPr/>
          <p:nvPr/>
        </p:nvGrpSpPr>
        <p:grpSpPr>
          <a:xfrm>
            <a:off x="5633424" y="3814875"/>
            <a:ext cx="2700196" cy="1998346"/>
            <a:chOff x="9127274" y="3821855"/>
            <a:chExt cx="2700196" cy="1998346"/>
          </a:xfrm>
        </p:grpSpPr>
        <p:pic>
          <p:nvPicPr>
            <p:cNvPr id="16" name="Picture 15">
              <a:extLst>
                <a:ext uri="{FF2B5EF4-FFF2-40B4-BE49-F238E27FC236}">
                  <a16:creationId xmlns:a16="http://schemas.microsoft.com/office/drawing/2014/main" id="{2C58D622-AA59-4695-B9BA-B07FB6EAB968}"/>
                </a:ext>
              </a:extLst>
            </p:cNvPr>
            <p:cNvPicPr>
              <a:picLocks noChangeAspect="1"/>
            </p:cNvPicPr>
            <p:nvPr/>
          </p:nvPicPr>
          <p:blipFill>
            <a:blip r:embed="rId5"/>
            <a:stretch>
              <a:fillRect/>
            </a:stretch>
          </p:blipFill>
          <p:spPr>
            <a:xfrm>
              <a:off x="9519143" y="3821855"/>
              <a:ext cx="1647825" cy="504825"/>
            </a:xfrm>
            <a:prstGeom prst="rect">
              <a:avLst/>
            </a:prstGeom>
          </p:spPr>
        </p:pic>
        <p:pic>
          <p:nvPicPr>
            <p:cNvPr id="17" name="Picture 16">
              <a:extLst>
                <a:ext uri="{FF2B5EF4-FFF2-40B4-BE49-F238E27FC236}">
                  <a16:creationId xmlns:a16="http://schemas.microsoft.com/office/drawing/2014/main" id="{E3B340D6-BAA0-41AB-9C63-D5324C98EC3E}"/>
                </a:ext>
              </a:extLst>
            </p:cNvPr>
            <p:cNvPicPr>
              <a:picLocks noChangeAspect="1"/>
            </p:cNvPicPr>
            <p:nvPr/>
          </p:nvPicPr>
          <p:blipFill>
            <a:blip r:embed="rId6"/>
            <a:stretch>
              <a:fillRect/>
            </a:stretch>
          </p:blipFill>
          <p:spPr>
            <a:xfrm>
              <a:off x="9127274" y="4396062"/>
              <a:ext cx="2700196" cy="771525"/>
            </a:xfrm>
            <a:prstGeom prst="rect">
              <a:avLst/>
            </a:prstGeom>
          </p:spPr>
        </p:pic>
        <p:pic>
          <p:nvPicPr>
            <p:cNvPr id="18" name="Picture 17">
              <a:extLst>
                <a:ext uri="{FF2B5EF4-FFF2-40B4-BE49-F238E27FC236}">
                  <a16:creationId xmlns:a16="http://schemas.microsoft.com/office/drawing/2014/main" id="{2CA385FF-B22A-4658-A860-B3F8726AAF1E}"/>
                </a:ext>
              </a:extLst>
            </p:cNvPr>
            <p:cNvPicPr>
              <a:picLocks noChangeAspect="1"/>
            </p:cNvPicPr>
            <p:nvPr/>
          </p:nvPicPr>
          <p:blipFill>
            <a:blip r:embed="rId7"/>
            <a:stretch>
              <a:fillRect/>
            </a:stretch>
          </p:blipFill>
          <p:spPr>
            <a:xfrm>
              <a:off x="9705847" y="5467776"/>
              <a:ext cx="1543050" cy="352425"/>
            </a:xfrm>
            <a:prstGeom prst="rect">
              <a:avLst/>
            </a:prstGeom>
          </p:spPr>
        </p:pic>
        <p:sp>
          <p:nvSpPr>
            <p:cNvPr id="19" name="TextBox 18">
              <a:extLst>
                <a:ext uri="{FF2B5EF4-FFF2-40B4-BE49-F238E27FC236}">
                  <a16:creationId xmlns:a16="http://schemas.microsoft.com/office/drawing/2014/main" id="{97DCE5FC-D5F7-4F62-AA0A-14439814A946}"/>
                </a:ext>
              </a:extLst>
            </p:cNvPr>
            <p:cNvSpPr txBox="1"/>
            <p:nvPr/>
          </p:nvSpPr>
          <p:spPr>
            <a:xfrm>
              <a:off x="9729851" y="5153084"/>
              <a:ext cx="1990597" cy="369332"/>
            </a:xfrm>
            <a:prstGeom prst="rect">
              <a:avLst/>
            </a:prstGeom>
            <a:noFill/>
          </p:spPr>
          <p:txBody>
            <a:bodyPr wrap="square" rtlCol="0">
              <a:spAutoFit/>
            </a:bodyPr>
            <a:lstStyle/>
            <a:p>
              <a:r>
                <a:rPr lang="en-GB" dirty="0">
                  <a:solidFill>
                    <a:schemeClr val="bg1"/>
                  </a:solidFill>
                </a:rPr>
                <a:t>Under 18yrs</a:t>
              </a:r>
            </a:p>
          </p:txBody>
        </p:sp>
      </p:grpSp>
      <p:grpSp>
        <p:nvGrpSpPr>
          <p:cNvPr id="27" name="Group 26">
            <a:extLst>
              <a:ext uri="{FF2B5EF4-FFF2-40B4-BE49-F238E27FC236}">
                <a16:creationId xmlns:a16="http://schemas.microsoft.com/office/drawing/2014/main" id="{50A276D5-C443-4914-B00E-2FFAD34E8142}"/>
              </a:ext>
            </a:extLst>
          </p:cNvPr>
          <p:cNvGrpSpPr/>
          <p:nvPr/>
        </p:nvGrpSpPr>
        <p:grpSpPr>
          <a:xfrm>
            <a:off x="1002479" y="3411046"/>
            <a:ext cx="2482070" cy="1969018"/>
            <a:chOff x="4014789" y="2789934"/>
            <a:chExt cx="2482070" cy="1969018"/>
          </a:xfrm>
        </p:grpSpPr>
        <p:pic>
          <p:nvPicPr>
            <p:cNvPr id="24" name="Picture 23">
              <a:extLst>
                <a:ext uri="{FF2B5EF4-FFF2-40B4-BE49-F238E27FC236}">
                  <a16:creationId xmlns:a16="http://schemas.microsoft.com/office/drawing/2014/main" id="{D2B8EB17-9425-4700-9FB0-9AB1E4DAE4D8}"/>
                </a:ext>
              </a:extLst>
            </p:cNvPr>
            <p:cNvPicPr>
              <a:picLocks noChangeAspect="1"/>
            </p:cNvPicPr>
            <p:nvPr/>
          </p:nvPicPr>
          <p:blipFill>
            <a:blip r:embed="rId8"/>
            <a:stretch>
              <a:fillRect/>
            </a:stretch>
          </p:blipFill>
          <p:spPr>
            <a:xfrm>
              <a:off x="4193094" y="2789934"/>
              <a:ext cx="2028825" cy="561975"/>
            </a:xfrm>
            <a:prstGeom prst="rect">
              <a:avLst/>
            </a:prstGeom>
          </p:spPr>
        </p:pic>
        <p:sp>
          <p:nvSpPr>
            <p:cNvPr id="25" name="Rectangle 24">
              <a:extLst>
                <a:ext uri="{FF2B5EF4-FFF2-40B4-BE49-F238E27FC236}">
                  <a16:creationId xmlns:a16="http://schemas.microsoft.com/office/drawing/2014/main" id="{B40F3F06-217E-415D-A337-3AEBDD76C7E5}"/>
                </a:ext>
              </a:extLst>
            </p:cNvPr>
            <p:cNvSpPr/>
            <p:nvPr/>
          </p:nvSpPr>
          <p:spPr>
            <a:xfrm>
              <a:off x="4014789" y="3315927"/>
              <a:ext cx="2482070" cy="646331"/>
            </a:xfrm>
            <a:prstGeom prst="rect">
              <a:avLst/>
            </a:prstGeom>
          </p:spPr>
          <p:txBody>
            <a:bodyPr wrap="square">
              <a:spAutoFit/>
            </a:bodyPr>
            <a:lstStyle/>
            <a:p>
              <a:r>
                <a:rPr lang="en-GB" dirty="0">
                  <a:solidFill>
                    <a:schemeClr val="bg1"/>
                  </a:solidFill>
                  <a:hlinkClick r:id="rId9">
                    <a:extLst>
                      <a:ext uri="{A12FA001-AC4F-418D-AE19-62706E023703}">
                        <ahyp:hlinkClr xmlns:ahyp="http://schemas.microsoft.com/office/drawing/2018/hyperlinkcolor" val="tx"/>
                      </a:ext>
                    </a:extLst>
                  </a:hlinkClick>
                </a:rPr>
                <a:t>https://www.samaritans.org/about-samaritans/</a:t>
              </a:r>
              <a:r>
                <a:rPr lang="en-GB" dirty="0">
                  <a:solidFill>
                    <a:schemeClr val="bg1"/>
                  </a:solidFill>
                </a:rPr>
                <a:t> </a:t>
              </a:r>
            </a:p>
          </p:txBody>
        </p:sp>
        <p:pic>
          <p:nvPicPr>
            <p:cNvPr id="26" name="Picture 25">
              <a:extLst>
                <a:ext uri="{FF2B5EF4-FFF2-40B4-BE49-F238E27FC236}">
                  <a16:creationId xmlns:a16="http://schemas.microsoft.com/office/drawing/2014/main" id="{3A872A49-134F-4E26-B8E1-3D3AE4D76970}"/>
                </a:ext>
              </a:extLst>
            </p:cNvPr>
            <p:cNvPicPr>
              <a:picLocks noChangeAspect="1"/>
            </p:cNvPicPr>
            <p:nvPr/>
          </p:nvPicPr>
          <p:blipFill>
            <a:blip r:embed="rId10"/>
            <a:stretch>
              <a:fillRect/>
            </a:stretch>
          </p:blipFill>
          <p:spPr>
            <a:xfrm>
              <a:off x="4164462" y="3972468"/>
              <a:ext cx="2152650" cy="786484"/>
            </a:xfrm>
            <a:prstGeom prst="rect">
              <a:avLst/>
            </a:prstGeom>
          </p:spPr>
        </p:pic>
      </p:grpSp>
      <p:grpSp>
        <p:nvGrpSpPr>
          <p:cNvPr id="30" name="Group 29">
            <a:extLst>
              <a:ext uri="{FF2B5EF4-FFF2-40B4-BE49-F238E27FC236}">
                <a16:creationId xmlns:a16="http://schemas.microsoft.com/office/drawing/2014/main" id="{10BC9E28-D78B-47DF-8E49-F86ABDF0497E}"/>
              </a:ext>
            </a:extLst>
          </p:cNvPr>
          <p:cNvGrpSpPr/>
          <p:nvPr/>
        </p:nvGrpSpPr>
        <p:grpSpPr>
          <a:xfrm>
            <a:off x="3662854" y="3104225"/>
            <a:ext cx="1970570" cy="1446524"/>
            <a:chOff x="5976948" y="4142789"/>
            <a:chExt cx="1970570" cy="1446524"/>
          </a:xfrm>
        </p:grpSpPr>
        <p:pic>
          <p:nvPicPr>
            <p:cNvPr id="28" name="Picture 27">
              <a:extLst>
                <a:ext uri="{FF2B5EF4-FFF2-40B4-BE49-F238E27FC236}">
                  <a16:creationId xmlns:a16="http://schemas.microsoft.com/office/drawing/2014/main" id="{4827CA34-BD84-4923-93FA-1C1F84E11D55}"/>
                </a:ext>
              </a:extLst>
            </p:cNvPr>
            <p:cNvPicPr>
              <a:picLocks noChangeAspect="1"/>
            </p:cNvPicPr>
            <p:nvPr/>
          </p:nvPicPr>
          <p:blipFill>
            <a:blip r:embed="rId11"/>
            <a:stretch>
              <a:fillRect/>
            </a:stretch>
          </p:blipFill>
          <p:spPr>
            <a:xfrm>
              <a:off x="6151251" y="4477989"/>
              <a:ext cx="1647825" cy="1111324"/>
            </a:xfrm>
            <a:prstGeom prst="rect">
              <a:avLst/>
            </a:prstGeom>
          </p:spPr>
        </p:pic>
        <p:pic>
          <p:nvPicPr>
            <p:cNvPr id="29" name="Picture 28">
              <a:extLst>
                <a:ext uri="{FF2B5EF4-FFF2-40B4-BE49-F238E27FC236}">
                  <a16:creationId xmlns:a16="http://schemas.microsoft.com/office/drawing/2014/main" id="{0F1AC4A2-8263-4B27-B5E7-98DEC5F92112}"/>
                </a:ext>
              </a:extLst>
            </p:cNvPr>
            <p:cNvPicPr>
              <a:picLocks noChangeAspect="1"/>
            </p:cNvPicPr>
            <p:nvPr/>
          </p:nvPicPr>
          <p:blipFill>
            <a:blip r:embed="rId12"/>
            <a:stretch>
              <a:fillRect/>
            </a:stretch>
          </p:blipFill>
          <p:spPr>
            <a:xfrm>
              <a:off x="5976948" y="4142789"/>
              <a:ext cx="1970570" cy="335200"/>
            </a:xfrm>
            <a:prstGeom prst="rect">
              <a:avLst/>
            </a:prstGeom>
          </p:spPr>
        </p:pic>
      </p:grpSp>
      <p:grpSp>
        <p:nvGrpSpPr>
          <p:cNvPr id="34" name="Group 33">
            <a:extLst>
              <a:ext uri="{FF2B5EF4-FFF2-40B4-BE49-F238E27FC236}">
                <a16:creationId xmlns:a16="http://schemas.microsoft.com/office/drawing/2014/main" id="{E710EB07-9DD9-49E7-BA12-83717E21D8A4}"/>
              </a:ext>
            </a:extLst>
          </p:cNvPr>
          <p:cNvGrpSpPr/>
          <p:nvPr/>
        </p:nvGrpSpPr>
        <p:grpSpPr>
          <a:xfrm>
            <a:off x="9383163" y="4007003"/>
            <a:ext cx="2588850" cy="1081674"/>
            <a:chOff x="8658229" y="2656717"/>
            <a:chExt cx="2588850" cy="1081674"/>
          </a:xfrm>
        </p:grpSpPr>
        <p:pic>
          <p:nvPicPr>
            <p:cNvPr id="32" name="Picture 31">
              <a:extLst>
                <a:ext uri="{FF2B5EF4-FFF2-40B4-BE49-F238E27FC236}">
                  <a16:creationId xmlns:a16="http://schemas.microsoft.com/office/drawing/2014/main" id="{30ECC83F-519E-4889-99F1-C923D85F78F5}"/>
                </a:ext>
              </a:extLst>
            </p:cNvPr>
            <p:cNvPicPr>
              <a:picLocks noChangeAspect="1"/>
            </p:cNvPicPr>
            <p:nvPr/>
          </p:nvPicPr>
          <p:blipFill>
            <a:blip r:embed="rId13"/>
            <a:stretch>
              <a:fillRect/>
            </a:stretch>
          </p:blipFill>
          <p:spPr>
            <a:xfrm>
              <a:off x="9050207" y="2656717"/>
              <a:ext cx="1676400" cy="714375"/>
            </a:xfrm>
            <a:prstGeom prst="rect">
              <a:avLst/>
            </a:prstGeom>
          </p:spPr>
        </p:pic>
        <p:sp>
          <p:nvSpPr>
            <p:cNvPr id="33" name="Rectangle 32">
              <a:extLst>
                <a:ext uri="{FF2B5EF4-FFF2-40B4-BE49-F238E27FC236}">
                  <a16:creationId xmlns:a16="http://schemas.microsoft.com/office/drawing/2014/main" id="{3659CFF8-385C-45BA-A7CD-2582667DAA39}"/>
                </a:ext>
              </a:extLst>
            </p:cNvPr>
            <p:cNvSpPr/>
            <p:nvPr/>
          </p:nvSpPr>
          <p:spPr>
            <a:xfrm>
              <a:off x="8658229" y="3369059"/>
              <a:ext cx="2588850" cy="369332"/>
            </a:xfrm>
            <a:prstGeom prst="rect">
              <a:avLst/>
            </a:prstGeom>
          </p:spPr>
          <p:txBody>
            <a:bodyPr wrap="none">
              <a:spAutoFit/>
            </a:bodyPr>
            <a:lstStyle/>
            <a:p>
              <a:r>
                <a:rPr lang="en-GB" dirty="0">
                  <a:solidFill>
                    <a:schemeClr val="bg1"/>
                  </a:solidFill>
                  <a:hlinkClick r:id="rId14">
                    <a:extLst>
                      <a:ext uri="{A12FA001-AC4F-418D-AE19-62706E023703}">
                        <ahyp:hlinkClr xmlns:ahyp="http://schemas.microsoft.com/office/drawing/2018/hyperlinkcolor" val="tx"/>
                      </a:ext>
                    </a:extLst>
                  </a:hlinkClick>
                </a:rPr>
                <a:t>https://www.kooth.com/</a:t>
              </a:r>
              <a:r>
                <a:rPr lang="en-GB" dirty="0">
                  <a:solidFill>
                    <a:schemeClr val="bg1"/>
                  </a:solidFill>
                </a:rPr>
                <a:t> </a:t>
              </a:r>
            </a:p>
          </p:txBody>
        </p:sp>
      </p:grpSp>
    </p:spTree>
    <p:extLst>
      <p:ext uri="{BB962C8B-B14F-4D97-AF65-F5344CB8AC3E}">
        <p14:creationId xmlns:p14="http://schemas.microsoft.com/office/powerpoint/2010/main" val="15434194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3ED8921F-346D-4901-B6FD-0522AB8C06F8}"/>
              </a:ext>
            </a:extLst>
          </p:cNvPr>
          <p:cNvGrpSpPr/>
          <p:nvPr/>
        </p:nvGrpSpPr>
        <p:grpSpPr>
          <a:xfrm>
            <a:off x="0" y="0"/>
            <a:ext cx="12192000" cy="6857999"/>
            <a:chOff x="0" y="0"/>
            <a:chExt cx="12192000" cy="6857999"/>
          </a:xfrm>
        </p:grpSpPr>
        <p:grpSp>
          <p:nvGrpSpPr>
            <p:cNvPr id="6" name="Group 5">
              <a:extLst>
                <a:ext uri="{FF2B5EF4-FFF2-40B4-BE49-F238E27FC236}">
                  <a16:creationId xmlns:a16="http://schemas.microsoft.com/office/drawing/2014/main" id="{7ACDFE62-3674-468B-B4BA-919078EA7BAB}"/>
                </a:ext>
              </a:extLst>
            </p:cNvPr>
            <p:cNvGrpSpPr/>
            <p:nvPr/>
          </p:nvGrpSpPr>
          <p:grpSpPr>
            <a:xfrm>
              <a:off x="0" y="0"/>
              <a:ext cx="12192000" cy="6857999"/>
              <a:chOff x="0" y="0"/>
              <a:chExt cx="12192000" cy="6739173"/>
            </a:xfrm>
          </p:grpSpPr>
          <p:sp>
            <p:nvSpPr>
              <p:cNvPr id="3" name="Rectangle 2">
                <a:extLst>
                  <a:ext uri="{FF2B5EF4-FFF2-40B4-BE49-F238E27FC236}">
                    <a16:creationId xmlns:a16="http://schemas.microsoft.com/office/drawing/2014/main" id="{9DFAB05D-E852-45EA-96BB-9073684A8CB0}"/>
                  </a:ext>
                </a:extLst>
              </p:cNvPr>
              <p:cNvSpPr/>
              <p:nvPr/>
            </p:nvSpPr>
            <p:spPr>
              <a:xfrm>
                <a:off x="943103" y="1"/>
                <a:ext cx="11248897" cy="673917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a:extLst>
                  <a:ext uri="{FF2B5EF4-FFF2-40B4-BE49-F238E27FC236}">
                    <a16:creationId xmlns:a16="http://schemas.microsoft.com/office/drawing/2014/main" id="{D24B3F67-5666-4238-B1F2-3F28B512796F}"/>
                  </a:ext>
                </a:extLst>
              </p:cNvPr>
              <p:cNvSpPr/>
              <p:nvPr/>
            </p:nvSpPr>
            <p:spPr>
              <a:xfrm>
                <a:off x="0" y="0"/>
                <a:ext cx="943102" cy="6739173"/>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sz="3600" b="1" dirty="0">
                    <a:solidFill>
                      <a:srgbClr val="002060"/>
                    </a:solidFill>
                  </a:rPr>
                  <a:t>Signposting </a:t>
                </a:r>
              </a:p>
            </p:txBody>
          </p:sp>
        </p:grpSp>
        <p:sp>
          <p:nvSpPr>
            <p:cNvPr id="5" name="Rectangle 4">
              <a:extLst>
                <a:ext uri="{FF2B5EF4-FFF2-40B4-BE49-F238E27FC236}">
                  <a16:creationId xmlns:a16="http://schemas.microsoft.com/office/drawing/2014/main" id="{9D12EE8A-7743-49C3-9810-53092BD39B49}"/>
                </a:ext>
              </a:extLst>
            </p:cNvPr>
            <p:cNvSpPr/>
            <p:nvPr/>
          </p:nvSpPr>
          <p:spPr>
            <a:xfrm>
              <a:off x="943102" y="6370819"/>
              <a:ext cx="11248898" cy="4871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latin typeface="+mj-lt"/>
                  <a:ea typeface="Yu Gothic Light" panose="020B0300000000000000" pitchFamily="34" charset="-128"/>
                </a:rPr>
                <a:t>EXCELLENCE		-	INNOVATION		-	RESPECT</a:t>
              </a:r>
            </a:p>
          </p:txBody>
        </p:sp>
      </p:grpSp>
      <p:grpSp>
        <p:nvGrpSpPr>
          <p:cNvPr id="14" name="Group 13"/>
          <p:cNvGrpSpPr/>
          <p:nvPr/>
        </p:nvGrpSpPr>
        <p:grpSpPr>
          <a:xfrm>
            <a:off x="-4706103" y="374754"/>
            <a:ext cx="20049795" cy="8275911"/>
            <a:chOff x="-4706103" y="374754"/>
            <a:chExt cx="20049795" cy="8275911"/>
          </a:xfrm>
        </p:grpSpPr>
        <p:pic>
          <p:nvPicPr>
            <p:cNvPr id="8" name="Google Shape;38;p4"/>
            <p:cNvPicPr preferRelativeResize="0"/>
            <p:nvPr/>
          </p:nvPicPr>
          <p:blipFill rotWithShape="1">
            <a:blip r:embed="rId2">
              <a:alphaModFix amt="26000"/>
            </a:blip>
            <a:srcRect/>
            <a:stretch/>
          </p:blipFill>
          <p:spPr>
            <a:xfrm rot="-1344145">
              <a:off x="-4706103" y="1529734"/>
              <a:ext cx="20049795" cy="7120931"/>
            </a:xfrm>
            <a:prstGeom prst="rect">
              <a:avLst/>
            </a:prstGeom>
            <a:noFill/>
            <a:ln>
              <a:noFill/>
            </a:ln>
          </p:spPr>
        </p:pic>
        <p:cxnSp>
          <p:nvCxnSpPr>
            <p:cNvPr id="12" name="Straight Connector 11"/>
            <p:cNvCxnSpPr>
              <a:cxnSpLocks/>
            </p:cNvCxnSpPr>
            <p:nvPr/>
          </p:nvCxnSpPr>
          <p:spPr>
            <a:xfrm flipV="1">
              <a:off x="943102" y="374754"/>
              <a:ext cx="11248898" cy="625371"/>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3" name="TextBox 12"/>
          <p:cNvSpPr txBox="1"/>
          <p:nvPr/>
        </p:nvSpPr>
        <p:spPr>
          <a:xfrm>
            <a:off x="8688177" y="0"/>
            <a:ext cx="3503823" cy="374754"/>
          </a:xfrm>
          <a:prstGeom prst="rect">
            <a:avLst/>
          </a:prstGeom>
          <a:noFill/>
        </p:spPr>
        <p:txBody>
          <a:bodyPr wrap="square" rtlCol="0">
            <a:spAutoFit/>
          </a:bodyPr>
          <a:lstStyle/>
          <a:p>
            <a:pPr algn="r"/>
            <a:fld id="{1EEF9F6E-3153-4B06-BE1C-C640A7BC8B79}" type="datetime2">
              <a:rPr lang="en-GB" smtClean="0">
                <a:solidFill>
                  <a:schemeClr val="bg1"/>
                </a:solidFill>
              </a:rPr>
              <a:pPr algn="r"/>
              <a:t>Monday, 20 June 2022</a:t>
            </a:fld>
            <a:endParaRPr lang="en-GB" dirty="0">
              <a:solidFill>
                <a:schemeClr val="bg1"/>
              </a:solidFill>
            </a:endParaRPr>
          </a:p>
        </p:txBody>
      </p:sp>
      <p:sp>
        <p:nvSpPr>
          <p:cNvPr id="15" name="Google Shape;144;p11"/>
          <p:cNvSpPr txBox="1">
            <a:spLocks/>
          </p:cNvSpPr>
          <p:nvPr/>
        </p:nvSpPr>
        <p:spPr>
          <a:xfrm rot="-120063">
            <a:off x="846970" y="-5653"/>
            <a:ext cx="7824028" cy="1120579"/>
          </a:xfrm>
          <a:prstGeom prst="rect">
            <a:avLst/>
          </a:prstGeom>
          <a:noFill/>
          <a:ln>
            <a:noFill/>
          </a:ln>
        </p:spPr>
        <p:txBody>
          <a:bodyPr spcFirstLastPara="1" wrap="square" lIns="91425" tIns="45700" rIns="91425" bIns="45700"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Bef>
                <a:spcPts val="0"/>
              </a:spcBef>
              <a:buClr>
                <a:schemeClr val="lt1"/>
              </a:buClr>
              <a:buSzPts val="4800"/>
            </a:pPr>
            <a:r>
              <a:rPr lang="en-US" sz="4000" dirty="0">
                <a:solidFill>
                  <a:schemeClr val="lt1"/>
                </a:solidFill>
                <a:latin typeface="+mn-lt"/>
                <a:ea typeface="Century Gothic"/>
                <a:cs typeface="Century Gothic"/>
                <a:sym typeface="Century Gothic"/>
              </a:rPr>
              <a:t>Signposting </a:t>
            </a:r>
            <a:r>
              <a:rPr lang="en-GB" sz="2800" dirty="0">
                <a:solidFill>
                  <a:schemeClr val="bg1"/>
                </a:solidFill>
                <a:latin typeface="MindMeridian-Display"/>
              </a:rPr>
              <a:t>Useful contacts – for young people</a:t>
            </a:r>
          </a:p>
          <a:p>
            <a:pPr>
              <a:spcBef>
                <a:spcPts val="0"/>
              </a:spcBef>
              <a:buClr>
                <a:schemeClr val="lt1"/>
              </a:buClr>
              <a:buSzPts val="4800"/>
              <a:buFont typeface="Century Gothic"/>
              <a:buNone/>
            </a:pPr>
            <a:endParaRPr lang="en-US" sz="4000" b="1" dirty="0">
              <a:solidFill>
                <a:schemeClr val="lt1"/>
              </a:solidFill>
              <a:latin typeface="Century Gothic"/>
              <a:ea typeface="Century Gothic"/>
              <a:cs typeface="Century Gothic"/>
              <a:sym typeface="Century Gothic"/>
            </a:endParaRPr>
          </a:p>
        </p:txBody>
      </p:sp>
      <p:sp>
        <p:nvSpPr>
          <p:cNvPr id="22" name="Rectangle 21">
            <a:extLst>
              <a:ext uri="{FF2B5EF4-FFF2-40B4-BE49-F238E27FC236}">
                <a16:creationId xmlns:a16="http://schemas.microsoft.com/office/drawing/2014/main" id="{8FD3A3F4-2FA5-49F2-B71F-A1D741915E6E}"/>
              </a:ext>
            </a:extLst>
          </p:cNvPr>
          <p:cNvSpPr/>
          <p:nvPr/>
        </p:nvSpPr>
        <p:spPr>
          <a:xfrm>
            <a:off x="1152590" y="1443550"/>
            <a:ext cx="5505386" cy="3693319"/>
          </a:xfrm>
          <a:prstGeom prst="rect">
            <a:avLst/>
          </a:prstGeom>
        </p:spPr>
        <p:txBody>
          <a:bodyPr wrap="square">
            <a:spAutoFit/>
          </a:bodyPr>
          <a:lstStyle/>
          <a:p>
            <a:r>
              <a:rPr lang="en-GB" dirty="0">
                <a:solidFill>
                  <a:schemeClr val="bg1"/>
                </a:solidFill>
                <a:latin typeface="MindMeridian-Regular"/>
              </a:rPr>
              <a:t>Details of places you can go if you're a young person looking for support or information. </a:t>
            </a:r>
            <a:r>
              <a:rPr lang="en-GB" dirty="0">
                <a:solidFill>
                  <a:schemeClr val="bg1"/>
                </a:solidFill>
                <a:latin typeface="MindMeridian-Display"/>
              </a:rPr>
              <a:t>Useful contacts </a:t>
            </a:r>
          </a:p>
          <a:p>
            <a:r>
              <a:rPr lang="en-GB" b="1" u="sng" dirty="0">
                <a:solidFill>
                  <a:schemeClr val="bg1"/>
                </a:solidFill>
                <a:latin typeface="MindMeridian-Display"/>
              </a:rPr>
              <a:t>Action for Children</a:t>
            </a:r>
          </a:p>
          <a:p>
            <a:r>
              <a:rPr lang="en-GB" u="sng" dirty="0">
                <a:solidFill>
                  <a:srgbClr val="1300C1"/>
                </a:solidFill>
                <a:latin typeface="MindMeridian-Regular"/>
                <a:hlinkClick r:id="rId3"/>
              </a:rPr>
              <a:t>actionforchildren.org.uk</a:t>
            </a:r>
            <a:br>
              <a:rPr lang="en-GB" dirty="0">
                <a:solidFill>
                  <a:srgbClr val="555555"/>
                </a:solidFill>
                <a:latin typeface="MindMeridian-Regular"/>
              </a:rPr>
            </a:br>
            <a:r>
              <a:rPr lang="en-GB" dirty="0">
                <a:solidFill>
                  <a:schemeClr val="bg1"/>
                </a:solidFill>
                <a:latin typeface="MindMeridian-Regular"/>
              </a:rPr>
              <a:t>Charity supporting children, young people and their families across England.</a:t>
            </a:r>
          </a:p>
          <a:p>
            <a:endParaRPr lang="en-GB" b="1" u="sng" dirty="0">
              <a:solidFill>
                <a:schemeClr val="bg1"/>
              </a:solidFill>
              <a:latin typeface="MindMeridian-Display"/>
            </a:endParaRPr>
          </a:p>
          <a:p>
            <a:r>
              <a:rPr lang="en-GB" b="1" u="sng" dirty="0">
                <a:solidFill>
                  <a:schemeClr val="bg1"/>
                </a:solidFill>
                <a:latin typeface="MindMeridian-Display"/>
              </a:rPr>
              <a:t>Anxiety UK</a:t>
            </a:r>
          </a:p>
          <a:p>
            <a:r>
              <a:rPr lang="en-GB" u="sng" dirty="0">
                <a:solidFill>
                  <a:srgbClr val="1300C1"/>
                </a:solidFill>
                <a:latin typeface="MindMeridian-Regular"/>
                <a:hlinkClick r:id="rId4"/>
              </a:rPr>
              <a:t>03444 775 774</a:t>
            </a:r>
            <a:r>
              <a:rPr lang="en-GB" dirty="0">
                <a:solidFill>
                  <a:srgbClr val="555555"/>
                </a:solidFill>
                <a:latin typeface="MindMeridian-Regular"/>
              </a:rPr>
              <a:t> </a:t>
            </a:r>
            <a:r>
              <a:rPr lang="en-GB" dirty="0">
                <a:solidFill>
                  <a:schemeClr val="bg1"/>
                </a:solidFill>
                <a:latin typeface="MindMeridian-Regular"/>
              </a:rPr>
              <a:t>(helpline) </a:t>
            </a:r>
            <a:br>
              <a:rPr lang="en-GB" dirty="0">
                <a:solidFill>
                  <a:srgbClr val="555555"/>
                </a:solidFill>
                <a:latin typeface="MindMeridian-Regular"/>
              </a:rPr>
            </a:br>
            <a:r>
              <a:rPr lang="en-GB" u="sng" dirty="0">
                <a:solidFill>
                  <a:srgbClr val="1300C1"/>
                </a:solidFill>
                <a:latin typeface="MindMeridian-Regular"/>
                <a:hlinkClick r:id="rId5"/>
              </a:rPr>
              <a:t>07537 416 905</a:t>
            </a:r>
            <a:r>
              <a:rPr lang="en-GB" dirty="0">
                <a:solidFill>
                  <a:srgbClr val="555555"/>
                </a:solidFill>
                <a:latin typeface="MindMeridian-Regular"/>
              </a:rPr>
              <a:t> </a:t>
            </a:r>
            <a:r>
              <a:rPr lang="en-GB" dirty="0">
                <a:solidFill>
                  <a:schemeClr val="bg1"/>
                </a:solidFill>
                <a:latin typeface="MindMeridian-Regular"/>
              </a:rPr>
              <a:t>(text)</a:t>
            </a:r>
            <a:br>
              <a:rPr lang="en-GB" dirty="0">
                <a:solidFill>
                  <a:srgbClr val="555555"/>
                </a:solidFill>
                <a:latin typeface="MindMeridian-Regular"/>
              </a:rPr>
            </a:br>
            <a:r>
              <a:rPr lang="en-GB" u="sng" dirty="0">
                <a:solidFill>
                  <a:srgbClr val="1300C1"/>
                </a:solidFill>
                <a:latin typeface="MindMeridian-Regular"/>
                <a:hlinkClick r:id="rId6"/>
              </a:rPr>
              <a:t>anxietyuk.org.uk</a:t>
            </a:r>
            <a:br>
              <a:rPr lang="en-GB" dirty="0">
                <a:solidFill>
                  <a:srgbClr val="555555"/>
                </a:solidFill>
                <a:latin typeface="MindMeridian-Regular"/>
              </a:rPr>
            </a:br>
            <a:r>
              <a:rPr lang="en-GB" dirty="0">
                <a:solidFill>
                  <a:schemeClr val="bg1"/>
                </a:solidFill>
                <a:latin typeface="MindMeridian-Regular"/>
              </a:rPr>
              <a:t>Advice and support for people living with anxiety.</a:t>
            </a:r>
          </a:p>
          <a:p>
            <a:endParaRPr lang="en-GB" b="1" u="sng" dirty="0">
              <a:solidFill>
                <a:schemeClr val="bg1"/>
              </a:solidFill>
              <a:latin typeface="MindMeridian-Display"/>
            </a:endParaRPr>
          </a:p>
        </p:txBody>
      </p:sp>
      <p:sp>
        <p:nvSpPr>
          <p:cNvPr id="25" name="Rectangle 24">
            <a:extLst>
              <a:ext uri="{FF2B5EF4-FFF2-40B4-BE49-F238E27FC236}">
                <a16:creationId xmlns:a16="http://schemas.microsoft.com/office/drawing/2014/main" id="{6C19E1C2-59D5-46D0-90D3-543F81415EEC}"/>
              </a:ext>
            </a:extLst>
          </p:cNvPr>
          <p:cNvSpPr/>
          <p:nvPr/>
        </p:nvSpPr>
        <p:spPr>
          <a:xfrm>
            <a:off x="7020208" y="1142037"/>
            <a:ext cx="5295900" cy="4524315"/>
          </a:xfrm>
          <a:prstGeom prst="rect">
            <a:avLst/>
          </a:prstGeom>
        </p:spPr>
        <p:txBody>
          <a:bodyPr wrap="square">
            <a:spAutoFit/>
          </a:bodyPr>
          <a:lstStyle/>
          <a:p>
            <a:r>
              <a:rPr lang="en-GB" b="1" u="sng" dirty="0">
                <a:solidFill>
                  <a:schemeClr val="bg1"/>
                </a:solidFill>
                <a:latin typeface="MindMeridian-Display"/>
              </a:rPr>
              <a:t>Beat</a:t>
            </a:r>
          </a:p>
          <a:p>
            <a:r>
              <a:rPr lang="en-GB" u="sng" dirty="0">
                <a:solidFill>
                  <a:srgbClr val="1300C1"/>
                </a:solidFill>
                <a:latin typeface="MindMeridian-Regular"/>
                <a:hlinkClick r:id="rId7"/>
              </a:rPr>
              <a:t>0808 801 0711</a:t>
            </a:r>
            <a:r>
              <a:rPr lang="en-GB" dirty="0">
                <a:solidFill>
                  <a:srgbClr val="555555"/>
                </a:solidFill>
                <a:latin typeface="MindMeridian-Regular"/>
              </a:rPr>
              <a:t> (</a:t>
            </a:r>
            <a:r>
              <a:rPr lang="en-GB" dirty="0" err="1">
                <a:solidFill>
                  <a:schemeClr val="bg1"/>
                </a:solidFill>
                <a:latin typeface="MindMeridian-Regular"/>
              </a:rPr>
              <a:t>youthline</a:t>
            </a:r>
            <a:r>
              <a:rPr lang="en-GB" dirty="0">
                <a:solidFill>
                  <a:schemeClr val="bg1"/>
                </a:solidFill>
                <a:latin typeface="MindMeridian-Regular"/>
              </a:rPr>
              <a:t>)</a:t>
            </a:r>
            <a:br>
              <a:rPr lang="en-GB" dirty="0">
                <a:solidFill>
                  <a:srgbClr val="555555"/>
                </a:solidFill>
                <a:latin typeface="MindMeridian-Regular"/>
              </a:rPr>
            </a:br>
            <a:r>
              <a:rPr lang="en-GB" u="sng" dirty="0">
                <a:solidFill>
                  <a:srgbClr val="1300C1"/>
                </a:solidFill>
                <a:latin typeface="MindMeridian-Regular"/>
                <a:hlinkClick r:id="rId8"/>
              </a:rPr>
              <a:t>0808 801 0811</a:t>
            </a:r>
            <a:r>
              <a:rPr lang="en-GB" dirty="0">
                <a:solidFill>
                  <a:srgbClr val="555555"/>
                </a:solidFill>
                <a:latin typeface="MindMeridian-Regular"/>
              </a:rPr>
              <a:t> (</a:t>
            </a:r>
            <a:r>
              <a:rPr lang="en-GB" dirty="0" err="1">
                <a:solidFill>
                  <a:schemeClr val="bg1"/>
                </a:solidFill>
                <a:latin typeface="MindMeridian-Regular"/>
              </a:rPr>
              <a:t>studentline</a:t>
            </a:r>
            <a:r>
              <a:rPr lang="en-GB" dirty="0">
                <a:solidFill>
                  <a:schemeClr val="bg1"/>
                </a:solidFill>
                <a:latin typeface="MindMeridian-Regular"/>
              </a:rPr>
              <a:t>)</a:t>
            </a:r>
            <a:br>
              <a:rPr lang="en-GB" dirty="0">
                <a:solidFill>
                  <a:srgbClr val="555555"/>
                </a:solidFill>
                <a:latin typeface="MindMeridian-Regular"/>
              </a:rPr>
            </a:br>
            <a:r>
              <a:rPr lang="en-GB" u="sng" dirty="0">
                <a:solidFill>
                  <a:srgbClr val="1300C1"/>
                </a:solidFill>
                <a:latin typeface="MindMeridian-Regular"/>
                <a:hlinkClick r:id="rId9"/>
              </a:rPr>
              <a:t>beateatingdisorders.co.uk</a:t>
            </a:r>
            <a:br>
              <a:rPr lang="en-GB" dirty="0">
                <a:solidFill>
                  <a:srgbClr val="555555"/>
                </a:solidFill>
                <a:latin typeface="MindMeridian-Regular"/>
              </a:rPr>
            </a:br>
            <a:r>
              <a:rPr lang="en-GB" dirty="0">
                <a:solidFill>
                  <a:schemeClr val="bg1"/>
                </a:solidFill>
                <a:latin typeface="MindMeridian-Regular"/>
              </a:rPr>
              <a:t>Under 18s helpline, webchat and online support groups for people with eating disorders, such as anorexia and bulimia.</a:t>
            </a:r>
          </a:p>
          <a:p>
            <a:endParaRPr lang="en-GB" b="1" u="sng" dirty="0">
              <a:solidFill>
                <a:schemeClr val="bg1"/>
              </a:solidFill>
              <a:latin typeface="MindMeridian-Display"/>
            </a:endParaRPr>
          </a:p>
          <a:p>
            <a:r>
              <a:rPr lang="en-GB" b="1" u="sng" dirty="0">
                <a:solidFill>
                  <a:schemeClr val="bg1"/>
                </a:solidFill>
                <a:latin typeface="MindMeridian-Display"/>
              </a:rPr>
              <a:t>Campaign Against Living Miserably (CALM)</a:t>
            </a:r>
          </a:p>
          <a:p>
            <a:r>
              <a:rPr lang="en-GB" u="sng" dirty="0">
                <a:solidFill>
                  <a:srgbClr val="1300C1"/>
                </a:solidFill>
                <a:latin typeface="MindMeridian-Regular"/>
                <a:hlinkClick r:id="rId10"/>
              </a:rPr>
              <a:t>0800 58 58 58</a:t>
            </a:r>
            <a:br>
              <a:rPr lang="en-GB" dirty="0">
                <a:solidFill>
                  <a:srgbClr val="555555"/>
                </a:solidFill>
                <a:latin typeface="MindMeridian-Regular"/>
              </a:rPr>
            </a:br>
            <a:r>
              <a:rPr lang="en-GB" u="sng" dirty="0">
                <a:solidFill>
                  <a:srgbClr val="1300C1"/>
                </a:solidFill>
                <a:latin typeface="MindMeridian-Regular"/>
                <a:hlinkClick r:id="rId11"/>
              </a:rPr>
              <a:t>thecalmzone.net</a:t>
            </a:r>
            <a:br>
              <a:rPr lang="en-GB" dirty="0">
                <a:solidFill>
                  <a:srgbClr val="555555"/>
                </a:solidFill>
                <a:latin typeface="MindMeridian-Regular"/>
              </a:rPr>
            </a:br>
            <a:r>
              <a:rPr lang="en-GB" dirty="0">
                <a:solidFill>
                  <a:schemeClr val="bg1"/>
                </a:solidFill>
                <a:latin typeface="MindMeridian-Regular"/>
              </a:rPr>
              <a:t>Provides listening services, information and support for anyone who needs to talk, including a web chat.</a:t>
            </a:r>
          </a:p>
          <a:p>
            <a:endParaRPr lang="en-GB" b="1" u="sng" dirty="0">
              <a:solidFill>
                <a:schemeClr val="bg1"/>
              </a:solidFill>
              <a:latin typeface="MindMeridian-Display"/>
            </a:endParaRPr>
          </a:p>
          <a:p>
            <a:r>
              <a:rPr lang="en-GB" b="1" u="sng" dirty="0">
                <a:solidFill>
                  <a:schemeClr val="bg1"/>
                </a:solidFill>
                <a:latin typeface="MindMeridian-Display"/>
              </a:rPr>
              <a:t>Centrepoint</a:t>
            </a:r>
          </a:p>
          <a:p>
            <a:r>
              <a:rPr lang="en-GB" u="sng" dirty="0">
                <a:solidFill>
                  <a:srgbClr val="1300C1"/>
                </a:solidFill>
                <a:latin typeface="MindMeridian-Regular"/>
                <a:hlinkClick r:id="rId12"/>
              </a:rPr>
              <a:t>0808 800 0661</a:t>
            </a:r>
            <a:endParaRPr lang="en-GB" dirty="0">
              <a:solidFill>
                <a:srgbClr val="555555"/>
              </a:solidFill>
              <a:latin typeface="MindMeridian-Regular"/>
            </a:endParaRPr>
          </a:p>
        </p:txBody>
      </p:sp>
    </p:spTree>
    <p:extLst>
      <p:ext uri="{BB962C8B-B14F-4D97-AF65-F5344CB8AC3E}">
        <p14:creationId xmlns:p14="http://schemas.microsoft.com/office/powerpoint/2010/main" val="30731327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91997" y="934187"/>
            <a:ext cx="7162958" cy="2929474"/>
          </a:xfrm>
          <a:prstGeom prst="rect">
            <a:avLst/>
          </a:prstGeom>
        </p:spPr>
      </p:pic>
    </p:spTree>
    <p:extLst>
      <p:ext uri="{BB962C8B-B14F-4D97-AF65-F5344CB8AC3E}">
        <p14:creationId xmlns:p14="http://schemas.microsoft.com/office/powerpoint/2010/main" val="28489259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2" name="TextBox 1">
            <a:extLst>
              <a:ext uri="{FF2B5EF4-FFF2-40B4-BE49-F238E27FC236}">
                <a16:creationId xmlns:a16="http://schemas.microsoft.com/office/drawing/2014/main" id="{F3AFCCF8-886B-4972-840A-D9AC29038015}"/>
              </a:ext>
            </a:extLst>
          </p:cNvPr>
          <p:cNvSpPr txBox="1"/>
          <p:nvPr/>
        </p:nvSpPr>
        <p:spPr>
          <a:xfrm>
            <a:off x="503596" y="214591"/>
            <a:ext cx="10231821" cy="3046988"/>
          </a:xfrm>
          <a:prstGeom prst="rect">
            <a:avLst/>
          </a:prstGeom>
          <a:noFill/>
        </p:spPr>
        <p:txBody>
          <a:bodyPr wrap="square" rtlCol="0">
            <a:spAutoFit/>
          </a:bodyPr>
          <a:lstStyle/>
          <a:p>
            <a:r>
              <a:rPr lang="en-GB" sz="9600" b="1" dirty="0">
                <a:solidFill>
                  <a:schemeClr val="bg1"/>
                </a:solidFill>
                <a:latin typeface="Yu Gothic Light" panose="020B0300000000000000" pitchFamily="34" charset="-128"/>
                <a:ea typeface="Yu Gothic Light" panose="020B0300000000000000" pitchFamily="34" charset="-128"/>
              </a:rPr>
              <a:t>Life </a:t>
            </a:r>
          </a:p>
          <a:p>
            <a:r>
              <a:rPr lang="en-GB" sz="9600" b="1" dirty="0">
                <a:solidFill>
                  <a:schemeClr val="bg1"/>
                </a:solidFill>
                <a:latin typeface="Yu Gothic Light" panose="020B0300000000000000" pitchFamily="34" charset="-128"/>
                <a:ea typeface="Yu Gothic Light" panose="020B0300000000000000" pitchFamily="34" charset="-128"/>
              </a:rPr>
              <a:t>	Studies</a:t>
            </a:r>
          </a:p>
        </p:txBody>
      </p:sp>
      <p:sp>
        <p:nvSpPr>
          <p:cNvPr id="3" name="TextBox 2">
            <a:extLst>
              <a:ext uri="{FF2B5EF4-FFF2-40B4-BE49-F238E27FC236}">
                <a16:creationId xmlns:a16="http://schemas.microsoft.com/office/drawing/2014/main" id="{748AD128-007E-495C-A324-CC2615BC4E3D}"/>
              </a:ext>
            </a:extLst>
          </p:cNvPr>
          <p:cNvSpPr txBox="1"/>
          <p:nvPr/>
        </p:nvSpPr>
        <p:spPr>
          <a:xfrm>
            <a:off x="1358775" y="3334812"/>
            <a:ext cx="10116508" cy="2462213"/>
          </a:xfrm>
          <a:prstGeom prst="rect">
            <a:avLst/>
          </a:prstGeom>
          <a:noFill/>
        </p:spPr>
        <p:txBody>
          <a:bodyPr wrap="square" rtlCol="0">
            <a:spAutoFit/>
          </a:bodyPr>
          <a:lstStyle/>
          <a:p>
            <a:r>
              <a:rPr lang="en-GB" sz="8800" b="1" dirty="0">
                <a:solidFill>
                  <a:srgbClr val="FFC000"/>
                </a:solidFill>
              </a:rPr>
              <a:t>Relationships</a:t>
            </a:r>
          </a:p>
          <a:p>
            <a:r>
              <a:rPr lang="en-GB" sz="6600" b="1" dirty="0">
                <a:solidFill>
                  <a:srgbClr val="FFC000"/>
                </a:solidFill>
              </a:rPr>
              <a:t>Are you ready? </a:t>
            </a:r>
          </a:p>
        </p:txBody>
      </p:sp>
      <p:sp>
        <p:nvSpPr>
          <p:cNvPr id="4" name="TextBox 3"/>
          <p:cNvSpPr txBox="1"/>
          <p:nvPr/>
        </p:nvSpPr>
        <p:spPr>
          <a:xfrm>
            <a:off x="9568721" y="0"/>
            <a:ext cx="2623279" cy="374754"/>
          </a:xfrm>
          <a:prstGeom prst="rect">
            <a:avLst/>
          </a:prstGeom>
          <a:noFill/>
        </p:spPr>
        <p:txBody>
          <a:bodyPr wrap="square" rtlCol="0">
            <a:spAutoFit/>
          </a:bodyPr>
          <a:lstStyle/>
          <a:p>
            <a:pPr algn="r"/>
            <a:fld id="{1EEF9F6E-3153-4B06-BE1C-C640A7BC8B79}" type="datetime2">
              <a:rPr lang="en-GB" smtClean="0">
                <a:solidFill>
                  <a:schemeClr val="bg1"/>
                </a:solidFill>
              </a:rPr>
              <a:pPr algn="r"/>
              <a:t>Monday, 20 June 2022</a:t>
            </a:fld>
            <a:endParaRPr lang="en-GB" dirty="0">
              <a:solidFill>
                <a:schemeClr val="bg1"/>
              </a:solidFill>
            </a:endParaRPr>
          </a:p>
        </p:txBody>
      </p:sp>
    </p:spTree>
    <p:extLst>
      <p:ext uri="{BB962C8B-B14F-4D97-AF65-F5344CB8AC3E}">
        <p14:creationId xmlns:p14="http://schemas.microsoft.com/office/powerpoint/2010/main" val="1185172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3ED8921F-346D-4901-B6FD-0522AB8C06F8}"/>
              </a:ext>
            </a:extLst>
          </p:cNvPr>
          <p:cNvGrpSpPr/>
          <p:nvPr/>
        </p:nvGrpSpPr>
        <p:grpSpPr>
          <a:xfrm>
            <a:off x="0" y="0"/>
            <a:ext cx="12192000" cy="6857999"/>
            <a:chOff x="0" y="0"/>
            <a:chExt cx="12192000" cy="6857999"/>
          </a:xfrm>
        </p:grpSpPr>
        <p:grpSp>
          <p:nvGrpSpPr>
            <p:cNvPr id="6" name="Group 5">
              <a:extLst>
                <a:ext uri="{FF2B5EF4-FFF2-40B4-BE49-F238E27FC236}">
                  <a16:creationId xmlns:a16="http://schemas.microsoft.com/office/drawing/2014/main" id="{7ACDFE62-3674-468B-B4BA-919078EA7BAB}"/>
                </a:ext>
              </a:extLst>
            </p:cNvPr>
            <p:cNvGrpSpPr/>
            <p:nvPr/>
          </p:nvGrpSpPr>
          <p:grpSpPr>
            <a:xfrm>
              <a:off x="0" y="0"/>
              <a:ext cx="12192000" cy="6857999"/>
              <a:chOff x="0" y="0"/>
              <a:chExt cx="12192000" cy="6739173"/>
            </a:xfrm>
          </p:grpSpPr>
          <p:sp>
            <p:nvSpPr>
              <p:cNvPr id="3" name="Rectangle 2">
                <a:extLst>
                  <a:ext uri="{FF2B5EF4-FFF2-40B4-BE49-F238E27FC236}">
                    <a16:creationId xmlns:a16="http://schemas.microsoft.com/office/drawing/2014/main" id="{9DFAB05D-E852-45EA-96BB-9073684A8CB0}"/>
                  </a:ext>
                </a:extLst>
              </p:cNvPr>
              <p:cNvSpPr/>
              <p:nvPr/>
            </p:nvSpPr>
            <p:spPr>
              <a:xfrm>
                <a:off x="943103" y="1"/>
                <a:ext cx="11248897" cy="673917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a:extLst>
                  <a:ext uri="{FF2B5EF4-FFF2-40B4-BE49-F238E27FC236}">
                    <a16:creationId xmlns:a16="http://schemas.microsoft.com/office/drawing/2014/main" id="{D24B3F67-5666-4238-B1F2-3F28B512796F}"/>
                  </a:ext>
                </a:extLst>
              </p:cNvPr>
              <p:cNvSpPr/>
              <p:nvPr/>
            </p:nvSpPr>
            <p:spPr>
              <a:xfrm>
                <a:off x="0" y="0"/>
                <a:ext cx="943102" cy="6739173"/>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sz="3600" b="1" dirty="0">
                    <a:solidFill>
                      <a:srgbClr val="002060"/>
                    </a:solidFill>
                  </a:rPr>
                  <a:t>Relationships</a:t>
                </a:r>
              </a:p>
            </p:txBody>
          </p:sp>
        </p:grpSp>
        <p:sp>
          <p:nvSpPr>
            <p:cNvPr id="5" name="Rectangle 4">
              <a:extLst>
                <a:ext uri="{FF2B5EF4-FFF2-40B4-BE49-F238E27FC236}">
                  <a16:creationId xmlns:a16="http://schemas.microsoft.com/office/drawing/2014/main" id="{9D12EE8A-7743-49C3-9810-53092BD39B49}"/>
                </a:ext>
              </a:extLst>
            </p:cNvPr>
            <p:cNvSpPr/>
            <p:nvPr/>
          </p:nvSpPr>
          <p:spPr>
            <a:xfrm>
              <a:off x="943102" y="6370819"/>
              <a:ext cx="11248898" cy="4871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latin typeface="+mj-lt"/>
                  <a:ea typeface="Yu Gothic Light" panose="020B0300000000000000" pitchFamily="34" charset="-128"/>
                </a:rPr>
                <a:t>EXCELLENCE		-	INNOVATION		-	RESPECT</a:t>
              </a:r>
            </a:p>
          </p:txBody>
        </p:sp>
      </p:grpSp>
      <p:grpSp>
        <p:nvGrpSpPr>
          <p:cNvPr id="14" name="Group 13"/>
          <p:cNvGrpSpPr/>
          <p:nvPr/>
        </p:nvGrpSpPr>
        <p:grpSpPr>
          <a:xfrm>
            <a:off x="-4706103" y="554637"/>
            <a:ext cx="20049795" cy="8096028"/>
            <a:chOff x="-4706103" y="554637"/>
            <a:chExt cx="20049795" cy="8096028"/>
          </a:xfrm>
        </p:grpSpPr>
        <p:pic>
          <p:nvPicPr>
            <p:cNvPr id="8" name="Google Shape;38;p4"/>
            <p:cNvPicPr preferRelativeResize="0"/>
            <p:nvPr/>
          </p:nvPicPr>
          <p:blipFill rotWithShape="1">
            <a:blip r:embed="rId2">
              <a:alphaModFix amt="26000"/>
            </a:blip>
            <a:srcRect/>
            <a:stretch/>
          </p:blipFill>
          <p:spPr>
            <a:xfrm rot="-1344145">
              <a:off x="-4706103" y="1529734"/>
              <a:ext cx="20049795" cy="7120931"/>
            </a:xfrm>
            <a:prstGeom prst="rect">
              <a:avLst/>
            </a:prstGeom>
            <a:noFill/>
            <a:ln>
              <a:noFill/>
            </a:ln>
          </p:spPr>
        </p:pic>
        <p:cxnSp>
          <p:nvCxnSpPr>
            <p:cNvPr id="12" name="Straight Connector 11"/>
            <p:cNvCxnSpPr/>
            <p:nvPr/>
          </p:nvCxnSpPr>
          <p:spPr>
            <a:xfrm flipV="1">
              <a:off x="943101" y="554637"/>
              <a:ext cx="11248899" cy="471642"/>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3" name="TextBox 12"/>
          <p:cNvSpPr txBox="1"/>
          <p:nvPr/>
        </p:nvSpPr>
        <p:spPr>
          <a:xfrm>
            <a:off x="8486775" y="0"/>
            <a:ext cx="3705225" cy="374754"/>
          </a:xfrm>
          <a:prstGeom prst="rect">
            <a:avLst/>
          </a:prstGeom>
          <a:noFill/>
        </p:spPr>
        <p:txBody>
          <a:bodyPr wrap="square" rtlCol="0">
            <a:spAutoFit/>
          </a:bodyPr>
          <a:lstStyle/>
          <a:p>
            <a:pPr algn="r"/>
            <a:fld id="{1EEF9F6E-3153-4B06-BE1C-C640A7BC8B79}" type="datetime2">
              <a:rPr lang="en-GB" smtClean="0">
                <a:solidFill>
                  <a:schemeClr val="bg1"/>
                </a:solidFill>
              </a:rPr>
              <a:pPr algn="r"/>
              <a:t>Monday, 20 June 2022</a:t>
            </a:fld>
            <a:endParaRPr lang="en-GB" dirty="0">
              <a:solidFill>
                <a:schemeClr val="bg1"/>
              </a:solidFill>
            </a:endParaRPr>
          </a:p>
        </p:txBody>
      </p:sp>
      <p:sp>
        <p:nvSpPr>
          <p:cNvPr id="15" name="Google Shape;144;p11"/>
          <p:cNvSpPr txBox="1">
            <a:spLocks/>
          </p:cNvSpPr>
          <p:nvPr/>
        </p:nvSpPr>
        <p:spPr>
          <a:xfrm rot="-120063">
            <a:off x="1343897" y="136257"/>
            <a:ext cx="7824028" cy="1120579"/>
          </a:xfrm>
          <a:prstGeom prst="rect">
            <a:avLst/>
          </a:prstGeom>
          <a:noFill/>
          <a:ln>
            <a:noFill/>
          </a:ln>
        </p:spPr>
        <p:txBody>
          <a:bodyPr spcFirstLastPara="1" wrap="square" lIns="91425" tIns="45700" rIns="91425" bIns="45700"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Bef>
                <a:spcPts val="0"/>
              </a:spcBef>
              <a:buClr>
                <a:schemeClr val="lt1"/>
              </a:buClr>
              <a:buSzPts val="4800"/>
              <a:buFont typeface="Century Gothic"/>
              <a:buNone/>
            </a:pPr>
            <a:r>
              <a:rPr lang="en-US" sz="4000" b="1" dirty="0">
                <a:solidFill>
                  <a:schemeClr val="lt1"/>
                </a:solidFill>
                <a:latin typeface="Century Gothic"/>
                <a:ea typeface="Century Gothic"/>
                <a:cs typeface="Century Gothic"/>
                <a:sym typeface="Century Gothic"/>
              </a:rPr>
              <a:t>	</a:t>
            </a:r>
            <a:r>
              <a:rPr lang="en-US" sz="4000" dirty="0">
                <a:solidFill>
                  <a:schemeClr val="lt1"/>
                </a:solidFill>
                <a:latin typeface="+mn-lt"/>
                <a:ea typeface="Century Gothic"/>
                <a:cs typeface="Century Gothic"/>
                <a:sym typeface="Century Gothic"/>
              </a:rPr>
              <a:t>Ground rules</a:t>
            </a:r>
            <a:endParaRPr lang="en-US" sz="4000" b="1" dirty="0">
              <a:solidFill>
                <a:schemeClr val="lt1"/>
              </a:solidFill>
              <a:latin typeface="Century Gothic"/>
              <a:ea typeface="Century Gothic"/>
              <a:cs typeface="Century Gothic"/>
              <a:sym typeface="Century Gothic"/>
            </a:endParaRPr>
          </a:p>
        </p:txBody>
      </p:sp>
      <p:sp>
        <p:nvSpPr>
          <p:cNvPr id="16" name="TextBox 15">
            <a:extLst>
              <a:ext uri="{FF2B5EF4-FFF2-40B4-BE49-F238E27FC236}">
                <a16:creationId xmlns:a16="http://schemas.microsoft.com/office/drawing/2014/main" id="{43DCF38F-B24C-4453-866F-DC0AFF81A062}"/>
              </a:ext>
            </a:extLst>
          </p:cNvPr>
          <p:cNvSpPr txBox="1"/>
          <p:nvPr/>
        </p:nvSpPr>
        <p:spPr>
          <a:xfrm>
            <a:off x="943101" y="1145350"/>
            <a:ext cx="11058399" cy="6110840"/>
          </a:xfrm>
          <a:prstGeom prst="rect">
            <a:avLst/>
          </a:prstGeom>
          <a:noFill/>
        </p:spPr>
        <p:txBody>
          <a:bodyPr wrap="square" rtlCol="0">
            <a:spAutoFit/>
          </a:bodyPr>
          <a:lstStyle/>
          <a:p>
            <a:pPr>
              <a:lnSpc>
                <a:spcPct val="107000"/>
              </a:lnSpc>
              <a:spcAft>
                <a:spcPts val="800"/>
              </a:spcAft>
            </a:pPr>
            <a:r>
              <a:rPr lang="en-GB" sz="2400" u="sng" dirty="0">
                <a:solidFill>
                  <a:schemeClr val="bg1"/>
                </a:solidFill>
                <a:latin typeface="Calibri" panose="020F0502020204030204" pitchFamily="34" charset="0"/>
                <a:ea typeface="Calibri" panose="020F0502020204030204" pitchFamily="34" charset="0"/>
                <a:cs typeface="Times New Roman" panose="02020603050405020304" pitchFamily="18" charset="0"/>
              </a:rPr>
              <a:t>Ground rules for our room</a:t>
            </a:r>
            <a:endParaRPr lang="en-GB" sz="24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400" dirty="0">
                <a:solidFill>
                  <a:schemeClr val="bg1"/>
                </a:solidFill>
                <a:latin typeface="Calibri" panose="020F0502020204030204" pitchFamily="34" charset="0"/>
                <a:ea typeface="Calibri" panose="020F0502020204030204" pitchFamily="34" charset="0"/>
                <a:cs typeface="Times New Roman" panose="02020603050405020304" pitchFamily="18" charset="0"/>
              </a:rPr>
              <a:t>Many topics we cover in Life Studies can be very sensitive and can have a different level of importance and effect on different people. To get the best out of each lesson your participation is essential. In order to respect each other’s opinions and right to freely contribute we should establish some ground rules.  </a:t>
            </a:r>
          </a:p>
          <a:p>
            <a:pPr>
              <a:lnSpc>
                <a:spcPct val="107000"/>
              </a:lnSpc>
              <a:spcAft>
                <a:spcPts val="800"/>
              </a:spcAft>
            </a:pPr>
            <a:r>
              <a:rPr lang="en-GB" sz="2400" b="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Task </a:t>
            </a:r>
          </a:p>
          <a:p>
            <a:pPr marL="457200" indent="-457200">
              <a:lnSpc>
                <a:spcPct val="107000"/>
              </a:lnSpc>
              <a:spcAft>
                <a:spcPts val="800"/>
              </a:spcAft>
              <a:buFont typeface="Arial" panose="020B0604020202020204" pitchFamily="34" charset="0"/>
              <a:buChar char="•"/>
            </a:pPr>
            <a:r>
              <a:rPr lang="en-GB" sz="2400" dirty="0">
                <a:solidFill>
                  <a:schemeClr val="bg1"/>
                </a:solidFill>
                <a:latin typeface="Calibri" panose="020F0502020204030204" pitchFamily="34" charset="0"/>
                <a:ea typeface="Calibri" panose="020F0502020204030204" pitchFamily="34" charset="0"/>
                <a:cs typeface="Times New Roman" panose="02020603050405020304" pitchFamily="18" charset="0"/>
              </a:rPr>
              <a:t>Take a few minutes with a partner to go over your rules from the last topic and come up with any amendments you think are important to helping you feel confident to contribute in your Life Studies lessons? </a:t>
            </a:r>
          </a:p>
          <a:p>
            <a:pPr marL="457200" indent="-457200">
              <a:lnSpc>
                <a:spcPct val="107000"/>
              </a:lnSpc>
              <a:spcAft>
                <a:spcPts val="800"/>
              </a:spcAft>
              <a:buFont typeface="Arial" panose="020B0604020202020204" pitchFamily="34" charset="0"/>
              <a:buChar char="•"/>
            </a:pPr>
            <a:r>
              <a:rPr lang="en-GB" sz="2400" dirty="0">
                <a:solidFill>
                  <a:schemeClr val="bg1"/>
                </a:solidFill>
                <a:latin typeface="Calibri" panose="020F0502020204030204" pitchFamily="34" charset="0"/>
                <a:ea typeface="Calibri" panose="020F0502020204030204" pitchFamily="34" charset="0"/>
                <a:cs typeface="Times New Roman" panose="02020603050405020304" pitchFamily="18" charset="0"/>
              </a:rPr>
              <a:t>Now feed back to the class.</a:t>
            </a:r>
          </a:p>
          <a:p>
            <a:pPr marL="457200" indent="-457200">
              <a:lnSpc>
                <a:spcPct val="107000"/>
              </a:lnSpc>
              <a:spcAft>
                <a:spcPts val="800"/>
              </a:spcAft>
              <a:buFont typeface="Arial" panose="020B0604020202020204" pitchFamily="34" charset="0"/>
              <a:buChar char="•"/>
            </a:pPr>
            <a:r>
              <a:rPr lang="en-GB" sz="2400" dirty="0">
                <a:solidFill>
                  <a:schemeClr val="bg1"/>
                </a:solidFill>
                <a:latin typeface="Calibri" panose="020F0502020204030204" pitchFamily="34" charset="0"/>
                <a:cs typeface="Times New Roman" panose="02020603050405020304" pitchFamily="18" charset="0"/>
              </a:rPr>
              <a:t>Amend your rules if necessary </a:t>
            </a:r>
            <a:endParaRPr lang="en-GB" sz="2800" dirty="0"/>
          </a:p>
          <a:p>
            <a:pPr>
              <a:lnSpc>
                <a:spcPct val="107000"/>
              </a:lnSpc>
              <a:spcAft>
                <a:spcPts val="800"/>
              </a:spcAft>
            </a:pPr>
            <a:endParaRPr lang="en-GB" sz="24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endParaRPr lang="en-GB" sz="2800" dirty="0"/>
          </a:p>
        </p:txBody>
      </p:sp>
    </p:spTree>
    <p:extLst>
      <p:ext uri="{BB962C8B-B14F-4D97-AF65-F5344CB8AC3E}">
        <p14:creationId xmlns:p14="http://schemas.microsoft.com/office/powerpoint/2010/main" val="29929690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3ED8921F-346D-4901-B6FD-0522AB8C06F8}"/>
              </a:ext>
            </a:extLst>
          </p:cNvPr>
          <p:cNvGrpSpPr/>
          <p:nvPr/>
        </p:nvGrpSpPr>
        <p:grpSpPr>
          <a:xfrm>
            <a:off x="0" y="0"/>
            <a:ext cx="12192000" cy="6857999"/>
            <a:chOff x="0" y="0"/>
            <a:chExt cx="12192000" cy="6857999"/>
          </a:xfrm>
        </p:grpSpPr>
        <p:grpSp>
          <p:nvGrpSpPr>
            <p:cNvPr id="6" name="Group 5">
              <a:extLst>
                <a:ext uri="{FF2B5EF4-FFF2-40B4-BE49-F238E27FC236}">
                  <a16:creationId xmlns:a16="http://schemas.microsoft.com/office/drawing/2014/main" id="{7ACDFE62-3674-468B-B4BA-919078EA7BAB}"/>
                </a:ext>
              </a:extLst>
            </p:cNvPr>
            <p:cNvGrpSpPr/>
            <p:nvPr/>
          </p:nvGrpSpPr>
          <p:grpSpPr>
            <a:xfrm>
              <a:off x="0" y="0"/>
              <a:ext cx="12192000" cy="6857999"/>
              <a:chOff x="0" y="0"/>
              <a:chExt cx="12192000" cy="6739173"/>
            </a:xfrm>
          </p:grpSpPr>
          <p:sp>
            <p:nvSpPr>
              <p:cNvPr id="3" name="Rectangle 2">
                <a:extLst>
                  <a:ext uri="{FF2B5EF4-FFF2-40B4-BE49-F238E27FC236}">
                    <a16:creationId xmlns:a16="http://schemas.microsoft.com/office/drawing/2014/main" id="{9DFAB05D-E852-45EA-96BB-9073684A8CB0}"/>
                  </a:ext>
                </a:extLst>
              </p:cNvPr>
              <p:cNvSpPr/>
              <p:nvPr/>
            </p:nvSpPr>
            <p:spPr>
              <a:xfrm>
                <a:off x="943103" y="1"/>
                <a:ext cx="11248897" cy="673917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a:extLst>
                  <a:ext uri="{FF2B5EF4-FFF2-40B4-BE49-F238E27FC236}">
                    <a16:creationId xmlns:a16="http://schemas.microsoft.com/office/drawing/2014/main" id="{D24B3F67-5666-4238-B1F2-3F28B512796F}"/>
                  </a:ext>
                </a:extLst>
              </p:cNvPr>
              <p:cNvSpPr/>
              <p:nvPr/>
            </p:nvSpPr>
            <p:spPr>
              <a:xfrm>
                <a:off x="0" y="0"/>
                <a:ext cx="943102" cy="6739173"/>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sz="3600" b="1" dirty="0">
                    <a:solidFill>
                      <a:srgbClr val="002060"/>
                    </a:solidFill>
                  </a:rPr>
                  <a:t>Relationships</a:t>
                </a:r>
              </a:p>
            </p:txBody>
          </p:sp>
        </p:grpSp>
        <p:sp>
          <p:nvSpPr>
            <p:cNvPr id="5" name="Rectangle 4">
              <a:extLst>
                <a:ext uri="{FF2B5EF4-FFF2-40B4-BE49-F238E27FC236}">
                  <a16:creationId xmlns:a16="http://schemas.microsoft.com/office/drawing/2014/main" id="{9D12EE8A-7743-49C3-9810-53092BD39B49}"/>
                </a:ext>
              </a:extLst>
            </p:cNvPr>
            <p:cNvSpPr/>
            <p:nvPr/>
          </p:nvSpPr>
          <p:spPr>
            <a:xfrm>
              <a:off x="943102" y="6370819"/>
              <a:ext cx="11248898" cy="4871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latin typeface="+mj-lt"/>
                  <a:ea typeface="Yu Gothic Light" panose="020B0300000000000000" pitchFamily="34" charset="-128"/>
                </a:rPr>
                <a:t>EXCELLENCE		-	INNOVATION		-	RESPECT</a:t>
              </a:r>
            </a:p>
          </p:txBody>
        </p:sp>
      </p:grpSp>
      <p:grpSp>
        <p:nvGrpSpPr>
          <p:cNvPr id="14" name="Group 13"/>
          <p:cNvGrpSpPr/>
          <p:nvPr/>
        </p:nvGrpSpPr>
        <p:grpSpPr>
          <a:xfrm>
            <a:off x="-4706103" y="554636"/>
            <a:ext cx="20049795" cy="8096029"/>
            <a:chOff x="-4706103" y="554636"/>
            <a:chExt cx="20049795" cy="8096029"/>
          </a:xfrm>
        </p:grpSpPr>
        <p:pic>
          <p:nvPicPr>
            <p:cNvPr id="8" name="Google Shape;38;p4"/>
            <p:cNvPicPr preferRelativeResize="0"/>
            <p:nvPr/>
          </p:nvPicPr>
          <p:blipFill rotWithShape="1">
            <a:blip r:embed="rId2">
              <a:alphaModFix amt="26000"/>
            </a:blip>
            <a:srcRect/>
            <a:stretch/>
          </p:blipFill>
          <p:spPr>
            <a:xfrm rot="-1344145">
              <a:off x="-4706103" y="1529734"/>
              <a:ext cx="20049795" cy="7120931"/>
            </a:xfrm>
            <a:prstGeom prst="rect">
              <a:avLst/>
            </a:prstGeom>
            <a:noFill/>
            <a:ln>
              <a:noFill/>
            </a:ln>
          </p:spPr>
        </p:pic>
        <p:cxnSp>
          <p:nvCxnSpPr>
            <p:cNvPr id="12" name="Straight Connector 11"/>
            <p:cNvCxnSpPr/>
            <p:nvPr/>
          </p:nvCxnSpPr>
          <p:spPr>
            <a:xfrm flipV="1">
              <a:off x="943102" y="554636"/>
              <a:ext cx="11248898" cy="974361"/>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3" name="TextBox 12"/>
          <p:cNvSpPr txBox="1"/>
          <p:nvPr/>
        </p:nvSpPr>
        <p:spPr>
          <a:xfrm>
            <a:off x="8788189" y="0"/>
            <a:ext cx="3403811" cy="374754"/>
          </a:xfrm>
          <a:prstGeom prst="rect">
            <a:avLst/>
          </a:prstGeom>
          <a:noFill/>
        </p:spPr>
        <p:txBody>
          <a:bodyPr wrap="square" rtlCol="0">
            <a:spAutoFit/>
          </a:bodyPr>
          <a:lstStyle/>
          <a:p>
            <a:pPr algn="r"/>
            <a:fld id="{1EEF9F6E-3153-4B06-BE1C-C640A7BC8B79}" type="datetime2">
              <a:rPr lang="en-GB" smtClean="0">
                <a:solidFill>
                  <a:schemeClr val="bg1"/>
                </a:solidFill>
              </a:rPr>
              <a:pPr algn="r"/>
              <a:t>Monday, 20 June 2022</a:t>
            </a:fld>
            <a:endParaRPr lang="en-GB" dirty="0">
              <a:solidFill>
                <a:schemeClr val="bg1"/>
              </a:solidFill>
            </a:endParaRPr>
          </a:p>
        </p:txBody>
      </p:sp>
      <p:sp>
        <p:nvSpPr>
          <p:cNvPr id="15" name="Google Shape;144;p11"/>
          <p:cNvSpPr txBox="1">
            <a:spLocks/>
          </p:cNvSpPr>
          <p:nvPr/>
        </p:nvSpPr>
        <p:spPr>
          <a:xfrm rot="-120063">
            <a:off x="946982" y="366877"/>
            <a:ext cx="7824028" cy="1120579"/>
          </a:xfrm>
          <a:prstGeom prst="rect">
            <a:avLst/>
          </a:prstGeom>
          <a:noFill/>
          <a:ln>
            <a:noFill/>
          </a:ln>
        </p:spPr>
        <p:txBody>
          <a:bodyPr spcFirstLastPara="1" wrap="square" lIns="91425" tIns="45700" rIns="91425" bIns="45700"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Bef>
                <a:spcPts val="0"/>
              </a:spcBef>
              <a:buClr>
                <a:schemeClr val="lt1"/>
              </a:buClr>
              <a:buSzPts val="4800"/>
              <a:buFont typeface="Century Gothic"/>
              <a:buNone/>
            </a:pPr>
            <a:r>
              <a:rPr lang="en-US" sz="4000" b="1" dirty="0">
                <a:solidFill>
                  <a:schemeClr val="lt1"/>
                </a:solidFill>
                <a:latin typeface="Century Gothic"/>
                <a:ea typeface="Century Gothic"/>
                <a:cs typeface="Century Gothic"/>
                <a:sym typeface="Century Gothic"/>
              </a:rPr>
              <a:t>	</a:t>
            </a:r>
            <a:r>
              <a:rPr lang="en-US" sz="4000" dirty="0">
                <a:solidFill>
                  <a:schemeClr val="lt1"/>
                </a:solidFill>
                <a:latin typeface="+mn-lt"/>
                <a:ea typeface="Century Gothic"/>
                <a:cs typeface="Century Gothic"/>
                <a:sym typeface="Century Gothic"/>
              </a:rPr>
              <a:t>Key learning outcomes</a:t>
            </a:r>
            <a:endParaRPr lang="en-US" sz="4000" b="1" dirty="0">
              <a:solidFill>
                <a:schemeClr val="lt1"/>
              </a:solidFill>
              <a:latin typeface="Century Gothic"/>
              <a:ea typeface="Century Gothic"/>
              <a:cs typeface="Century Gothic"/>
              <a:sym typeface="Century Gothic"/>
            </a:endParaRPr>
          </a:p>
        </p:txBody>
      </p:sp>
      <p:sp>
        <p:nvSpPr>
          <p:cNvPr id="4" name="TextBox 3">
            <a:extLst>
              <a:ext uri="{FF2B5EF4-FFF2-40B4-BE49-F238E27FC236}">
                <a16:creationId xmlns:a16="http://schemas.microsoft.com/office/drawing/2014/main" id="{AC1450CD-6288-4793-AE2A-1C49F06F542A}"/>
              </a:ext>
            </a:extLst>
          </p:cNvPr>
          <p:cNvSpPr txBox="1"/>
          <p:nvPr/>
        </p:nvSpPr>
        <p:spPr>
          <a:xfrm>
            <a:off x="2103120" y="1988820"/>
            <a:ext cx="9326880" cy="3416320"/>
          </a:xfrm>
          <a:prstGeom prst="rect">
            <a:avLst/>
          </a:prstGeom>
          <a:noFill/>
        </p:spPr>
        <p:txBody>
          <a:bodyPr wrap="square" rtlCol="0">
            <a:spAutoFit/>
          </a:bodyPr>
          <a:lstStyle/>
          <a:p>
            <a:pPr marL="285750" indent="-285750">
              <a:buFont typeface="Arial" panose="020B0604020202020204" pitchFamily="34" charset="0"/>
              <a:buChar char="•"/>
            </a:pPr>
            <a:r>
              <a:rPr lang="en-GB" sz="2400" dirty="0">
                <a:solidFill>
                  <a:schemeClr val="bg1"/>
                </a:solidFill>
              </a:rPr>
              <a:t>To identify two different cultural understandings of sex</a:t>
            </a:r>
          </a:p>
          <a:p>
            <a:pPr marL="285750" indent="-285750">
              <a:buFont typeface="Arial" panose="020B0604020202020204" pitchFamily="34" charset="0"/>
              <a:buChar char="•"/>
            </a:pPr>
            <a:r>
              <a:rPr lang="en-GB" sz="2400" dirty="0">
                <a:solidFill>
                  <a:schemeClr val="bg1"/>
                </a:solidFill>
              </a:rPr>
              <a:t>To investigate the impact of these social constructs on young people and recognise the different beliefs held</a:t>
            </a:r>
          </a:p>
          <a:p>
            <a:pPr marL="285750" indent="-285750">
              <a:buFont typeface="Arial" panose="020B0604020202020204" pitchFamily="34" charset="0"/>
              <a:buChar char="•"/>
            </a:pPr>
            <a:r>
              <a:rPr lang="en-GB" sz="2400" dirty="0">
                <a:solidFill>
                  <a:schemeClr val="bg1"/>
                </a:solidFill>
              </a:rPr>
              <a:t>To explore what first time sex means to each individual</a:t>
            </a:r>
          </a:p>
          <a:p>
            <a:pPr marL="285750" indent="-285750">
              <a:buFont typeface="Arial" panose="020B0604020202020204" pitchFamily="34" charset="0"/>
              <a:buChar char="•"/>
            </a:pPr>
            <a:r>
              <a:rPr lang="en-GB" sz="2400" dirty="0">
                <a:solidFill>
                  <a:schemeClr val="bg1"/>
                </a:solidFill>
              </a:rPr>
              <a:t>To manage expectations relating to  first time sex and recognise which expectations are realistic and unrealistic</a:t>
            </a:r>
          </a:p>
          <a:p>
            <a:pPr marL="285750" indent="-285750">
              <a:buFont typeface="Arial" panose="020B0604020202020204" pitchFamily="34" charset="0"/>
              <a:buChar char="•"/>
            </a:pPr>
            <a:r>
              <a:rPr lang="en-GB" sz="2400" dirty="0">
                <a:solidFill>
                  <a:schemeClr val="bg1"/>
                </a:solidFill>
              </a:rPr>
              <a:t>To develop as understanding of what prepares us for making decisions about sex</a:t>
            </a:r>
          </a:p>
          <a:p>
            <a:pPr marL="285750" indent="-285750">
              <a:buFont typeface="Arial" panose="020B0604020202020204" pitchFamily="34" charset="0"/>
              <a:buChar char="•"/>
            </a:pPr>
            <a:r>
              <a:rPr lang="en-GB" sz="2400" dirty="0">
                <a:solidFill>
                  <a:schemeClr val="bg1"/>
                </a:solidFill>
              </a:rPr>
              <a:t>To recognise that ‘feeling ready’ is different for each person</a:t>
            </a:r>
          </a:p>
        </p:txBody>
      </p:sp>
    </p:spTree>
    <p:extLst>
      <p:ext uri="{BB962C8B-B14F-4D97-AF65-F5344CB8AC3E}">
        <p14:creationId xmlns:p14="http://schemas.microsoft.com/office/powerpoint/2010/main" val="612574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3ED8921F-346D-4901-B6FD-0522AB8C06F8}"/>
              </a:ext>
            </a:extLst>
          </p:cNvPr>
          <p:cNvGrpSpPr/>
          <p:nvPr/>
        </p:nvGrpSpPr>
        <p:grpSpPr>
          <a:xfrm>
            <a:off x="0" y="0"/>
            <a:ext cx="12192000" cy="6857999"/>
            <a:chOff x="0" y="0"/>
            <a:chExt cx="12192000" cy="6857999"/>
          </a:xfrm>
        </p:grpSpPr>
        <p:grpSp>
          <p:nvGrpSpPr>
            <p:cNvPr id="6" name="Group 5">
              <a:extLst>
                <a:ext uri="{FF2B5EF4-FFF2-40B4-BE49-F238E27FC236}">
                  <a16:creationId xmlns:a16="http://schemas.microsoft.com/office/drawing/2014/main" id="{7ACDFE62-3674-468B-B4BA-919078EA7BAB}"/>
                </a:ext>
              </a:extLst>
            </p:cNvPr>
            <p:cNvGrpSpPr/>
            <p:nvPr/>
          </p:nvGrpSpPr>
          <p:grpSpPr>
            <a:xfrm>
              <a:off x="0" y="0"/>
              <a:ext cx="12192000" cy="6857999"/>
              <a:chOff x="0" y="0"/>
              <a:chExt cx="12192000" cy="6739173"/>
            </a:xfrm>
          </p:grpSpPr>
          <p:sp>
            <p:nvSpPr>
              <p:cNvPr id="3" name="Rectangle 2">
                <a:extLst>
                  <a:ext uri="{FF2B5EF4-FFF2-40B4-BE49-F238E27FC236}">
                    <a16:creationId xmlns:a16="http://schemas.microsoft.com/office/drawing/2014/main" id="{9DFAB05D-E852-45EA-96BB-9073684A8CB0}"/>
                  </a:ext>
                </a:extLst>
              </p:cNvPr>
              <p:cNvSpPr/>
              <p:nvPr/>
            </p:nvSpPr>
            <p:spPr>
              <a:xfrm>
                <a:off x="943103" y="1"/>
                <a:ext cx="11248897" cy="673917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a:extLst>
                  <a:ext uri="{FF2B5EF4-FFF2-40B4-BE49-F238E27FC236}">
                    <a16:creationId xmlns:a16="http://schemas.microsoft.com/office/drawing/2014/main" id="{D24B3F67-5666-4238-B1F2-3F28B512796F}"/>
                  </a:ext>
                </a:extLst>
              </p:cNvPr>
              <p:cNvSpPr/>
              <p:nvPr/>
            </p:nvSpPr>
            <p:spPr>
              <a:xfrm>
                <a:off x="0" y="0"/>
                <a:ext cx="943102" cy="6739173"/>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sz="3600" b="1" dirty="0">
                    <a:solidFill>
                      <a:srgbClr val="002060"/>
                    </a:solidFill>
                  </a:rPr>
                  <a:t>Relationships</a:t>
                </a:r>
              </a:p>
            </p:txBody>
          </p:sp>
        </p:grpSp>
        <p:sp>
          <p:nvSpPr>
            <p:cNvPr id="5" name="Rectangle 4">
              <a:extLst>
                <a:ext uri="{FF2B5EF4-FFF2-40B4-BE49-F238E27FC236}">
                  <a16:creationId xmlns:a16="http://schemas.microsoft.com/office/drawing/2014/main" id="{9D12EE8A-7743-49C3-9810-53092BD39B49}"/>
                </a:ext>
              </a:extLst>
            </p:cNvPr>
            <p:cNvSpPr/>
            <p:nvPr/>
          </p:nvSpPr>
          <p:spPr>
            <a:xfrm>
              <a:off x="943102" y="6370819"/>
              <a:ext cx="11248898" cy="4871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latin typeface="+mj-lt"/>
                  <a:ea typeface="Yu Gothic Light" panose="020B0300000000000000" pitchFamily="34" charset="-128"/>
                </a:rPr>
                <a:t>EXCELLENCE		-	INNOVATION		-	RESPECT</a:t>
              </a:r>
            </a:p>
          </p:txBody>
        </p:sp>
      </p:grpSp>
      <p:grpSp>
        <p:nvGrpSpPr>
          <p:cNvPr id="14" name="Group 13"/>
          <p:cNvGrpSpPr/>
          <p:nvPr/>
        </p:nvGrpSpPr>
        <p:grpSpPr>
          <a:xfrm>
            <a:off x="-4706103" y="554636"/>
            <a:ext cx="20049795" cy="8096029"/>
            <a:chOff x="-4706103" y="554636"/>
            <a:chExt cx="20049795" cy="8096029"/>
          </a:xfrm>
        </p:grpSpPr>
        <p:pic>
          <p:nvPicPr>
            <p:cNvPr id="8" name="Google Shape;38;p4"/>
            <p:cNvPicPr preferRelativeResize="0"/>
            <p:nvPr/>
          </p:nvPicPr>
          <p:blipFill rotWithShape="1">
            <a:blip r:embed="rId2">
              <a:alphaModFix amt="26000"/>
            </a:blip>
            <a:srcRect/>
            <a:stretch/>
          </p:blipFill>
          <p:spPr>
            <a:xfrm rot="-1344145">
              <a:off x="-4706103" y="1529734"/>
              <a:ext cx="20049795" cy="7120931"/>
            </a:xfrm>
            <a:prstGeom prst="rect">
              <a:avLst/>
            </a:prstGeom>
            <a:noFill/>
            <a:ln>
              <a:noFill/>
            </a:ln>
          </p:spPr>
        </p:pic>
        <p:cxnSp>
          <p:nvCxnSpPr>
            <p:cNvPr id="12" name="Straight Connector 11"/>
            <p:cNvCxnSpPr/>
            <p:nvPr/>
          </p:nvCxnSpPr>
          <p:spPr>
            <a:xfrm flipV="1">
              <a:off x="943102" y="554636"/>
              <a:ext cx="11248898" cy="974361"/>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3" name="TextBox 12"/>
          <p:cNvSpPr txBox="1"/>
          <p:nvPr/>
        </p:nvSpPr>
        <p:spPr>
          <a:xfrm>
            <a:off x="8788189" y="0"/>
            <a:ext cx="3403811" cy="374754"/>
          </a:xfrm>
          <a:prstGeom prst="rect">
            <a:avLst/>
          </a:prstGeom>
          <a:noFill/>
        </p:spPr>
        <p:txBody>
          <a:bodyPr wrap="square" rtlCol="0">
            <a:spAutoFit/>
          </a:bodyPr>
          <a:lstStyle/>
          <a:p>
            <a:pPr algn="r"/>
            <a:fld id="{1EEF9F6E-3153-4B06-BE1C-C640A7BC8B79}" type="datetime2">
              <a:rPr lang="en-GB" smtClean="0">
                <a:solidFill>
                  <a:schemeClr val="bg1"/>
                </a:solidFill>
              </a:rPr>
              <a:pPr algn="r"/>
              <a:t>Monday, 20 June 2022</a:t>
            </a:fld>
            <a:endParaRPr lang="en-GB" dirty="0">
              <a:solidFill>
                <a:schemeClr val="bg1"/>
              </a:solidFill>
            </a:endParaRPr>
          </a:p>
        </p:txBody>
      </p:sp>
      <p:sp>
        <p:nvSpPr>
          <p:cNvPr id="15" name="Google Shape;144;p11"/>
          <p:cNvSpPr txBox="1">
            <a:spLocks/>
          </p:cNvSpPr>
          <p:nvPr/>
        </p:nvSpPr>
        <p:spPr>
          <a:xfrm rot="-120063">
            <a:off x="946982" y="366877"/>
            <a:ext cx="7824028" cy="1120579"/>
          </a:xfrm>
          <a:prstGeom prst="rect">
            <a:avLst/>
          </a:prstGeom>
          <a:noFill/>
          <a:ln>
            <a:noFill/>
          </a:ln>
        </p:spPr>
        <p:txBody>
          <a:bodyPr spcFirstLastPara="1" wrap="square" lIns="91425" tIns="45700" rIns="91425" bIns="45700"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Bef>
                <a:spcPts val="0"/>
              </a:spcBef>
              <a:buClr>
                <a:schemeClr val="lt1"/>
              </a:buClr>
              <a:buSzPts val="4800"/>
              <a:buFont typeface="Century Gothic"/>
              <a:buNone/>
            </a:pPr>
            <a:r>
              <a:rPr lang="en-US" sz="4000" b="1" dirty="0">
                <a:solidFill>
                  <a:schemeClr val="lt1"/>
                </a:solidFill>
                <a:latin typeface="Century Gothic"/>
                <a:ea typeface="Century Gothic"/>
                <a:cs typeface="Century Gothic"/>
                <a:sym typeface="Century Gothic"/>
              </a:rPr>
              <a:t>	</a:t>
            </a:r>
            <a:r>
              <a:rPr lang="en-US" sz="4000" dirty="0">
                <a:solidFill>
                  <a:schemeClr val="lt1"/>
                </a:solidFill>
                <a:latin typeface="+mn-lt"/>
                <a:ea typeface="Century Gothic"/>
                <a:cs typeface="Century Gothic"/>
                <a:sym typeface="Century Gothic"/>
              </a:rPr>
              <a:t>Key learning objectives</a:t>
            </a:r>
            <a:endParaRPr lang="en-US" sz="4000" b="1" dirty="0">
              <a:solidFill>
                <a:schemeClr val="lt1"/>
              </a:solidFill>
              <a:latin typeface="Century Gothic"/>
              <a:ea typeface="Century Gothic"/>
              <a:cs typeface="Century Gothic"/>
              <a:sym typeface="Century Gothic"/>
            </a:endParaRPr>
          </a:p>
        </p:txBody>
      </p:sp>
      <p:sp>
        <p:nvSpPr>
          <p:cNvPr id="16" name="Title 1">
            <a:extLst>
              <a:ext uri="{FF2B5EF4-FFF2-40B4-BE49-F238E27FC236}">
                <a16:creationId xmlns:a16="http://schemas.microsoft.com/office/drawing/2014/main" id="{63830A4A-3762-46B4-91AF-4F59B8961FDA}"/>
              </a:ext>
            </a:extLst>
          </p:cNvPr>
          <p:cNvSpPr txBox="1">
            <a:spLocks/>
          </p:cNvSpPr>
          <p:nvPr/>
        </p:nvSpPr>
        <p:spPr>
          <a:xfrm>
            <a:off x="1133638" y="1422743"/>
            <a:ext cx="9995818"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rgbClr val="002060"/>
                </a:solidFill>
                <a:latin typeface="+mn-lt"/>
                <a:ea typeface="+mj-ea"/>
                <a:cs typeface="+mj-cs"/>
              </a:defRPr>
            </a:lvl1pPr>
          </a:lstStyle>
          <a:p>
            <a:pPr algn="ctr"/>
            <a:r>
              <a:rPr lang="en-GB" sz="4000" dirty="0">
                <a:solidFill>
                  <a:schemeClr val="bg1"/>
                </a:solidFill>
                <a:cs typeface="Arial" panose="020B0604020202020204" pitchFamily="34" charset="0"/>
              </a:rPr>
              <a:t>What should you expect in this lesson?</a:t>
            </a:r>
          </a:p>
        </p:txBody>
      </p:sp>
      <p:sp>
        <p:nvSpPr>
          <p:cNvPr id="17" name="Content Placeholder 2">
            <a:extLst>
              <a:ext uri="{FF2B5EF4-FFF2-40B4-BE49-F238E27FC236}">
                <a16:creationId xmlns:a16="http://schemas.microsoft.com/office/drawing/2014/main" id="{8D79B9A9-56D6-4DE2-BD27-60DCBD451653}"/>
              </a:ext>
            </a:extLst>
          </p:cNvPr>
          <p:cNvSpPr txBox="1">
            <a:spLocks/>
          </p:cNvSpPr>
          <p:nvPr/>
        </p:nvSpPr>
        <p:spPr>
          <a:xfrm>
            <a:off x="1309751" y="2114198"/>
            <a:ext cx="10515600"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206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2060"/>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2060"/>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dirty="0">
                <a:solidFill>
                  <a:schemeClr val="bg1"/>
                </a:solidFill>
                <a:cs typeface="Arial" panose="020B0604020202020204" pitchFamily="34" charset="0"/>
              </a:rPr>
              <a:t>The aim of this lesson is to think about what ‘having sex’ actually means and to manage realistic expectations around feeling ‘ready’ for first time sex.</a:t>
            </a:r>
          </a:p>
          <a:p>
            <a:pPr marL="0" indent="0">
              <a:buFont typeface="Arial" panose="020B0604020202020204" pitchFamily="34" charset="0"/>
              <a:buNone/>
            </a:pPr>
            <a:r>
              <a:rPr lang="en-GB" dirty="0">
                <a:solidFill>
                  <a:schemeClr val="bg1"/>
                </a:solidFill>
                <a:cs typeface="Arial" panose="020B0604020202020204" pitchFamily="34" charset="0"/>
              </a:rPr>
              <a:t>We will:</a:t>
            </a:r>
          </a:p>
          <a:p>
            <a:r>
              <a:rPr lang="en-GB" dirty="0">
                <a:solidFill>
                  <a:schemeClr val="bg1"/>
                </a:solidFill>
                <a:cs typeface="Arial" panose="020B0604020202020204" pitchFamily="34" charset="0"/>
              </a:rPr>
              <a:t>Explore different statements relating to first time sex and the social construct of ‘virginity’</a:t>
            </a:r>
          </a:p>
          <a:p>
            <a:r>
              <a:rPr lang="en-GB" dirty="0">
                <a:solidFill>
                  <a:schemeClr val="bg1"/>
                </a:solidFill>
                <a:cs typeface="Arial" panose="020B0604020202020204" pitchFamily="34" charset="0"/>
              </a:rPr>
              <a:t>Manage realistic and unrealistic expectations relating to first time sex</a:t>
            </a:r>
          </a:p>
          <a:p>
            <a:r>
              <a:rPr lang="en-GB" dirty="0">
                <a:solidFill>
                  <a:schemeClr val="bg1"/>
                </a:solidFill>
                <a:cs typeface="Arial" panose="020B0604020202020204" pitchFamily="34" charset="0"/>
              </a:rPr>
              <a:t>Recognise how to make safe and responsible decisions around sex when we are ready to</a:t>
            </a:r>
          </a:p>
        </p:txBody>
      </p:sp>
    </p:spTree>
    <p:extLst>
      <p:ext uri="{BB962C8B-B14F-4D97-AF65-F5344CB8AC3E}">
        <p14:creationId xmlns:p14="http://schemas.microsoft.com/office/powerpoint/2010/main" val="35484797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3ED8921F-346D-4901-B6FD-0522AB8C06F8}"/>
              </a:ext>
            </a:extLst>
          </p:cNvPr>
          <p:cNvGrpSpPr/>
          <p:nvPr/>
        </p:nvGrpSpPr>
        <p:grpSpPr>
          <a:xfrm>
            <a:off x="0" y="0"/>
            <a:ext cx="12192000" cy="6857999"/>
            <a:chOff x="0" y="0"/>
            <a:chExt cx="12192000" cy="6857999"/>
          </a:xfrm>
        </p:grpSpPr>
        <p:grpSp>
          <p:nvGrpSpPr>
            <p:cNvPr id="6" name="Group 5">
              <a:extLst>
                <a:ext uri="{FF2B5EF4-FFF2-40B4-BE49-F238E27FC236}">
                  <a16:creationId xmlns:a16="http://schemas.microsoft.com/office/drawing/2014/main" id="{7ACDFE62-3674-468B-B4BA-919078EA7BAB}"/>
                </a:ext>
              </a:extLst>
            </p:cNvPr>
            <p:cNvGrpSpPr/>
            <p:nvPr/>
          </p:nvGrpSpPr>
          <p:grpSpPr>
            <a:xfrm>
              <a:off x="0" y="0"/>
              <a:ext cx="12192000" cy="6857999"/>
              <a:chOff x="0" y="0"/>
              <a:chExt cx="12192000" cy="6739173"/>
            </a:xfrm>
          </p:grpSpPr>
          <p:sp>
            <p:nvSpPr>
              <p:cNvPr id="3" name="Rectangle 2">
                <a:extLst>
                  <a:ext uri="{FF2B5EF4-FFF2-40B4-BE49-F238E27FC236}">
                    <a16:creationId xmlns:a16="http://schemas.microsoft.com/office/drawing/2014/main" id="{9DFAB05D-E852-45EA-96BB-9073684A8CB0}"/>
                  </a:ext>
                </a:extLst>
              </p:cNvPr>
              <p:cNvSpPr/>
              <p:nvPr/>
            </p:nvSpPr>
            <p:spPr>
              <a:xfrm>
                <a:off x="943103" y="1"/>
                <a:ext cx="11248897" cy="673917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a:extLst>
                  <a:ext uri="{FF2B5EF4-FFF2-40B4-BE49-F238E27FC236}">
                    <a16:creationId xmlns:a16="http://schemas.microsoft.com/office/drawing/2014/main" id="{D24B3F67-5666-4238-B1F2-3F28B512796F}"/>
                  </a:ext>
                </a:extLst>
              </p:cNvPr>
              <p:cNvSpPr/>
              <p:nvPr/>
            </p:nvSpPr>
            <p:spPr>
              <a:xfrm>
                <a:off x="0" y="0"/>
                <a:ext cx="943102" cy="6739173"/>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sz="3600" b="1" dirty="0">
                    <a:solidFill>
                      <a:srgbClr val="002060"/>
                    </a:solidFill>
                  </a:rPr>
                  <a:t>Relationships</a:t>
                </a:r>
              </a:p>
            </p:txBody>
          </p:sp>
        </p:grpSp>
        <p:sp>
          <p:nvSpPr>
            <p:cNvPr id="5" name="Rectangle 4">
              <a:extLst>
                <a:ext uri="{FF2B5EF4-FFF2-40B4-BE49-F238E27FC236}">
                  <a16:creationId xmlns:a16="http://schemas.microsoft.com/office/drawing/2014/main" id="{9D12EE8A-7743-49C3-9810-53092BD39B49}"/>
                </a:ext>
              </a:extLst>
            </p:cNvPr>
            <p:cNvSpPr/>
            <p:nvPr/>
          </p:nvSpPr>
          <p:spPr>
            <a:xfrm>
              <a:off x="943102" y="6370819"/>
              <a:ext cx="11248898" cy="4871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latin typeface="+mj-lt"/>
                  <a:ea typeface="Yu Gothic Light" panose="020B0300000000000000" pitchFamily="34" charset="-128"/>
                </a:rPr>
                <a:t>EXCELLENCE		-	INNOVATION		-	RESPECT</a:t>
              </a:r>
            </a:p>
          </p:txBody>
        </p:sp>
      </p:grpSp>
      <p:grpSp>
        <p:nvGrpSpPr>
          <p:cNvPr id="14" name="Group 13"/>
          <p:cNvGrpSpPr/>
          <p:nvPr/>
        </p:nvGrpSpPr>
        <p:grpSpPr>
          <a:xfrm>
            <a:off x="-4706103" y="554637"/>
            <a:ext cx="20049795" cy="8096028"/>
            <a:chOff x="-4706103" y="554637"/>
            <a:chExt cx="20049795" cy="8096028"/>
          </a:xfrm>
        </p:grpSpPr>
        <p:pic>
          <p:nvPicPr>
            <p:cNvPr id="8" name="Google Shape;38;p4"/>
            <p:cNvPicPr preferRelativeResize="0"/>
            <p:nvPr/>
          </p:nvPicPr>
          <p:blipFill rotWithShape="1">
            <a:blip r:embed="rId2">
              <a:alphaModFix amt="26000"/>
            </a:blip>
            <a:srcRect/>
            <a:stretch/>
          </p:blipFill>
          <p:spPr>
            <a:xfrm rot="-1344145">
              <a:off x="-4706103" y="1529734"/>
              <a:ext cx="20049795" cy="7120931"/>
            </a:xfrm>
            <a:prstGeom prst="rect">
              <a:avLst/>
            </a:prstGeom>
            <a:noFill/>
            <a:ln>
              <a:noFill/>
            </a:ln>
          </p:spPr>
        </p:pic>
        <p:cxnSp>
          <p:nvCxnSpPr>
            <p:cNvPr id="12" name="Straight Connector 11"/>
            <p:cNvCxnSpPr/>
            <p:nvPr/>
          </p:nvCxnSpPr>
          <p:spPr>
            <a:xfrm flipV="1">
              <a:off x="943102" y="554637"/>
              <a:ext cx="11248898" cy="664318"/>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3" name="TextBox 12"/>
          <p:cNvSpPr txBox="1"/>
          <p:nvPr/>
        </p:nvSpPr>
        <p:spPr>
          <a:xfrm>
            <a:off x="8001001" y="0"/>
            <a:ext cx="4191000" cy="374754"/>
          </a:xfrm>
          <a:prstGeom prst="rect">
            <a:avLst/>
          </a:prstGeom>
          <a:noFill/>
        </p:spPr>
        <p:txBody>
          <a:bodyPr wrap="square" rtlCol="0">
            <a:spAutoFit/>
          </a:bodyPr>
          <a:lstStyle/>
          <a:p>
            <a:pPr algn="r"/>
            <a:fld id="{1EEF9F6E-3153-4B06-BE1C-C640A7BC8B79}" type="datetime2">
              <a:rPr lang="en-GB" smtClean="0">
                <a:solidFill>
                  <a:schemeClr val="bg1"/>
                </a:solidFill>
              </a:rPr>
              <a:pPr algn="r"/>
              <a:t>Monday, 20 June 2022</a:t>
            </a:fld>
            <a:endParaRPr lang="en-GB" dirty="0">
              <a:solidFill>
                <a:schemeClr val="bg1"/>
              </a:solidFill>
            </a:endParaRPr>
          </a:p>
        </p:txBody>
      </p:sp>
      <p:sp>
        <p:nvSpPr>
          <p:cNvPr id="15" name="Google Shape;144;p11"/>
          <p:cNvSpPr txBox="1">
            <a:spLocks/>
          </p:cNvSpPr>
          <p:nvPr/>
        </p:nvSpPr>
        <p:spPr>
          <a:xfrm rot="-120063">
            <a:off x="940614" y="407262"/>
            <a:ext cx="5517955" cy="715573"/>
          </a:xfrm>
          <a:prstGeom prst="rect">
            <a:avLst/>
          </a:prstGeom>
          <a:noFill/>
          <a:ln>
            <a:noFill/>
          </a:ln>
        </p:spPr>
        <p:txBody>
          <a:bodyPr spcFirstLastPara="1" wrap="square" lIns="91425" tIns="45700" rIns="91425" bIns="45700"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Bef>
                <a:spcPts val="0"/>
              </a:spcBef>
              <a:buClr>
                <a:schemeClr val="lt1"/>
              </a:buClr>
              <a:buSzPts val="4800"/>
              <a:buFont typeface="Century Gothic"/>
              <a:buNone/>
            </a:pPr>
            <a:r>
              <a:rPr lang="en-US" sz="4000" b="1" dirty="0">
                <a:solidFill>
                  <a:schemeClr val="lt1"/>
                </a:solidFill>
                <a:latin typeface="Century Gothic"/>
                <a:ea typeface="Century Gothic"/>
                <a:cs typeface="Century Gothic"/>
                <a:sym typeface="Century Gothic"/>
              </a:rPr>
              <a:t>	</a:t>
            </a:r>
            <a:r>
              <a:rPr lang="en-US" sz="4000" dirty="0">
                <a:solidFill>
                  <a:schemeClr val="lt1"/>
                </a:solidFill>
                <a:latin typeface="+mn-lt"/>
                <a:ea typeface="Century Gothic"/>
                <a:cs typeface="Century Gothic"/>
                <a:sym typeface="Century Gothic"/>
              </a:rPr>
              <a:t>Baseline activity</a:t>
            </a:r>
            <a:endParaRPr lang="en-US" sz="4000" b="1" dirty="0">
              <a:solidFill>
                <a:schemeClr val="lt1"/>
              </a:solidFill>
              <a:latin typeface="Century Gothic"/>
              <a:ea typeface="Century Gothic"/>
              <a:cs typeface="Century Gothic"/>
              <a:sym typeface="Century Gothic"/>
            </a:endParaRPr>
          </a:p>
        </p:txBody>
      </p:sp>
      <p:sp>
        <p:nvSpPr>
          <p:cNvPr id="16" name="Title 1">
            <a:extLst>
              <a:ext uri="{FF2B5EF4-FFF2-40B4-BE49-F238E27FC236}">
                <a16:creationId xmlns:a16="http://schemas.microsoft.com/office/drawing/2014/main" id="{0F2D166D-C7AA-4959-B7AC-86E235FCC264}"/>
              </a:ext>
            </a:extLst>
          </p:cNvPr>
          <p:cNvSpPr txBox="1">
            <a:spLocks/>
          </p:cNvSpPr>
          <p:nvPr/>
        </p:nvSpPr>
        <p:spPr>
          <a:xfrm>
            <a:off x="915473" y="1684422"/>
            <a:ext cx="10515600" cy="2028250"/>
          </a:xfrm>
          <a:prstGeom prst="rect">
            <a:avLst/>
          </a:prstGeom>
        </p:spPr>
        <p:txBody>
          <a:bodyPr>
            <a:noAutofit/>
          </a:bodyPr>
          <a:lstStyle>
            <a:lvl1pPr algn="l" defTabSz="914400" rtl="0" eaLnBrk="1" latinLnBrk="0" hangingPunct="1">
              <a:lnSpc>
                <a:spcPct val="90000"/>
              </a:lnSpc>
              <a:spcBef>
                <a:spcPct val="0"/>
              </a:spcBef>
              <a:buNone/>
              <a:defRPr sz="4400" kern="1200">
                <a:solidFill>
                  <a:srgbClr val="002060"/>
                </a:solidFill>
                <a:latin typeface="+mn-lt"/>
                <a:ea typeface="+mj-ea"/>
                <a:cs typeface="+mj-cs"/>
              </a:defRPr>
            </a:lvl1pPr>
          </a:lstStyle>
          <a:p>
            <a:pPr algn="ctr"/>
            <a:r>
              <a:rPr lang="en-GB" sz="5400" dirty="0">
                <a:solidFill>
                  <a:schemeClr val="bg1"/>
                </a:solidFill>
                <a:latin typeface="Arial" panose="020B0604020202020204" pitchFamily="34" charset="0"/>
                <a:cs typeface="Arial" panose="020B0604020202020204" pitchFamily="34" charset="0"/>
              </a:rPr>
              <a:t>What is meant by ‘virginity’?</a:t>
            </a:r>
          </a:p>
        </p:txBody>
      </p:sp>
      <p:sp>
        <p:nvSpPr>
          <p:cNvPr id="4" name="TextBox 3">
            <a:extLst>
              <a:ext uri="{FF2B5EF4-FFF2-40B4-BE49-F238E27FC236}">
                <a16:creationId xmlns:a16="http://schemas.microsoft.com/office/drawing/2014/main" id="{B55DE586-04D2-4F69-99D0-B955BB062B73}"/>
              </a:ext>
            </a:extLst>
          </p:cNvPr>
          <p:cNvSpPr txBox="1"/>
          <p:nvPr/>
        </p:nvSpPr>
        <p:spPr>
          <a:xfrm>
            <a:off x="2382253" y="2959768"/>
            <a:ext cx="7892715" cy="646331"/>
          </a:xfrm>
          <a:prstGeom prst="rect">
            <a:avLst/>
          </a:prstGeom>
          <a:noFill/>
        </p:spPr>
        <p:txBody>
          <a:bodyPr wrap="square" rtlCol="0">
            <a:spAutoFit/>
          </a:bodyPr>
          <a:lstStyle/>
          <a:p>
            <a:r>
              <a:rPr lang="en-GB" sz="3600" dirty="0">
                <a:solidFill>
                  <a:schemeClr val="bg1"/>
                </a:solidFill>
              </a:rPr>
              <a:t>Write what you think this means.</a:t>
            </a:r>
          </a:p>
        </p:txBody>
      </p:sp>
    </p:spTree>
    <p:extLst>
      <p:ext uri="{BB962C8B-B14F-4D97-AF65-F5344CB8AC3E}">
        <p14:creationId xmlns:p14="http://schemas.microsoft.com/office/powerpoint/2010/main" val="26401802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11391" y="5696963"/>
            <a:ext cx="1503604" cy="614937"/>
          </a:xfrm>
          <a:prstGeom prst="rect">
            <a:avLst/>
          </a:prstGeom>
        </p:spPr>
      </p:pic>
      <p:sp>
        <p:nvSpPr>
          <p:cNvPr id="3" name="Title 2"/>
          <p:cNvSpPr>
            <a:spLocks noGrp="1"/>
          </p:cNvSpPr>
          <p:nvPr>
            <p:ph type="title"/>
          </p:nvPr>
        </p:nvSpPr>
        <p:spPr>
          <a:xfrm>
            <a:off x="834189" y="-353208"/>
            <a:ext cx="10515600" cy="1325563"/>
          </a:xfrm>
        </p:spPr>
        <p:txBody>
          <a:bodyPr>
            <a:normAutofit/>
          </a:bodyPr>
          <a:lstStyle/>
          <a:p>
            <a:r>
              <a:rPr lang="en-GB" sz="3200" dirty="0">
                <a:cs typeface="Arial" panose="020B0604020202020204" pitchFamily="34" charset="0"/>
              </a:rPr>
              <a:t>Definitions according to the </a:t>
            </a:r>
            <a:r>
              <a:rPr lang="en-GB" sz="3200" dirty="0">
                <a:ea typeface="+mn-ea"/>
                <a:cs typeface="Arial" panose="020B0604020202020204" pitchFamily="34" charset="0"/>
              </a:rPr>
              <a:t>Cambridge</a:t>
            </a:r>
            <a:r>
              <a:rPr lang="en-GB" sz="3200" dirty="0">
                <a:cs typeface="Arial" panose="020B0604020202020204" pitchFamily="34" charset="0"/>
              </a:rPr>
              <a:t> Dictionary </a:t>
            </a:r>
          </a:p>
        </p:txBody>
      </p:sp>
      <p:sp>
        <p:nvSpPr>
          <p:cNvPr id="6" name="Content Placeholder 2"/>
          <p:cNvSpPr>
            <a:spLocks noGrp="1"/>
          </p:cNvSpPr>
          <p:nvPr>
            <p:ph idx="1"/>
          </p:nvPr>
        </p:nvSpPr>
        <p:spPr>
          <a:xfrm>
            <a:off x="1199395" y="1493192"/>
            <a:ext cx="10515600" cy="4288665"/>
          </a:xfrm>
        </p:spPr>
        <p:txBody>
          <a:bodyPr>
            <a:normAutofit lnSpcReduction="10000"/>
          </a:bodyPr>
          <a:lstStyle/>
          <a:p>
            <a:pPr marL="0" indent="0" algn="ctr">
              <a:buNone/>
            </a:pPr>
            <a:r>
              <a:rPr lang="en-GB" dirty="0">
                <a:cs typeface="Arial" panose="020B0604020202020204" pitchFamily="34" charset="0"/>
              </a:rPr>
              <a:t>Virginity is defined as </a:t>
            </a:r>
            <a:r>
              <a:rPr lang="en-GB" u="sng" dirty="0">
                <a:cs typeface="Arial" panose="020B0604020202020204" pitchFamily="34" charset="0"/>
              </a:rPr>
              <a:t>‘the state of never having had sex’ </a:t>
            </a:r>
          </a:p>
          <a:p>
            <a:pPr marL="0" indent="0" algn="ctr">
              <a:buNone/>
            </a:pPr>
            <a:endParaRPr lang="en-GB" u="sng" dirty="0">
              <a:cs typeface="Arial" panose="020B0604020202020204" pitchFamily="34" charset="0"/>
            </a:endParaRPr>
          </a:p>
          <a:p>
            <a:pPr marL="0" indent="0" algn="ctr">
              <a:buNone/>
            </a:pPr>
            <a:r>
              <a:rPr lang="en-GB" dirty="0">
                <a:cs typeface="Arial" panose="020B0604020202020204" pitchFamily="34" charset="0"/>
              </a:rPr>
              <a:t>Sex is defined as being </a:t>
            </a:r>
            <a:r>
              <a:rPr lang="en-GB" u="sng" dirty="0">
                <a:cs typeface="Arial" panose="020B0604020202020204" pitchFamily="34" charset="0"/>
              </a:rPr>
              <a:t>‘physical activity between people involving the sexual organs’</a:t>
            </a:r>
          </a:p>
          <a:p>
            <a:pPr marL="0" indent="0">
              <a:buNone/>
            </a:pPr>
            <a:endParaRPr lang="en-GB" u="sng" dirty="0">
              <a:cs typeface="Arial" panose="020B0604020202020204" pitchFamily="34" charset="0"/>
            </a:endParaRPr>
          </a:p>
          <a:p>
            <a:pPr marL="0" indent="0" algn="ctr">
              <a:buNone/>
            </a:pPr>
            <a:r>
              <a:rPr lang="en-GB" dirty="0">
                <a:cs typeface="Arial" panose="020B0604020202020204" pitchFamily="34" charset="0"/>
              </a:rPr>
              <a:t>Confused? </a:t>
            </a:r>
          </a:p>
          <a:p>
            <a:pPr marL="0" indent="0" algn="ctr">
              <a:buNone/>
            </a:pPr>
            <a:r>
              <a:rPr lang="en-GB" dirty="0">
                <a:cs typeface="Arial" panose="020B0604020202020204" pitchFamily="34" charset="0"/>
              </a:rPr>
              <a:t>Everyone’s understanding of sex is different – ‘virginity’ is a social construct which has been made up! </a:t>
            </a:r>
          </a:p>
          <a:p>
            <a:pPr marL="0" indent="0" algn="ctr">
              <a:buNone/>
            </a:pPr>
            <a:r>
              <a:rPr lang="en-GB" dirty="0">
                <a:cs typeface="Arial" panose="020B0604020202020204" pitchFamily="34" charset="0"/>
              </a:rPr>
              <a:t>Do you really lose anything the first time you have sex? </a:t>
            </a:r>
          </a:p>
        </p:txBody>
      </p:sp>
    </p:spTree>
    <p:extLst>
      <p:ext uri="{BB962C8B-B14F-4D97-AF65-F5344CB8AC3E}">
        <p14:creationId xmlns:p14="http://schemas.microsoft.com/office/powerpoint/2010/main" val="3884151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11391" y="5696963"/>
            <a:ext cx="1503604" cy="614937"/>
          </a:xfrm>
          <a:prstGeom prst="rect">
            <a:avLst/>
          </a:prstGeom>
        </p:spPr>
      </p:pic>
      <p:sp>
        <p:nvSpPr>
          <p:cNvPr id="5" name="Content Placeholder 2"/>
          <p:cNvSpPr>
            <a:spLocks noGrp="1"/>
          </p:cNvSpPr>
          <p:nvPr>
            <p:ph idx="1"/>
          </p:nvPr>
        </p:nvSpPr>
        <p:spPr>
          <a:xfrm>
            <a:off x="1199395" y="574443"/>
            <a:ext cx="10515600" cy="5429988"/>
          </a:xfrm>
        </p:spPr>
        <p:txBody>
          <a:bodyPr>
            <a:normAutofit/>
          </a:bodyPr>
          <a:lstStyle/>
          <a:p>
            <a:pPr marL="0" indent="0">
              <a:buNone/>
            </a:pPr>
            <a:endParaRPr lang="en-GB" sz="3000" dirty="0">
              <a:cs typeface="Arial" panose="020B0604020202020204" pitchFamily="34" charset="0"/>
            </a:endParaRPr>
          </a:p>
          <a:p>
            <a:pPr marL="0" indent="0" algn="ctr">
              <a:buNone/>
            </a:pPr>
            <a:r>
              <a:rPr lang="en-GB" sz="3000" b="1" dirty="0">
                <a:cs typeface="Arial" panose="020B0604020202020204" pitchFamily="34" charset="0"/>
              </a:rPr>
              <a:t>TASK: Discuss the headings relating to virginity in small groups.</a:t>
            </a:r>
            <a:br>
              <a:rPr lang="en-GB" sz="3000" dirty="0">
                <a:cs typeface="Arial" panose="020B0604020202020204" pitchFamily="34" charset="0"/>
              </a:rPr>
            </a:br>
            <a:br>
              <a:rPr lang="en-GB" sz="3000" dirty="0">
                <a:cs typeface="Arial" panose="020B0604020202020204" pitchFamily="34" charset="0"/>
              </a:rPr>
            </a:br>
            <a:r>
              <a:rPr lang="en-GB" sz="3000" dirty="0">
                <a:cs typeface="Arial" panose="020B0604020202020204" pitchFamily="34" charset="0"/>
              </a:rPr>
              <a:t>Consider:</a:t>
            </a:r>
          </a:p>
          <a:p>
            <a:r>
              <a:rPr lang="en-GB" sz="3000" dirty="0">
                <a:cs typeface="Arial" panose="020B0604020202020204" pitchFamily="34" charset="0"/>
              </a:rPr>
              <a:t>Have you heard this statement before? </a:t>
            </a:r>
          </a:p>
          <a:p>
            <a:r>
              <a:rPr lang="en-GB" sz="3000" dirty="0">
                <a:cs typeface="Arial" panose="020B0604020202020204" pitchFamily="34" charset="0"/>
              </a:rPr>
              <a:t>Is it something people your age might say or agree with? </a:t>
            </a:r>
          </a:p>
          <a:p>
            <a:r>
              <a:rPr lang="en-GB" sz="3000" dirty="0">
                <a:cs typeface="Arial" panose="020B0604020202020204" pitchFamily="34" charset="0"/>
              </a:rPr>
              <a:t>Is the statement completely true?</a:t>
            </a:r>
          </a:p>
          <a:p>
            <a:r>
              <a:rPr lang="en-GB" sz="3000" dirty="0">
                <a:cs typeface="Arial" panose="020B0604020202020204" pitchFamily="34" charset="0"/>
              </a:rPr>
              <a:t>What does it actually mean?</a:t>
            </a:r>
          </a:p>
        </p:txBody>
      </p:sp>
      <p:sp>
        <p:nvSpPr>
          <p:cNvPr id="2" name="TextBox 1">
            <a:extLst>
              <a:ext uri="{FF2B5EF4-FFF2-40B4-BE49-F238E27FC236}">
                <a16:creationId xmlns:a16="http://schemas.microsoft.com/office/drawing/2014/main" id="{B4EC8076-B56E-4387-9A95-6A73744CB336}"/>
              </a:ext>
            </a:extLst>
          </p:cNvPr>
          <p:cNvSpPr txBox="1"/>
          <p:nvPr/>
        </p:nvSpPr>
        <p:spPr>
          <a:xfrm>
            <a:off x="1199395" y="216568"/>
            <a:ext cx="2337889" cy="646331"/>
          </a:xfrm>
          <a:prstGeom prst="rect">
            <a:avLst/>
          </a:prstGeom>
          <a:noFill/>
        </p:spPr>
        <p:txBody>
          <a:bodyPr wrap="square" rtlCol="0">
            <a:spAutoFit/>
          </a:bodyPr>
          <a:lstStyle/>
          <a:p>
            <a:r>
              <a:rPr lang="en-GB" sz="3600" b="1" dirty="0">
                <a:solidFill>
                  <a:srgbClr val="FF0000"/>
                </a:solidFill>
              </a:rPr>
              <a:t>See notes </a:t>
            </a:r>
          </a:p>
        </p:txBody>
      </p:sp>
    </p:spTree>
    <p:extLst>
      <p:ext uri="{BB962C8B-B14F-4D97-AF65-F5344CB8AC3E}">
        <p14:creationId xmlns:p14="http://schemas.microsoft.com/office/powerpoint/2010/main" val="15027465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2053D40B-4E88-4678-A7F3-7A1D9AE61A5A}" vid="{C8350320-BD16-4F8D-9ECB-51A9C9007A3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Relationship</Template>
  <TotalTime>254</TotalTime>
  <Words>1188</Words>
  <Application>Microsoft Office PowerPoint</Application>
  <PresentationFormat>Widescreen</PresentationFormat>
  <Paragraphs>142</Paragraphs>
  <Slides>17</Slides>
  <Notes>9</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17</vt:i4>
      </vt:variant>
    </vt:vector>
  </HeadingPairs>
  <TitlesOfParts>
    <vt:vector size="27" baseType="lpstr">
      <vt:lpstr>Yu Gothic Light</vt:lpstr>
      <vt:lpstr>Arial</vt:lpstr>
      <vt:lpstr>Calibri</vt:lpstr>
      <vt:lpstr>Calibri Light</vt:lpstr>
      <vt:lpstr>Century Gothic</vt:lpstr>
      <vt:lpstr>MindMeridian-Display</vt:lpstr>
      <vt:lpstr>MindMeridian-Regular</vt:lpstr>
      <vt:lpstr>Palatino Linotype</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Definitions according to the Cambridge Dictionary </vt:lpstr>
      <vt:lpstr>PowerPoint Presentation</vt:lpstr>
      <vt:lpstr>Understanding opinions on ‘first time sex’</vt:lpstr>
      <vt:lpstr>TASK: What could go wrong?   Find solutions to these scenarios.  They are all real-life scenarios, relating to individuals’ experiences of first time sex….</vt:lpstr>
      <vt:lpstr>PowerPoint Presentation</vt:lpstr>
      <vt:lpstr>Are you ready?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RWilliams</dc:creator>
  <cp:lastModifiedBy>RWilliams</cp:lastModifiedBy>
  <cp:revision>11</cp:revision>
  <dcterms:created xsi:type="dcterms:W3CDTF">2022-06-17T08:02:11Z</dcterms:created>
  <dcterms:modified xsi:type="dcterms:W3CDTF">2022-06-20T10:41:44Z</dcterms:modified>
</cp:coreProperties>
</file>