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56" r:id="rId4"/>
    <p:sldId id="261" r:id="rId5"/>
    <p:sldId id="262" r:id="rId6"/>
    <p:sldId id="263" r:id="rId7"/>
    <p:sldId id="287" r:id="rId8"/>
    <p:sldId id="288" r:id="rId9"/>
    <p:sldId id="292" r:id="rId10"/>
    <p:sldId id="259" r:id="rId11"/>
    <p:sldId id="260" r:id="rId12"/>
    <p:sldId id="289" r:id="rId13"/>
    <p:sldId id="293" r:id="rId14"/>
    <p:sldId id="290" r:id="rId15"/>
    <p:sldId id="291" r:id="rId16"/>
    <p:sldId id="285" r:id="rId17"/>
    <p:sldId id="267" r:id="rId18"/>
    <p:sldId id="28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2" d="100"/>
          <a:sy n="42" d="100"/>
        </p:scale>
        <p:origin x="-54"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21383A-06DC-4BC7-86A6-2F62E129BB32}" type="datetimeFigureOut">
              <a:rPr lang="en-GB" smtClean="0"/>
              <a:t>12/05/2022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5280A2-8F6C-4705-B410-33A1821EB0C3}" type="slidenum">
              <a:rPr lang="en-GB" smtClean="0"/>
              <a:t>‹#›</a:t>
            </a:fld>
            <a:endParaRPr lang="en-GB"/>
          </a:p>
        </p:txBody>
      </p:sp>
    </p:spTree>
    <p:extLst>
      <p:ext uri="{BB962C8B-B14F-4D97-AF65-F5344CB8AC3E}">
        <p14:creationId xmlns:p14="http://schemas.microsoft.com/office/powerpoint/2010/main" val="2411332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0026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8589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8AB06EA-CB85-436E-B42A-AD950EBEB1B1}" type="slidenum">
              <a:rPr lang="en-GB" smtClean="0"/>
              <a:t>15</a:t>
            </a:fld>
            <a:endParaRPr lang="en-GB" dirty="0"/>
          </a:p>
        </p:txBody>
      </p:sp>
    </p:spTree>
    <p:extLst>
      <p:ext uri="{BB962C8B-B14F-4D97-AF65-F5344CB8AC3E}">
        <p14:creationId xmlns:p14="http://schemas.microsoft.com/office/powerpoint/2010/main" val="3491503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5EC91-B0F7-4ED8-80EE-0EB9B0D8F4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85C1853-27CC-4DD1-99F8-ABF52F5D2D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0C151F8-BD6A-4D26-839B-B351422B3AE5}"/>
              </a:ext>
            </a:extLst>
          </p:cNvPr>
          <p:cNvSpPr>
            <a:spLocks noGrp="1"/>
          </p:cNvSpPr>
          <p:nvPr>
            <p:ph type="dt" sz="half" idx="10"/>
          </p:nvPr>
        </p:nvSpPr>
        <p:spPr/>
        <p:txBody>
          <a:bodyPr/>
          <a:lstStyle/>
          <a:p>
            <a:fld id="{C2DC5B41-456F-4A1F-9E33-96018B176A14}" type="datetimeFigureOut">
              <a:rPr lang="en-GB" smtClean="0"/>
              <a:t>12/05/2022</a:t>
            </a:fld>
            <a:endParaRPr lang="en-GB"/>
          </a:p>
        </p:txBody>
      </p:sp>
      <p:sp>
        <p:nvSpPr>
          <p:cNvPr id="5" name="Footer Placeholder 4">
            <a:extLst>
              <a:ext uri="{FF2B5EF4-FFF2-40B4-BE49-F238E27FC236}">
                <a16:creationId xmlns:a16="http://schemas.microsoft.com/office/drawing/2014/main" id="{A03998B5-F13B-4655-88E0-DC54B2CB34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303FC8-9E1B-478E-9310-9B0FCD7A3164}"/>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1941481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F1FD3-70E3-4A12-95DC-4396B59C965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8FDED2-8B86-40EA-83D8-916487D251C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38096F-D728-4CA5-B173-20CF8BE19D4B}"/>
              </a:ext>
            </a:extLst>
          </p:cNvPr>
          <p:cNvSpPr>
            <a:spLocks noGrp="1"/>
          </p:cNvSpPr>
          <p:nvPr>
            <p:ph type="dt" sz="half" idx="10"/>
          </p:nvPr>
        </p:nvSpPr>
        <p:spPr/>
        <p:txBody>
          <a:bodyPr/>
          <a:lstStyle/>
          <a:p>
            <a:fld id="{C2DC5B41-456F-4A1F-9E33-96018B176A14}" type="datetimeFigureOut">
              <a:rPr lang="en-GB" smtClean="0"/>
              <a:t>12/05/2022</a:t>
            </a:fld>
            <a:endParaRPr lang="en-GB"/>
          </a:p>
        </p:txBody>
      </p:sp>
      <p:sp>
        <p:nvSpPr>
          <p:cNvPr id="5" name="Footer Placeholder 4">
            <a:extLst>
              <a:ext uri="{FF2B5EF4-FFF2-40B4-BE49-F238E27FC236}">
                <a16:creationId xmlns:a16="http://schemas.microsoft.com/office/drawing/2014/main" id="{9A1832D6-529D-45C9-BED2-EA21EADD54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DA3493-B9DA-437F-A155-4DC7C504B553}"/>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1303893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D31B3E-814D-4709-8AC0-78711A72FA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6A7C91D-7AD6-44FB-A5AD-B2B1F589FCF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D3521A-C973-433A-AB0B-010A7C38AAF7}"/>
              </a:ext>
            </a:extLst>
          </p:cNvPr>
          <p:cNvSpPr>
            <a:spLocks noGrp="1"/>
          </p:cNvSpPr>
          <p:nvPr>
            <p:ph type="dt" sz="half" idx="10"/>
          </p:nvPr>
        </p:nvSpPr>
        <p:spPr/>
        <p:txBody>
          <a:bodyPr/>
          <a:lstStyle/>
          <a:p>
            <a:fld id="{C2DC5B41-456F-4A1F-9E33-96018B176A14}" type="datetimeFigureOut">
              <a:rPr lang="en-GB" smtClean="0"/>
              <a:t>12/05/2022</a:t>
            </a:fld>
            <a:endParaRPr lang="en-GB"/>
          </a:p>
        </p:txBody>
      </p:sp>
      <p:sp>
        <p:nvSpPr>
          <p:cNvPr id="5" name="Footer Placeholder 4">
            <a:extLst>
              <a:ext uri="{FF2B5EF4-FFF2-40B4-BE49-F238E27FC236}">
                <a16:creationId xmlns:a16="http://schemas.microsoft.com/office/drawing/2014/main" id="{C0A4DE99-6D07-4BDE-9738-2E4A43CFB9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3346BA-4FFB-4A3A-BBD1-FAFFC4FEC3D4}"/>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4107020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mp;L MAIN PAGE">
  <p:cSld name="T&amp;L MAIN PAGE">
    <p:spTree>
      <p:nvGrpSpPr>
        <p:cNvPr id="1" name="Shape 10"/>
        <p:cNvGrpSpPr/>
        <p:nvPr/>
      </p:nvGrpSpPr>
      <p:grpSpPr>
        <a:xfrm>
          <a:off x="0" y="0"/>
          <a:ext cx="0" cy="0"/>
          <a:chOff x="0" y="0"/>
          <a:chExt cx="0" cy="0"/>
        </a:xfrm>
      </p:grpSpPr>
      <p:sp>
        <p:nvSpPr>
          <p:cNvPr id="11" name="Google Shape;11;p2"/>
          <p:cNvSpPr/>
          <p:nvPr/>
        </p:nvSpPr>
        <p:spPr>
          <a:xfrm>
            <a:off x="0" y="6434570"/>
            <a:ext cx="12192000" cy="423431"/>
          </a:xfrm>
          <a:prstGeom prst="rect">
            <a:avLst/>
          </a:prstGeom>
          <a:solidFill>
            <a:srgbClr val="00206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b="0" i="0" u="none" strike="noStrike" cap="none">
              <a:solidFill>
                <a:schemeClr val="lt1"/>
              </a:solidFill>
              <a:latin typeface="Palatino Linotype"/>
              <a:ea typeface="Palatino Linotype"/>
              <a:cs typeface="Palatino Linotype"/>
              <a:sym typeface="Palatino Linotype"/>
            </a:endParaRPr>
          </a:p>
        </p:txBody>
      </p:sp>
      <p:pic>
        <p:nvPicPr>
          <p:cNvPr id="12" name="Google Shape;12;p2"/>
          <p:cNvPicPr preferRelativeResize="0"/>
          <p:nvPr/>
        </p:nvPicPr>
        <p:blipFill rotWithShape="1">
          <a:blip r:embed="rId2">
            <a:alphaModFix/>
          </a:blip>
          <a:srcRect/>
          <a:stretch/>
        </p:blipFill>
        <p:spPr>
          <a:xfrm>
            <a:off x="1010941" y="6470279"/>
            <a:ext cx="9860259" cy="410844"/>
          </a:xfrm>
          <a:prstGeom prst="rect">
            <a:avLst/>
          </a:prstGeom>
          <a:noFill/>
          <a:ln>
            <a:noFill/>
          </a:ln>
        </p:spPr>
      </p:pic>
      <p:sp>
        <p:nvSpPr>
          <p:cNvPr id="13" name="Google Shape;13;p2"/>
          <p:cNvSpPr/>
          <p:nvPr/>
        </p:nvSpPr>
        <p:spPr>
          <a:xfrm>
            <a:off x="0" y="0"/>
            <a:ext cx="12192000" cy="6434570"/>
          </a:xfrm>
          <a:prstGeom prst="rect">
            <a:avLst/>
          </a:prstGeom>
          <a:solidFill>
            <a:srgbClr val="00206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b="0" i="0" u="none" strike="noStrike" cap="none">
              <a:solidFill>
                <a:schemeClr val="lt1"/>
              </a:solidFill>
              <a:latin typeface="Palatino Linotype"/>
              <a:ea typeface="Palatino Linotype"/>
              <a:cs typeface="Palatino Linotype"/>
              <a:sym typeface="Palatino Linotype"/>
            </a:endParaRPr>
          </a:p>
        </p:txBody>
      </p:sp>
      <p:sp>
        <p:nvSpPr>
          <p:cNvPr id="14" name="Google Shape;14;p2"/>
          <p:cNvSpPr txBox="1">
            <a:spLocks noGrp="1"/>
          </p:cNvSpPr>
          <p:nvPr>
            <p:ph type="title"/>
          </p:nvPr>
        </p:nvSpPr>
        <p:spPr>
          <a:xfrm>
            <a:off x="279991" y="4423144"/>
            <a:ext cx="11632018" cy="1701210"/>
          </a:xfrm>
          <a:prstGeom prst="rect">
            <a:avLst/>
          </a:prstGeom>
          <a:noFill/>
          <a:ln>
            <a:noFill/>
          </a:ln>
        </p:spPr>
        <p:txBody>
          <a:bodyPr spcFirstLastPara="1" wrap="square" lIns="91425" tIns="45700" rIns="91425" bIns="45700" anchor="ctr" anchorCtr="0"/>
          <a:lstStyle>
            <a:lvl1pPr marR="0" lvl="0" algn="ctr" rtl="0">
              <a:lnSpc>
                <a:spcPct val="90000"/>
              </a:lnSpc>
              <a:spcBef>
                <a:spcPts val="0"/>
              </a:spcBef>
              <a:spcAft>
                <a:spcPts val="0"/>
              </a:spcAft>
              <a:buClr>
                <a:schemeClr val="accent6"/>
              </a:buClr>
              <a:buSzPts val="6600"/>
              <a:buFont typeface="Century Gothic"/>
              <a:buNone/>
              <a:defRPr sz="6600" b="1" i="0" u="none" strike="noStrike" cap="none">
                <a:solidFill>
                  <a:schemeClr val="accent6"/>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a:t>Click to edit Master title style</a:t>
            </a:r>
            <a:endParaRPr/>
          </a:p>
        </p:txBody>
      </p:sp>
      <p:pic>
        <p:nvPicPr>
          <p:cNvPr id="16" name="Google Shape;16;p2"/>
          <p:cNvPicPr preferRelativeResize="0"/>
          <p:nvPr/>
        </p:nvPicPr>
        <p:blipFill rotWithShape="1">
          <a:blip r:embed="rId3">
            <a:alphaModFix/>
          </a:blip>
          <a:srcRect/>
          <a:stretch/>
        </p:blipFill>
        <p:spPr>
          <a:xfrm>
            <a:off x="127206" y="174236"/>
            <a:ext cx="11937588" cy="4463551"/>
          </a:xfrm>
          <a:prstGeom prst="rect">
            <a:avLst/>
          </a:prstGeom>
          <a:solidFill>
            <a:srgbClr val="002060"/>
          </a:solidFill>
          <a:ln>
            <a:noFill/>
          </a:ln>
        </p:spPr>
      </p:pic>
    </p:spTree>
    <p:extLst>
      <p:ext uri="{BB962C8B-B14F-4D97-AF65-F5344CB8AC3E}">
        <p14:creationId xmlns:p14="http://schemas.microsoft.com/office/powerpoint/2010/main" val="1039505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70023-A2F2-43C6-A15F-E391D364E1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853A1FB-6E67-427A-9438-D7E5693C5F6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AEDE1B-AAC3-48A0-A776-34D663DFF848}"/>
              </a:ext>
            </a:extLst>
          </p:cNvPr>
          <p:cNvSpPr>
            <a:spLocks noGrp="1"/>
          </p:cNvSpPr>
          <p:nvPr>
            <p:ph type="dt" sz="half" idx="10"/>
          </p:nvPr>
        </p:nvSpPr>
        <p:spPr/>
        <p:txBody>
          <a:bodyPr/>
          <a:lstStyle/>
          <a:p>
            <a:fld id="{C2DC5B41-456F-4A1F-9E33-96018B176A14}" type="datetimeFigureOut">
              <a:rPr lang="en-GB" smtClean="0"/>
              <a:t>12/05/2022</a:t>
            </a:fld>
            <a:endParaRPr lang="en-GB"/>
          </a:p>
        </p:txBody>
      </p:sp>
      <p:sp>
        <p:nvSpPr>
          <p:cNvPr id="5" name="Footer Placeholder 4">
            <a:extLst>
              <a:ext uri="{FF2B5EF4-FFF2-40B4-BE49-F238E27FC236}">
                <a16:creationId xmlns:a16="http://schemas.microsoft.com/office/drawing/2014/main" id="{DCC04798-759D-41EC-BD30-8931C6FFC9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AF2787-C7DB-45BA-99D8-62A20EC3114D}"/>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4197759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E2F4A-7B01-4564-8F4D-B72B14BCF2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3580575-B4BA-4A74-8D14-E54195E490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C37293F-2877-42EA-88EB-0EDC029C4105}"/>
              </a:ext>
            </a:extLst>
          </p:cNvPr>
          <p:cNvSpPr>
            <a:spLocks noGrp="1"/>
          </p:cNvSpPr>
          <p:nvPr>
            <p:ph type="dt" sz="half" idx="10"/>
          </p:nvPr>
        </p:nvSpPr>
        <p:spPr/>
        <p:txBody>
          <a:bodyPr/>
          <a:lstStyle/>
          <a:p>
            <a:fld id="{C2DC5B41-456F-4A1F-9E33-96018B176A14}" type="datetimeFigureOut">
              <a:rPr lang="en-GB" smtClean="0"/>
              <a:t>12/05/2022</a:t>
            </a:fld>
            <a:endParaRPr lang="en-GB"/>
          </a:p>
        </p:txBody>
      </p:sp>
      <p:sp>
        <p:nvSpPr>
          <p:cNvPr id="5" name="Footer Placeholder 4">
            <a:extLst>
              <a:ext uri="{FF2B5EF4-FFF2-40B4-BE49-F238E27FC236}">
                <a16:creationId xmlns:a16="http://schemas.microsoft.com/office/drawing/2014/main" id="{5EBC5B50-13E6-455B-800A-9AEEF61872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C5C422-E919-49C3-A8E2-22A6F6A5C49E}"/>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3088299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59CC6-15D9-4E2A-A191-D35005EF14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ADCCC2-2A1F-4F20-966B-C5558F63F99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1B2EFB5-E7DD-49AC-8F09-07350A178EE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E3F8E03-B1BD-41A1-B2C9-5C3774AE41F1}"/>
              </a:ext>
            </a:extLst>
          </p:cNvPr>
          <p:cNvSpPr>
            <a:spLocks noGrp="1"/>
          </p:cNvSpPr>
          <p:nvPr>
            <p:ph type="dt" sz="half" idx="10"/>
          </p:nvPr>
        </p:nvSpPr>
        <p:spPr/>
        <p:txBody>
          <a:bodyPr/>
          <a:lstStyle/>
          <a:p>
            <a:fld id="{C2DC5B41-456F-4A1F-9E33-96018B176A14}" type="datetimeFigureOut">
              <a:rPr lang="en-GB" smtClean="0"/>
              <a:t>12/05/2022</a:t>
            </a:fld>
            <a:endParaRPr lang="en-GB"/>
          </a:p>
        </p:txBody>
      </p:sp>
      <p:sp>
        <p:nvSpPr>
          <p:cNvPr id="6" name="Footer Placeholder 5">
            <a:extLst>
              <a:ext uri="{FF2B5EF4-FFF2-40B4-BE49-F238E27FC236}">
                <a16:creationId xmlns:a16="http://schemas.microsoft.com/office/drawing/2014/main" id="{2045ED2E-AC85-4104-84AF-0425E8B842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DC4DD0-922E-4376-A0A9-DA5E6239A377}"/>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1988229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C9096-C9EA-40D8-ABD2-E8147B7FDFF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0A53B8-7D7E-475E-9DBB-46D48FFBFC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55A3ED0-30F0-4452-B11F-E405C73C38F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D117749-2D75-4D89-B673-D299B2D2BE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1050656-A7F8-490B-96A5-F377E5F8E88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EF9BA87-9168-4A74-93C8-8BE36512CC4D}"/>
              </a:ext>
            </a:extLst>
          </p:cNvPr>
          <p:cNvSpPr>
            <a:spLocks noGrp="1"/>
          </p:cNvSpPr>
          <p:nvPr>
            <p:ph type="dt" sz="half" idx="10"/>
          </p:nvPr>
        </p:nvSpPr>
        <p:spPr/>
        <p:txBody>
          <a:bodyPr/>
          <a:lstStyle/>
          <a:p>
            <a:fld id="{C2DC5B41-456F-4A1F-9E33-96018B176A14}" type="datetimeFigureOut">
              <a:rPr lang="en-GB" smtClean="0"/>
              <a:t>12/05/2022</a:t>
            </a:fld>
            <a:endParaRPr lang="en-GB"/>
          </a:p>
        </p:txBody>
      </p:sp>
      <p:sp>
        <p:nvSpPr>
          <p:cNvPr id="8" name="Footer Placeholder 7">
            <a:extLst>
              <a:ext uri="{FF2B5EF4-FFF2-40B4-BE49-F238E27FC236}">
                <a16:creationId xmlns:a16="http://schemas.microsoft.com/office/drawing/2014/main" id="{C9253755-A130-4407-981A-49F578E3ECB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5ABC9ED-A0B9-469F-A689-9BD71DEFF7AE}"/>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2731041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89C1A-2C08-41B5-85B1-ABA248B974C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107EE4A-667E-4830-A0C7-925B789EAC5D}"/>
              </a:ext>
            </a:extLst>
          </p:cNvPr>
          <p:cNvSpPr>
            <a:spLocks noGrp="1"/>
          </p:cNvSpPr>
          <p:nvPr>
            <p:ph type="dt" sz="half" idx="10"/>
          </p:nvPr>
        </p:nvSpPr>
        <p:spPr/>
        <p:txBody>
          <a:bodyPr/>
          <a:lstStyle/>
          <a:p>
            <a:fld id="{C2DC5B41-456F-4A1F-9E33-96018B176A14}" type="datetimeFigureOut">
              <a:rPr lang="en-GB" smtClean="0"/>
              <a:t>12/05/2022</a:t>
            </a:fld>
            <a:endParaRPr lang="en-GB"/>
          </a:p>
        </p:txBody>
      </p:sp>
      <p:sp>
        <p:nvSpPr>
          <p:cNvPr id="4" name="Footer Placeholder 3">
            <a:extLst>
              <a:ext uri="{FF2B5EF4-FFF2-40B4-BE49-F238E27FC236}">
                <a16:creationId xmlns:a16="http://schemas.microsoft.com/office/drawing/2014/main" id="{D3BA9F3C-6639-45EC-ABCA-DADB9FC92AE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F04D748-0286-473D-8B5B-CE99057597E6}"/>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4050754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DB47CA-F4F2-4A53-926D-702DB7019551}"/>
              </a:ext>
            </a:extLst>
          </p:cNvPr>
          <p:cNvSpPr>
            <a:spLocks noGrp="1"/>
          </p:cNvSpPr>
          <p:nvPr>
            <p:ph type="dt" sz="half" idx="10"/>
          </p:nvPr>
        </p:nvSpPr>
        <p:spPr/>
        <p:txBody>
          <a:bodyPr/>
          <a:lstStyle/>
          <a:p>
            <a:fld id="{C2DC5B41-456F-4A1F-9E33-96018B176A14}" type="datetimeFigureOut">
              <a:rPr lang="en-GB" smtClean="0"/>
              <a:t>12/05/2022</a:t>
            </a:fld>
            <a:endParaRPr lang="en-GB"/>
          </a:p>
        </p:txBody>
      </p:sp>
      <p:sp>
        <p:nvSpPr>
          <p:cNvPr id="3" name="Footer Placeholder 2">
            <a:extLst>
              <a:ext uri="{FF2B5EF4-FFF2-40B4-BE49-F238E27FC236}">
                <a16:creationId xmlns:a16="http://schemas.microsoft.com/office/drawing/2014/main" id="{C74D721A-1625-495F-BBE0-554CBABBC86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D5660BA-F4B8-4BB0-B6A3-3A91C461E961}"/>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928891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4447C-894B-4A9A-93B2-D2A296121B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08241D2-EE00-41CD-AAFE-319CA9B100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D9F1D2E-5B3D-4597-988E-9D3978B38A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5F4B21-D196-4279-ACB4-BF7DB7EE8C33}"/>
              </a:ext>
            </a:extLst>
          </p:cNvPr>
          <p:cNvSpPr>
            <a:spLocks noGrp="1"/>
          </p:cNvSpPr>
          <p:nvPr>
            <p:ph type="dt" sz="half" idx="10"/>
          </p:nvPr>
        </p:nvSpPr>
        <p:spPr/>
        <p:txBody>
          <a:bodyPr/>
          <a:lstStyle/>
          <a:p>
            <a:fld id="{C2DC5B41-456F-4A1F-9E33-96018B176A14}" type="datetimeFigureOut">
              <a:rPr lang="en-GB" smtClean="0"/>
              <a:t>12/05/2022</a:t>
            </a:fld>
            <a:endParaRPr lang="en-GB"/>
          </a:p>
        </p:txBody>
      </p:sp>
      <p:sp>
        <p:nvSpPr>
          <p:cNvPr id="6" name="Footer Placeholder 5">
            <a:extLst>
              <a:ext uri="{FF2B5EF4-FFF2-40B4-BE49-F238E27FC236}">
                <a16:creationId xmlns:a16="http://schemas.microsoft.com/office/drawing/2014/main" id="{6F1B329D-FB69-4D5A-A4B4-09A24222A2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3CEB19-4900-4235-8BC8-69D7F6858AB9}"/>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845902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B968D-AFCE-419A-9638-72CF1C5406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9D1C61B-D50B-4DA9-B361-FFFDEEA97B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FAED8D2D-DDD4-4F45-BF17-7D7B1C5B67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FFEE6B1-B08F-4D42-A537-61EFAC6259C3}"/>
              </a:ext>
            </a:extLst>
          </p:cNvPr>
          <p:cNvSpPr>
            <a:spLocks noGrp="1"/>
          </p:cNvSpPr>
          <p:nvPr>
            <p:ph type="dt" sz="half" idx="10"/>
          </p:nvPr>
        </p:nvSpPr>
        <p:spPr/>
        <p:txBody>
          <a:bodyPr/>
          <a:lstStyle/>
          <a:p>
            <a:fld id="{C2DC5B41-456F-4A1F-9E33-96018B176A14}" type="datetimeFigureOut">
              <a:rPr lang="en-GB" smtClean="0"/>
              <a:t>12/05/2022</a:t>
            </a:fld>
            <a:endParaRPr lang="en-GB"/>
          </a:p>
        </p:txBody>
      </p:sp>
      <p:sp>
        <p:nvSpPr>
          <p:cNvPr id="6" name="Footer Placeholder 5">
            <a:extLst>
              <a:ext uri="{FF2B5EF4-FFF2-40B4-BE49-F238E27FC236}">
                <a16:creationId xmlns:a16="http://schemas.microsoft.com/office/drawing/2014/main" id="{4D740810-78B4-44DE-B660-A064D88D51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95FA5B-00B3-457A-87F3-2791C3E8A22A}"/>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3612174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4259C2-45F6-4F16-BDB4-46906BC635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190958-AFC8-4F31-9185-3D622C9CC4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DAB120-1D45-4962-9D7A-5BCA4459FB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C5B41-456F-4A1F-9E33-96018B176A14}" type="datetimeFigureOut">
              <a:rPr lang="en-GB" smtClean="0"/>
              <a:t>12/05/2022</a:t>
            </a:fld>
            <a:endParaRPr lang="en-GB"/>
          </a:p>
        </p:txBody>
      </p:sp>
      <p:sp>
        <p:nvSpPr>
          <p:cNvPr id="5" name="Footer Placeholder 4">
            <a:extLst>
              <a:ext uri="{FF2B5EF4-FFF2-40B4-BE49-F238E27FC236}">
                <a16:creationId xmlns:a16="http://schemas.microsoft.com/office/drawing/2014/main" id="{B1524118-15A4-4942-952E-1A4728265F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9C22CA4-D5B9-48F6-94C2-037B125170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2FD390-17D8-4489-B1CB-6C17869ECD83}" type="slidenum">
              <a:rPr lang="en-GB" smtClean="0"/>
              <a:t>‹#›</a:t>
            </a:fld>
            <a:endParaRPr lang="en-GB"/>
          </a:p>
        </p:txBody>
      </p:sp>
      <p:grpSp>
        <p:nvGrpSpPr>
          <p:cNvPr id="7" name="Group 6">
            <a:extLst>
              <a:ext uri="{FF2B5EF4-FFF2-40B4-BE49-F238E27FC236}">
                <a16:creationId xmlns:a16="http://schemas.microsoft.com/office/drawing/2014/main" id="{0C10E387-1286-42C0-809D-7E0B712F6D73}"/>
              </a:ext>
            </a:extLst>
          </p:cNvPr>
          <p:cNvGrpSpPr/>
          <p:nvPr userDrawn="1"/>
        </p:nvGrpSpPr>
        <p:grpSpPr>
          <a:xfrm>
            <a:off x="-5871139" y="0"/>
            <a:ext cx="20049795" cy="7329320"/>
            <a:chOff x="-5871139" y="0"/>
            <a:chExt cx="20049795" cy="7329320"/>
          </a:xfrm>
        </p:grpSpPr>
        <p:pic>
          <p:nvPicPr>
            <p:cNvPr id="8" name="Google Shape;38;p4">
              <a:extLst>
                <a:ext uri="{FF2B5EF4-FFF2-40B4-BE49-F238E27FC236}">
                  <a16:creationId xmlns:a16="http://schemas.microsoft.com/office/drawing/2014/main" id="{ACDC55DE-0C97-41C6-A496-65C4E0B06EA3}"/>
                </a:ext>
              </a:extLst>
            </p:cNvPr>
            <p:cNvPicPr preferRelativeResize="0"/>
            <p:nvPr/>
          </p:nvPicPr>
          <p:blipFill rotWithShape="1">
            <a:blip r:embed="rId14">
              <a:alphaModFix amt="26000"/>
            </a:blip>
            <a:srcRect/>
            <a:stretch/>
          </p:blipFill>
          <p:spPr>
            <a:xfrm rot="-1344145">
              <a:off x="-5871139" y="208389"/>
              <a:ext cx="20049795" cy="7120931"/>
            </a:xfrm>
            <a:prstGeom prst="rect">
              <a:avLst/>
            </a:prstGeom>
            <a:noFill/>
            <a:ln>
              <a:noFill/>
            </a:ln>
          </p:spPr>
        </p:pic>
        <p:sp>
          <p:nvSpPr>
            <p:cNvPr id="9" name="Rectangle 8">
              <a:extLst>
                <a:ext uri="{FF2B5EF4-FFF2-40B4-BE49-F238E27FC236}">
                  <a16:creationId xmlns:a16="http://schemas.microsoft.com/office/drawing/2014/main" id="{6B4E811F-5051-4233-A213-33B9CA109793}"/>
                </a:ext>
              </a:extLst>
            </p:cNvPr>
            <p:cNvSpPr/>
            <p:nvPr/>
          </p:nvSpPr>
          <p:spPr>
            <a:xfrm>
              <a:off x="0" y="0"/>
              <a:ext cx="943102" cy="68579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sp>
          <p:nvSpPr>
            <p:cNvPr id="10" name="Rectangle 9">
              <a:extLst>
                <a:ext uri="{FF2B5EF4-FFF2-40B4-BE49-F238E27FC236}">
                  <a16:creationId xmlns:a16="http://schemas.microsoft.com/office/drawing/2014/main" id="{232BA1FB-2E9E-4F71-B12A-09C93454BF4F}"/>
                </a:ext>
              </a:extLst>
            </p:cNvPr>
            <p:cNvSpPr/>
            <p:nvPr/>
          </p:nvSpPr>
          <p:spPr>
            <a:xfrm>
              <a:off x="943102" y="6430779"/>
              <a:ext cx="11248898" cy="4272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002060"/>
                  </a:solidFill>
                  <a:latin typeface="+mj-lt"/>
                  <a:ea typeface="Yu Gothic Light" panose="020B0300000000000000" pitchFamily="34" charset="-128"/>
                </a:rPr>
                <a:t>EXCELLENCE		-	INNOVATION		-	RESPECT</a:t>
              </a:r>
            </a:p>
          </p:txBody>
        </p:sp>
        <p:cxnSp>
          <p:nvCxnSpPr>
            <p:cNvPr id="11" name="Straight Connector 10">
              <a:extLst>
                <a:ext uri="{FF2B5EF4-FFF2-40B4-BE49-F238E27FC236}">
                  <a16:creationId xmlns:a16="http://schemas.microsoft.com/office/drawing/2014/main" id="{8C91A96F-1D20-4E51-886D-D73EB677F3CE}"/>
                </a:ext>
              </a:extLst>
            </p:cNvPr>
            <p:cNvCxnSpPr>
              <a:cxnSpLocks/>
            </p:cNvCxnSpPr>
            <p:nvPr/>
          </p:nvCxnSpPr>
          <p:spPr>
            <a:xfrm flipV="1">
              <a:off x="943102" y="374754"/>
              <a:ext cx="11248898" cy="646331"/>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8864DC0-B952-4D9B-94F4-499CC6C9B348}"/>
                </a:ext>
              </a:extLst>
            </p:cNvPr>
            <p:cNvSpPr txBox="1"/>
            <p:nvPr/>
          </p:nvSpPr>
          <p:spPr>
            <a:xfrm>
              <a:off x="8129589" y="0"/>
              <a:ext cx="4062412" cy="374754"/>
            </a:xfrm>
            <a:prstGeom prst="rect">
              <a:avLst/>
            </a:prstGeom>
            <a:noFill/>
          </p:spPr>
          <p:txBody>
            <a:bodyPr wrap="square" rtlCol="0">
              <a:spAutoFit/>
            </a:bodyPr>
            <a:lstStyle/>
            <a:p>
              <a:pPr algn="r"/>
              <a:fld id="{1EEF9F6E-3153-4B06-BE1C-C640A7BC8B79}" type="datetime2">
                <a:rPr lang="en-GB" smtClean="0">
                  <a:solidFill>
                    <a:srgbClr val="000066"/>
                  </a:solidFill>
                </a:rPr>
                <a:pPr algn="r"/>
                <a:t>Thursday, 12 May 2022</a:t>
              </a:fld>
              <a:endParaRPr lang="en-GB" dirty="0">
                <a:solidFill>
                  <a:srgbClr val="000066"/>
                </a:solidFill>
              </a:endParaRPr>
            </a:p>
          </p:txBody>
        </p:sp>
      </p:grpSp>
    </p:spTree>
    <p:extLst>
      <p:ext uri="{BB962C8B-B14F-4D97-AF65-F5344CB8AC3E}">
        <p14:creationId xmlns:p14="http://schemas.microsoft.com/office/powerpoint/2010/main" val="4004419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6.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4.png"/><Relationship Id="rId5" Type="http://schemas.openxmlformats.org/officeDocument/2006/relationships/image" Target="../media/image9.png"/><Relationship Id="rId10" Type="http://schemas.openxmlformats.org/officeDocument/2006/relationships/image" Target="../media/image13.png"/><Relationship Id="rId4" Type="http://schemas.openxmlformats.org/officeDocument/2006/relationships/image" Target="../media/image8.png"/><Relationship Id="rId9" Type="http://schemas.openxmlformats.org/officeDocument/2006/relationships/hyperlink" Target="https://www.samaritans.org/about-samaritans/" TargetMode="External"/><Relationship Id="rId14" Type="http://schemas.openxmlformats.org/officeDocument/2006/relationships/hyperlink" Target="https://www.kooth.com/"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tel:+44-808-801-0811" TargetMode="External"/><Relationship Id="rId3" Type="http://schemas.openxmlformats.org/officeDocument/2006/relationships/hyperlink" Target="https://www.actionforchildren.org.uk/" TargetMode="External"/><Relationship Id="rId7" Type="http://schemas.openxmlformats.org/officeDocument/2006/relationships/hyperlink" Target="tel:+44-808-801-0711" TargetMode="External"/><Relationship Id="rId12" Type="http://schemas.openxmlformats.org/officeDocument/2006/relationships/hyperlink" Target="tel:+44-808-800-0661"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anxietyuk.org.uk/" TargetMode="External"/><Relationship Id="rId11" Type="http://schemas.openxmlformats.org/officeDocument/2006/relationships/hyperlink" Target="https://www.thecalmzone.net/" TargetMode="External"/><Relationship Id="rId5" Type="http://schemas.openxmlformats.org/officeDocument/2006/relationships/hyperlink" Target="sms:+44-7537-416-905" TargetMode="External"/><Relationship Id="rId10" Type="http://schemas.openxmlformats.org/officeDocument/2006/relationships/hyperlink" Target="tel:+44-800-58-58-58" TargetMode="External"/><Relationship Id="rId4" Type="http://schemas.openxmlformats.org/officeDocument/2006/relationships/hyperlink" Target="tel:+44-3444-775-774" TargetMode="External"/><Relationship Id="rId9" Type="http://schemas.openxmlformats.org/officeDocument/2006/relationships/hyperlink" Target="https://www.beateatingdisorders.org.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2" name="TextBox 1">
            <a:extLst>
              <a:ext uri="{FF2B5EF4-FFF2-40B4-BE49-F238E27FC236}">
                <a16:creationId xmlns:a16="http://schemas.microsoft.com/office/drawing/2014/main" id="{F3AFCCF8-886B-4972-840A-D9AC29038015}"/>
              </a:ext>
            </a:extLst>
          </p:cNvPr>
          <p:cNvSpPr txBox="1"/>
          <p:nvPr/>
        </p:nvSpPr>
        <p:spPr>
          <a:xfrm>
            <a:off x="1849072" y="554225"/>
            <a:ext cx="8274644" cy="3631763"/>
          </a:xfrm>
          <a:prstGeom prst="rect">
            <a:avLst/>
          </a:prstGeom>
          <a:noFill/>
        </p:spPr>
        <p:txBody>
          <a:bodyPr wrap="square" rtlCol="0">
            <a:spAutoFit/>
          </a:bodyPr>
          <a:lstStyle/>
          <a:p>
            <a:r>
              <a:rPr lang="en-GB" sz="11500" b="1" dirty="0">
                <a:solidFill>
                  <a:schemeClr val="bg1"/>
                </a:solidFill>
                <a:latin typeface="Yu Gothic Light" panose="020B0300000000000000" pitchFamily="34" charset="-128"/>
                <a:ea typeface="Yu Gothic Light" panose="020B0300000000000000" pitchFamily="34" charset="-128"/>
              </a:rPr>
              <a:t>Life </a:t>
            </a:r>
          </a:p>
          <a:p>
            <a:r>
              <a:rPr lang="en-GB" sz="11500" b="1" dirty="0">
                <a:solidFill>
                  <a:schemeClr val="bg1"/>
                </a:solidFill>
                <a:latin typeface="Yu Gothic Light" panose="020B0300000000000000" pitchFamily="34" charset="-128"/>
                <a:ea typeface="Yu Gothic Light" panose="020B0300000000000000" pitchFamily="34" charset="-128"/>
              </a:rPr>
              <a:t>	Studies</a:t>
            </a:r>
          </a:p>
        </p:txBody>
      </p:sp>
      <p:sp>
        <p:nvSpPr>
          <p:cNvPr id="4" name="TextBox 3"/>
          <p:cNvSpPr txBox="1"/>
          <p:nvPr/>
        </p:nvSpPr>
        <p:spPr>
          <a:xfrm>
            <a:off x="9568721" y="0"/>
            <a:ext cx="2623279"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Thursday, 12 May 2022</a:t>
            </a:fld>
            <a:endParaRPr lang="en-GB" dirty="0">
              <a:solidFill>
                <a:schemeClr val="bg1"/>
              </a:solidFill>
            </a:endParaRPr>
          </a:p>
        </p:txBody>
      </p:sp>
    </p:spTree>
    <p:extLst>
      <p:ext uri="{BB962C8B-B14F-4D97-AF65-F5344CB8AC3E}">
        <p14:creationId xmlns:p14="http://schemas.microsoft.com/office/powerpoint/2010/main" val="1817269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940" y="-164526"/>
            <a:ext cx="10515600" cy="1325563"/>
          </a:xfrm>
        </p:spPr>
        <p:txBody>
          <a:bodyPr/>
          <a:lstStyle/>
          <a:p>
            <a:pPr algn="ctr"/>
            <a:r>
              <a:rPr lang="en-GB" dirty="0">
                <a:solidFill>
                  <a:srgbClr val="002060"/>
                </a:solidFill>
                <a:latin typeface="+mn-lt"/>
              </a:rPr>
              <a:t>Differences and strengths</a:t>
            </a:r>
          </a:p>
        </p:txBody>
      </p:sp>
      <p:sp>
        <p:nvSpPr>
          <p:cNvPr id="3" name="Content Placeholder 2"/>
          <p:cNvSpPr>
            <a:spLocks noGrp="1"/>
          </p:cNvSpPr>
          <p:nvPr>
            <p:ph idx="1"/>
          </p:nvPr>
        </p:nvSpPr>
        <p:spPr>
          <a:xfrm>
            <a:off x="1021080" y="1702782"/>
            <a:ext cx="10515600" cy="4351338"/>
          </a:xfrm>
        </p:spPr>
        <p:txBody>
          <a:bodyPr/>
          <a:lstStyle/>
          <a:p>
            <a:pPr algn="ctr"/>
            <a:endParaRPr lang="en-GB" dirty="0">
              <a:solidFill>
                <a:srgbClr val="002060"/>
              </a:solidFill>
            </a:endParaRPr>
          </a:p>
          <a:p>
            <a:pPr algn="ctr"/>
            <a:endParaRPr lang="en-GB" dirty="0">
              <a:solidFill>
                <a:srgbClr val="002060"/>
              </a:solidFill>
            </a:endParaRPr>
          </a:p>
          <a:p>
            <a:pPr marL="0" indent="0" algn="ctr">
              <a:buNone/>
            </a:pPr>
            <a:r>
              <a:rPr lang="en-GB" dirty="0">
                <a:solidFill>
                  <a:srgbClr val="002060"/>
                </a:solidFill>
              </a:rPr>
              <a:t>It’s time to play a game!</a:t>
            </a:r>
          </a:p>
          <a:p>
            <a:pPr marL="0" indent="0" algn="ctr">
              <a:buNone/>
            </a:pPr>
            <a:r>
              <a:rPr lang="en-GB" dirty="0">
                <a:solidFill>
                  <a:srgbClr val="002060"/>
                </a:solidFill>
              </a:rPr>
              <a:t>In groups, you have 3 minutes to build the tallest tower.</a:t>
            </a:r>
          </a:p>
          <a:p>
            <a:pPr marL="0" indent="0" algn="ctr">
              <a:buNone/>
            </a:pPr>
            <a:r>
              <a:rPr lang="en-GB" dirty="0">
                <a:solidFill>
                  <a:srgbClr val="002060"/>
                </a:solidFill>
              </a:rPr>
              <a:t>But there’s a catch, you can ONLY use the materials on your desk.</a:t>
            </a:r>
            <a:br>
              <a:rPr lang="en-GB" dirty="0">
                <a:solidFill>
                  <a:srgbClr val="002060"/>
                </a:solidFill>
              </a:rPr>
            </a:br>
            <a:r>
              <a:rPr lang="en-GB" dirty="0">
                <a:solidFill>
                  <a:srgbClr val="002060"/>
                </a:solidFill>
              </a:rPr>
              <a:t>you’ve been given. </a:t>
            </a:r>
          </a:p>
          <a:p>
            <a:pPr marL="0" indent="0" algn="ctr">
              <a:buNone/>
            </a:pPr>
            <a:r>
              <a:rPr lang="en-GB" dirty="0">
                <a:solidFill>
                  <a:srgbClr val="002060"/>
                </a:solidFill>
              </a:rPr>
              <a:t>Good luck!</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
        <p:nvSpPr>
          <p:cNvPr id="5" name="TextBox 4">
            <a:extLst>
              <a:ext uri="{FF2B5EF4-FFF2-40B4-BE49-F238E27FC236}">
                <a16:creationId xmlns:a16="http://schemas.microsoft.com/office/drawing/2014/main" id="{E75B2817-F9F9-48DA-A490-985D917E7356}"/>
              </a:ext>
            </a:extLst>
          </p:cNvPr>
          <p:cNvSpPr txBox="1"/>
          <p:nvPr/>
        </p:nvSpPr>
        <p:spPr>
          <a:xfrm>
            <a:off x="1348740" y="1253331"/>
            <a:ext cx="10515600" cy="1323439"/>
          </a:xfrm>
          <a:prstGeom prst="rect">
            <a:avLst/>
          </a:prstGeom>
          <a:noFill/>
        </p:spPr>
        <p:txBody>
          <a:bodyPr wrap="square" rtlCol="0">
            <a:spAutoFit/>
          </a:bodyPr>
          <a:lstStyle/>
          <a:p>
            <a:r>
              <a:rPr lang="en-GB" sz="4000" b="1" dirty="0">
                <a:solidFill>
                  <a:srgbClr val="FF0000"/>
                </a:solidFill>
              </a:rPr>
              <a:t>Activity needs prep of materials of what you have available to you </a:t>
            </a:r>
          </a:p>
        </p:txBody>
      </p:sp>
    </p:spTree>
    <p:extLst>
      <p:ext uri="{BB962C8B-B14F-4D97-AF65-F5344CB8AC3E}">
        <p14:creationId xmlns:p14="http://schemas.microsoft.com/office/powerpoint/2010/main" val="2285387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209" y="-116682"/>
            <a:ext cx="10515600" cy="1325563"/>
          </a:xfrm>
        </p:spPr>
        <p:txBody>
          <a:bodyPr/>
          <a:lstStyle/>
          <a:p>
            <a:pPr algn="ctr"/>
            <a:r>
              <a:rPr lang="en-GB" dirty="0">
                <a:solidFill>
                  <a:srgbClr val="002060"/>
                </a:solidFill>
                <a:latin typeface="+mn-lt"/>
              </a:rPr>
              <a:t>Stronger together</a:t>
            </a:r>
          </a:p>
        </p:txBody>
      </p:sp>
      <p:sp>
        <p:nvSpPr>
          <p:cNvPr id="3" name="Content Placeholder 2"/>
          <p:cNvSpPr>
            <a:spLocks noGrp="1"/>
          </p:cNvSpPr>
          <p:nvPr>
            <p:ph idx="1"/>
          </p:nvPr>
        </p:nvSpPr>
        <p:spPr/>
        <p:txBody>
          <a:bodyPr/>
          <a:lstStyle/>
          <a:p>
            <a:pPr algn="ctr"/>
            <a:endParaRPr lang="en-GB" dirty="0">
              <a:solidFill>
                <a:srgbClr val="002060"/>
              </a:solidFill>
            </a:endParaRPr>
          </a:p>
          <a:p>
            <a:pPr marL="0" indent="0" algn="ctr">
              <a:buNone/>
            </a:pPr>
            <a:r>
              <a:rPr lang="en-GB" dirty="0">
                <a:solidFill>
                  <a:srgbClr val="002060"/>
                </a:solidFill>
              </a:rPr>
              <a:t>Was that fair? </a:t>
            </a:r>
          </a:p>
          <a:p>
            <a:pPr marL="0" indent="0" algn="ctr">
              <a:buNone/>
            </a:pPr>
            <a:endParaRPr lang="en-GB" dirty="0">
              <a:solidFill>
                <a:srgbClr val="002060"/>
              </a:solidFill>
            </a:endParaRPr>
          </a:p>
          <a:p>
            <a:pPr marL="0" indent="0" algn="ctr">
              <a:buNone/>
            </a:pPr>
            <a:r>
              <a:rPr lang="en-GB" dirty="0">
                <a:solidFill>
                  <a:srgbClr val="002060"/>
                </a:solidFill>
              </a:rPr>
              <a:t>Why is it important to have different pieces in your set?</a:t>
            </a:r>
          </a:p>
          <a:p>
            <a:pPr marL="0" indent="0" algn="ctr">
              <a:buNone/>
            </a:pPr>
            <a:endParaRPr lang="en-GB" dirty="0">
              <a:solidFill>
                <a:srgbClr val="002060"/>
              </a:solidFill>
            </a:endParaRPr>
          </a:p>
          <a:p>
            <a:pPr marL="0" indent="0" algn="ctr">
              <a:buNone/>
            </a:pPr>
            <a:r>
              <a:rPr lang="en-GB" dirty="0">
                <a:solidFill>
                  <a:srgbClr val="002060"/>
                </a:solidFill>
              </a:rPr>
              <a:t> How can we apply this to people? </a:t>
            </a:r>
          </a:p>
          <a:p>
            <a:pPr marL="0" indent="0" algn="ctr">
              <a:buNone/>
            </a:pPr>
            <a:endParaRPr lang="en-GB" dirty="0">
              <a:solidFill>
                <a:srgbClr val="002060"/>
              </a:solidFill>
            </a:endParaRPr>
          </a:p>
          <a:p>
            <a:pPr marL="0" indent="0" algn="ctr">
              <a:buNone/>
            </a:pPr>
            <a:endParaRPr lang="en-GB" dirty="0">
              <a:solidFill>
                <a:srgbClr val="00206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Tree>
    <p:extLst>
      <p:ext uri="{BB962C8B-B14F-4D97-AF65-F5344CB8AC3E}">
        <p14:creationId xmlns:p14="http://schemas.microsoft.com/office/powerpoint/2010/main" val="2888956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0675"/>
            <a:ext cx="10515600" cy="1325563"/>
          </a:xfrm>
        </p:spPr>
        <p:txBody>
          <a:bodyPr/>
          <a:lstStyle/>
          <a:p>
            <a:pPr algn="ctr"/>
            <a:r>
              <a:rPr lang="en-GB" dirty="0">
                <a:solidFill>
                  <a:srgbClr val="002060"/>
                </a:solidFill>
                <a:latin typeface="+mn-lt"/>
              </a:rPr>
              <a:t>Self Respect</a:t>
            </a:r>
          </a:p>
        </p:txBody>
      </p:sp>
      <p:sp>
        <p:nvSpPr>
          <p:cNvPr id="3" name="Content Placeholder 2"/>
          <p:cNvSpPr>
            <a:spLocks noGrp="1"/>
          </p:cNvSpPr>
          <p:nvPr>
            <p:ph idx="1"/>
          </p:nvPr>
        </p:nvSpPr>
        <p:spPr>
          <a:xfrm>
            <a:off x="838200" y="1253331"/>
            <a:ext cx="10515600" cy="4351338"/>
          </a:xfrm>
        </p:spPr>
        <p:txBody>
          <a:bodyPr>
            <a:normAutofit/>
          </a:bodyPr>
          <a:lstStyle/>
          <a:p>
            <a:pPr algn="ctr"/>
            <a:endParaRPr lang="en-GB" sz="3200" dirty="0">
              <a:solidFill>
                <a:srgbClr val="002060"/>
              </a:solidFill>
            </a:endParaRPr>
          </a:p>
          <a:p>
            <a:pPr marL="0" indent="0" algn="ctr">
              <a:buNone/>
            </a:pPr>
            <a:r>
              <a:rPr lang="en-GB" sz="2400" dirty="0">
                <a:solidFill>
                  <a:srgbClr val="002060"/>
                </a:solidFill>
              </a:rPr>
              <a:t>Sometimes the way we use the idea of ‘self respect’ is actually about meeting someone else’s standards or behaving how someone else thinks we should.</a:t>
            </a:r>
          </a:p>
          <a:p>
            <a:pPr marL="0" indent="0" algn="ctr">
              <a:buNone/>
            </a:pPr>
            <a:endParaRPr lang="en-GB" sz="2400" dirty="0">
              <a:solidFill>
                <a:srgbClr val="002060"/>
              </a:solidFill>
            </a:endParaRPr>
          </a:p>
          <a:p>
            <a:pPr marL="0" indent="0" algn="ctr">
              <a:buNone/>
            </a:pPr>
            <a:r>
              <a:rPr lang="en-GB" sz="2400" dirty="0">
                <a:solidFill>
                  <a:srgbClr val="002060"/>
                </a:solidFill>
              </a:rPr>
              <a:t>But we should all have things we respect about ourselves. </a:t>
            </a:r>
            <a:br>
              <a:rPr lang="en-GB" sz="2400" dirty="0">
                <a:solidFill>
                  <a:srgbClr val="002060"/>
                </a:solidFill>
              </a:rPr>
            </a:br>
            <a:r>
              <a:rPr lang="en-GB" sz="2400" dirty="0">
                <a:solidFill>
                  <a:srgbClr val="002060"/>
                </a:solidFill>
              </a:rPr>
              <a:t>Self respect can be very powerful.</a:t>
            </a:r>
            <a:br>
              <a:rPr lang="en-GB" sz="2400" dirty="0">
                <a:solidFill>
                  <a:srgbClr val="002060"/>
                </a:solidFill>
              </a:rPr>
            </a:br>
            <a:endParaRPr lang="en-GB" dirty="0">
              <a:solidFill>
                <a:srgbClr val="002060"/>
              </a:solidFill>
            </a:endParaRPr>
          </a:p>
          <a:p>
            <a:pPr marL="0" indent="0" algn="ctr">
              <a:buNone/>
            </a:pPr>
            <a:r>
              <a:rPr lang="en-GB" sz="3200" b="1" dirty="0">
                <a:solidFill>
                  <a:srgbClr val="002060"/>
                </a:solidFill>
              </a:rPr>
              <a:t>Use the template to write your future self a letter about three things you respect about yourself.</a:t>
            </a:r>
          </a:p>
          <a:p>
            <a:pPr marL="0" indent="0" algn="ctr">
              <a:buNone/>
            </a:pPr>
            <a:endParaRPr lang="en-GB" sz="3200" dirty="0">
              <a:solidFill>
                <a:srgbClr val="002060"/>
              </a:solidFill>
            </a:endParaRPr>
          </a:p>
          <a:p>
            <a:pPr marL="0" indent="0" algn="ctr">
              <a:buNone/>
            </a:pPr>
            <a:endParaRPr lang="en-GB" sz="3200" dirty="0">
              <a:solidFill>
                <a:srgbClr val="002060"/>
              </a:solidFill>
            </a:endParaRPr>
          </a:p>
          <a:p>
            <a:pPr marL="0" indent="0" algn="ctr">
              <a:buNone/>
            </a:pPr>
            <a:endParaRPr lang="en-GB" sz="3200" dirty="0">
              <a:solidFill>
                <a:srgbClr val="002060"/>
              </a:solidFill>
            </a:endParaRPr>
          </a:p>
          <a:p>
            <a:pPr marL="0" indent="0" algn="ctr">
              <a:buNone/>
            </a:pPr>
            <a:endParaRPr lang="en-GB" sz="3200" dirty="0">
              <a:solidFill>
                <a:srgbClr val="00206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Tree>
    <p:extLst>
      <p:ext uri="{BB962C8B-B14F-4D97-AF65-F5344CB8AC3E}">
        <p14:creationId xmlns:p14="http://schemas.microsoft.com/office/powerpoint/2010/main" val="4018866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D32E7D1-8AF3-4CC7-A4E7-22A58A7AE0D0}"/>
              </a:ext>
            </a:extLst>
          </p:cNvPr>
          <p:cNvPicPr>
            <a:picLocks noChangeAspect="1"/>
          </p:cNvPicPr>
          <p:nvPr/>
        </p:nvPicPr>
        <p:blipFill>
          <a:blip r:embed="rId2"/>
          <a:stretch>
            <a:fillRect/>
          </a:stretch>
        </p:blipFill>
        <p:spPr>
          <a:xfrm>
            <a:off x="1943100" y="325654"/>
            <a:ext cx="4343399" cy="6206692"/>
          </a:xfrm>
          <a:prstGeom prst="rect">
            <a:avLst/>
          </a:prstGeom>
        </p:spPr>
      </p:pic>
    </p:spTree>
    <p:extLst>
      <p:ext uri="{BB962C8B-B14F-4D97-AF65-F5344CB8AC3E}">
        <p14:creationId xmlns:p14="http://schemas.microsoft.com/office/powerpoint/2010/main" val="3095754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209" y="-320675"/>
            <a:ext cx="10515600" cy="1325563"/>
          </a:xfrm>
        </p:spPr>
        <p:txBody>
          <a:bodyPr/>
          <a:lstStyle/>
          <a:p>
            <a:pPr algn="ctr"/>
            <a:r>
              <a:rPr lang="en-GB" dirty="0">
                <a:solidFill>
                  <a:srgbClr val="002060"/>
                </a:solidFill>
                <a:latin typeface="+mn-lt"/>
              </a:rPr>
              <a:t>Self Respect</a:t>
            </a:r>
          </a:p>
        </p:txBody>
      </p:sp>
      <p:sp>
        <p:nvSpPr>
          <p:cNvPr id="3" name="Content Placeholder 2"/>
          <p:cNvSpPr>
            <a:spLocks noGrp="1"/>
          </p:cNvSpPr>
          <p:nvPr>
            <p:ph idx="1"/>
          </p:nvPr>
        </p:nvSpPr>
        <p:spPr/>
        <p:txBody>
          <a:bodyPr/>
          <a:lstStyle/>
          <a:p>
            <a:pPr marL="0" indent="0" algn="ctr">
              <a:buNone/>
            </a:pPr>
            <a:r>
              <a:rPr lang="en-GB" dirty="0">
                <a:solidFill>
                  <a:srgbClr val="002060"/>
                </a:solidFill>
              </a:rPr>
              <a:t>Examples:</a:t>
            </a:r>
          </a:p>
          <a:p>
            <a:pPr marL="0" indent="0">
              <a:buNone/>
            </a:pPr>
            <a:endParaRPr lang="en-GB" b="1" dirty="0">
              <a:solidFill>
                <a:srgbClr val="002060"/>
              </a:solidFill>
            </a:endParaRPr>
          </a:p>
          <a:p>
            <a:pPr marL="0" indent="0">
              <a:buNone/>
            </a:pPr>
            <a:r>
              <a:rPr lang="en-GB" dirty="0">
                <a:solidFill>
                  <a:srgbClr val="002060"/>
                </a:solidFill>
              </a:rPr>
              <a:t>I respect that I am bubbly / curious / insightful</a:t>
            </a:r>
          </a:p>
          <a:p>
            <a:pPr marL="0" indent="0">
              <a:buNone/>
            </a:pPr>
            <a:endParaRPr lang="en-GB" dirty="0">
              <a:solidFill>
                <a:srgbClr val="002060"/>
              </a:solidFill>
            </a:endParaRPr>
          </a:p>
          <a:p>
            <a:pPr marL="0" indent="0">
              <a:buNone/>
            </a:pPr>
            <a:r>
              <a:rPr lang="en-GB" dirty="0">
                <a:solidFill>
                  <a:srgbClr val="002060"/>
                </a:solidFill>
              </a:rPr>
              <a:t>I respect that I can be silly / tell good jokes / skateboard</a:t>
            </a:r>
          </a:p>
          <a:p>
            <a:pPr marL="0" indent="0">
              <a:buNone/>
            </a:pPr>
            <a:endParaRPr lang="en-GB" dirty="0">
              <a:solidFill>
                <a:srgbClr val="002060"/>
              </a:solidFill>
            </a:endParaRPr>
          </a:p>
          <a:p>
            <a:pPr marL="0" indent="0">
              <a:buNone/>
            </a:pPr>
            <a:r>
              <a:rPr lang="en-GB" dirty="0">
                <a:solidFill>
                  <a:srgbClr val="002060"/>
                </a:solidFill>
              </a:rPr>
              <a:t>I respect that I need to ask for help / be creative / talk about my</a:t>
            </a:r>
          </a:p>
          <a:p>
            <a:pPr marL="0" indent="0" algn="ctr">
              <a:buNone/>
            </a:pPr>
            <a:endParaRPr lang="en-GB" dirty="0">
              <a:solidFill>
                <a:srgbClr val="002060"/>
              </a:solidFill>
            </a:endParaRPr>
          </a:p>
          <a:p>
            <a:pPr marL="0" indent="0" algn="ctr">
              <a:buNone/>
            </a:pPr>
            <a:endParaRPr lang="en-GB" dirty="0">
              <a:solidFill>
                <a:srgbClr val="002060"/>
              </a:solidFill>
            </a:endParaRPr>
          </a:p>
          <a:p>
            <a:pPr marL="0" indent="0" algn="ctr">
              <a:buNone/>
            </a:pPr>
            <a:endParaRPr lang="en-GB" dirty="0">
              <a:solidFill>
                <a:srgbClr val="00206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Tree>
    <p:extLst>
      <p:ext uri="{BB962C8B-B14F-4D97-AF65-F5344CB8AC3E}">
        <p14:creationId xmlns:p14="http://schemas.microsoft.com/office/powerpoint/2010/main" val="644676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4126" y="2471231"/>
            <a:ext cx="4683748" cy="1915538"/>
          </a:xfrm>
          <a:prstGeom prst="rect">
            <a:avLst/>
          </a:prstGeom>
        </p:spPr>
      </p:pic>
    </p:spTree>
    <p:extLst>
      <p:ext uri="{BB962C8B-B14F-4D97-AF65-F5344CB8AC3E}">
        <p14:creationId xmlns:p14="http://schemas.microsoft.com/office/powerpoint/2010/main" val="1694394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622119"/>
            <a:ext cx="20049795" cy="8096028"/>
            <a:chOff x="-4706103" y="554637"/>
            <a:chExt cx="20049795" cy="8096028"/>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2" y="554637"/>
              <a:ext cx="11248898" cy="66431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001001" y="0"/>
            <a:ext cx="4191000"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Thursday, 12 May 2022</a:t>
            </a:fld>
            <a:endParaRPr lang="en-GB" dirty="0">
              <a:solidFill>
                <a:schemeClr val="bg1"/>
              </a:solidFill>
            </a:endParaRPr>
          </a:p>
        </p:txBody>
      </p:sp>
      <p:sp>
        <p:nvSpPr>
          <p:cNvPr id="15" name="Google Shape;144;p11"/>
          <p:cNvSpPr txBox="1">
            <a:spLocks/>
          </p:cNvSpPr>
          <p:nvPr/>
        </p:nvSpPr>
        <p:spPr>
          <a:xfrm rot="-120063">
            <a:off x="940057" y="375374"/>
            <a:ext cx="7344430" cy="715573"/>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Baseline activity revisited</a:t>
            </a:r>
            <a:endParaRPr lang="en-US" sz="4000" b="1" dirty="0">
              <a:solidFill>
                <a:schemeClr val="lt1"/>
              </a:solidFill>
              <a:latin typeface="Century Gothic"/>
              <a:ea typeface="Century Gothic"/>
              <a:cs typeface="Century Gothic"/>
              <a:sym typeface="Century Gothic"/>
            </a:endParaRPr>
          </a:p>
        </p:txBody>
      </p:sp>
      <p:sp>
        <p:nvSpPr>
          <p:cNvPr id="16" name="Title 1">
            <a:extLst>
              <a:ext uri="{FF2B5EF4-FFF2-40B4-BE49-F238E27FC236}">
                <a16:creationId xmlns:a16="http://schemas.microsoft.com/office/drawing/2014/main" id="{8FF3C1CD-4DE6-4691-9D70-1FA09500A852}"/>
              </a:ext>
            </a:extLst>
          </p:cNvPr>
          <p:cNvSpPr txBox="1">
            <a:spLocks/>
          </p:cNvSpPr>
          <p:nvPr/>
        </p:nvSpPr>
        <p:spPr>
          <a:xfrm>
            <a:off x="943102" y="3262184"/>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latin typeface="+mn-lt"/>
                <a:cs typeface="Arial" panose="020B0604020202020204" pitchFamily="34" charset="0"/>
              </a:rPr>
              <a:t>What do we mean by ‘respect’?</a:t>
            </a:r>
          </a:p>
        </p:txBody>
      </p:sp>
      <p:sp>
        <p:nvSpPr>
          <p:cNvPr id="17" name="TextBox 16">
            <a:extLst>
              <a:ext uri="{FF2B5EF4-FFF2-40B4-BE49-F238E27FC236}">
                <a16:creationId xmlns:a16="http://schemas.microsoft.com/office/drawing/2014/main" id="{E502B91D-8B27-429D-B4AE-B51FD5CE3B22}"/>
              </a:ext>
            </a:extLst>
          </p:cNvPr>
          <p:cNvSpPr txBox="1"/>
          <p:nvPr/>
        </p:nvSpPr>
        <p:spPr>
          <a:xfrm>
            <a:off x="2495105" y="1661190"/>
            <a:ext cx="7411594" cy="1384995"/>
          </a:xfrm>
          <a:prstGeom prst="rect">
            <a:avLst/>
          </a:prstGeom>
          <a:noFill/>
        </p:spPr>
        <p:txBody>
          <a:bodyPr wrap="square" rtlCol="0">
            <a:spAutoFit/>
          </a:bodyPr>
          <a:lstStyle/>
          <a:p>
            <a:r>
              <a:rPr lang="en-GB" sz="2800" dirty="0">
                <a:solidFill>
                  <a:schemeClr val="bg1"/>
                </a:solidFill>
              </a:rPr>
              <a:t>Revisit your own definition of the word respect. With a different </a:t>
            </a:r>
            <a:r>
              <a:rPr lang="en-GB" sz="2800" dirty="0">
                <a:solidFill>
                  <a:srgbClr val="FF0000"/>
                </a:solidFill>
              </a:rPr>
              <a:t>colour </a:t>
            </a:r>
            <a:r>
              <a:rPr lang="en-GB" sz="2800" dirty="0">
                <a:solidFill>
                  <a:schemeClr val="bg1"/>
                </a:solidFill>
              </a:rPr>
              <a:t>pen would you change or add anything?</a:t>
            </a:r>
          </a:p>
        </p:txBody>
      </p:sp>
    </p:spTree>
    <p:extLst>
      <p:ext uri="{BB962C8B-B14F-4D97-AF65-F5344CB8AC3E}">
        <p14:creationId xmlns:p14="http://schemas.microsoft.com/office/powerpoint/2010/main" val="411949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Signposting </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393955"/>
            <a:ext cx="20049795" cy="8256710"/>
            <a:chOff x="-4706103" y="393955"/>
            <a:chExt cx="20049795" cy="8256710"/>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a:cxnSpLocks/>
            </p:cNvCxnSpPr>
            <p:nvPr/>
          </p:nvCxnSpPr>
          <p:spPr>
            <a:xfrm flipV="1">
              <a:off x="943102" y="393955"/>
              <a:ext cx="11248898" cy="662055"/>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686801" y="0"/>
            <a:ext cx="3505200" cy="369332"/>
          </a:xfrm>
          <a:prstGeom prst="rect">
            <a:avLst/>
          </a:prstGeom>
          <a:noFill/>
        </p:spPr>
        <p:txBody>
          <a:bodyPr wrap="square" rtlCol="0">
            <a:spAutoFit/>
          </a:bodyPr>
          <a:lstStyle/>
          <a:p>
            <a:pPr algn="r"/>
            <a:fld id="{1EEF9F6E-3153-4B06-BE1C-C640A7BC8B79}" type="datetime2">
              <a:rPr lang="en-GB" smtClean="0">
                <a:solidFill>
                  <a:schemeClr val="bg1"/>
                </a:solidFill>
              </a:rPr>
              <a:pPr algn="r"/>
              <a:t>Thursday, 12 May 2022</a:t>
            </a:fld>
            <a:endParaRPr lang="en-GB" dirty="0">
              <a:solidFill>
                <a:schemeClr val="bg1"/>
              </a:solidFill>
            </a:endParaRPr>
          </a:p>
        </p:txBody>
      </p:sp>
      <p:sp>
        <p:nvSpPr>
          <p:cNvPr id="15" name="Google Shape;144;p11"/>
          <p:cNvSpPr txBox="1">
            <a:spLocks/>
          </p:cNvSpPr>
          <p:nvPr/>
        </p:nvSpPr>
        <p:spPr>
          <a:xfrm>
            <a:off x="766258" y="22344"/>
            <a:ext cx="4168503" cy="562685"/>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Signposting </a:t>
            </a:r>
            <a:endParaRPr lang="en-US" sz="4000" b="1" dirty="0">
              <a:solidFill>
                <a:schemeClr val="lt1"/>
              </a:solidFill>
              <a:latin typeface="Century Gothic"/>
              <a:ea typeface="Century Gothic"/>
              <a:cs typeface="Century Gothic"/>
              <a:sym typeface="Century Gothic"/>
            </a:endParaRPr>
          </a:p>
        </p:txBody>
      </p:sp>
      <p:sp>
        <p:nvSpPr>
          <p:cNvPr id="4" name="Rectangle 3">
            <a:extLst>
              <a:ext uri="{FF2B5EF4-FFF2-40B4-BE49-F238E27FC236}">
                <a16:creationId xmlns:a16="http://schemas.microsoft.com/office/drawing/2014/main" id="{5B601F5C-588F-490A-8A63-4185B8C83EEE}"/>
              </a:ext>
            </a:extLst>
          </p:cNvPr>
          <p:cNvSpPr/>
          <p:nvPr/>
        </p:nvSpPr>
        <p:spPr>
          <a:xfrm>
            <a:off x="1072656" y="1121754"/>
            <a:ext cx="6096000" cy="1754326"/>
          </a:xfrm>
          <a:prstGeom prst="rect">
            <a:avLst/>
          </a:prstGeom>
        </p:spPr>
        <p:txBody>
          <a:bodyPr>
            <a:spAutoFit/>
          </a:bodyPr>
          <a:lstStyle/>
          <a:p>
            <a:r>
              <a:rPr lang="en-GB" dirty="0">
                <a:solidFill>
                  <a:schemeClr val="bg1"/>
                </a:solidFill>
              </a:rPr>
              <a:t>If you want to talk to someone about today’s lesson or find out more information about this topic the following available:</a:t>
            </a:r>
          </a:p>
          <a:p>
            <a:endParaRPr lang="en-GB" dirty="0">
              <a:solidFill>
                <a:schemeClr val="bg1"/>
              </a:solidFill>
            </a:endParaRPr>
          </a:p>
          <a:p>
            <a:pPr marL="285750" indent="-285750">
              <a:buFont typeface="Arial" panose="020B0604020202020204" pitchFamily="34" charset="0"/>
              <a:buChar char="•"/>
            </a:pPr>
            <a:r>
              <a:rPr lang="en-GB" dirty="0">
                <a:solidFill>
                  <a:schemeClr val="bg1"/>
                </a:solidFill>
              </a:rPr>
              <a:t>Your Tutor</a:t>
            </a:r>
          </a:p>
          <a:p>
            <a:pPr marL="285750" indent="-285750">
              <a:buFont typeface="Arial" panose="020B0604020202020204" pitchFamily="34" charset="0"/>
              <a:buChar char="•"/>
            </a:pPr>
            <a:r>
              <a:rPr lang="en-GB" dirty="0">
                <a:solidFill>
                  <a:schemeClr val="bg1"/>
                </a:solidFill>
              </a:rPr>
              <a:t>Your Head of Year</a:t>
            </a:r>
          </a:p>
          <a:p>
            <a:pPr marL="285750" indent="-285750">
              <a:buFont typeface="Arial" panose="020B0604020202020204" pitchFamily="34" charset="0"/>
              <a:buChar char="•"/>
            </a:pPr>
            <a:r>
              <a:rPr lang="en-GB" dirty="0">
                <a:solidFill>
                  <a:schemeClr val="bg1"/>
                </a:solidFill>
              </a:rPr>
              <a:t>Any of these links/numbers</a:t>
            </a:r>
          </a:p>
        </p:txBody>
      </p:sp>
      <p:grpSp>
        <p:nvGrpSpPr>
          <p:cNvPr id="11" name="Group 10">
            <a:extLst>
              <a:ext uri="{FF2B5EF4-FFF2-40B4-BE49-F238E27FC236}">
                <a16:creationId xmlns:a16="http://schemas.microsoft.com/office/drawing/2014/main" id="{8D045741-3843-42EE-A9CD-E90FAFF2DA9A}"/>
              </a:ext>
            </a:extLst>
          </p:cNvPr>
          <p:cNvGrpSpPr/>
          <p:nvPr/>
        </p:nvGrpSpPr>
        <p:grpSpPr>
          <a:xfrm>
            <a:off x="7924670" y="1942546"/>
            <a:ext cx="3324227" cy="1099056"/>
            <a:chOff x="1466849" y="4260693"/>
            <a:chExt cx="3738565" cy="1099056"/>
          </a:xfrm>
        </p:grpSpPr>
        <p:pic>
          <p:nvPicPr>
            <p:cNvPr id="9" name="Picture 8">
              <a:extLst>
                <a:ext uri="{FF2B5EF4-FFF2-40B4-BE49-F238E27FC236}">
                  <a16:creationId xmlns:a16="http://schemas.microsoft.com/office/drawing/2014/main" id="{7A7CB99F-E11D-40B4-827F-4C97B5090A19}"/>
                </a:ext>
              </a:extLst>
            </p:cNvPr>
            <p:cNvPicPr>
              <a:picLocks noChangeAspect="1"/>
            </p:cNvPicPr>
            <p:nvPr/>
          </p:nvPicPr>
          <p:blipFill>
            <a:blip r:embed="rId3"/>
            <a:stretch>
              <a:fillRect/>
            </a:stretch>
          </p:blipFill>
          <p:spPr>
            <a:xfrm>
              <a:off x="1466849" y="4483449"/>
              <a:ext cx="3738565" cy="876300"/>
            </a:xfrm>
            <a:prstGeom prst="rect">
              <a:avLst/>
            </a:prstGeom>
          </p:spPr>
        </p:pic>
        <p:pic>
          <p:nvPicPr>
            <p:cNvPr id="10" name="Picture 9">
              <a:extLst>
                <a:ext uri="{FF2B5EF4-FFF2-40B4-BE49-F238E27FC236}">
                  <a16:creationId xmlns:a16="http://schemas.microsoft.com/office/drawing/2014/main" id="{B6FF5381-6B1F-489D-99A1-12E9CDFA1B33}"/>
                </a:ext>
              </a:extLst>
            </p:cNvPr>
            <p:cNvPicPr>
              <a:picLocks noChangeAspect="1"/>
            </p:cNvPicPr>
            <p:nvPr/>
          </p:nvPicPr>
          <p:blipFill>
            <a:blip r:embed="rId4"/>
            <a:stretch>
              <a:fillRect/>
            </a:stretch>
          </p:blipFill>
          <p:spPr>
            <a:xfrm>
              <a:off x="3567114" y="4260693"/>
              <a:ext cx="1638300" cy="295275"/>
            </a:xfrm>
            <a:prstGeom prst="rect">
              <a:avLst/>
            </a:prstGeom>
          </p:spPr>
        </p:pic>
      </p:grpSp>
      <p:grpSp>
        <p:nvGrpSpPr>
          <p:cNvPr id="20" name="Group 19">
            <a:extLst>
              <a:ext uri="{FF2B5EF4-FFF2-40B4-BE49-F238E27FC236}">
                <a16:creationId xmlns:a16="http://schemas.microsoft.com/office/drawing/2014/main" id="{EE1456D4-D24A-45EA-B14C-C548B9DEE87F}"/>
              </a:ext>
            </a:extLst>
          </p:cNvPr>
          <p:cNvGrpSpPr/>
          <p:nvPr/>
        </p:nvGrpSpPr>
        <p:grpSpPr>
          <a:xfrm>
            <a:off x="5633424" y="3814875"/>
            <a:ext cx="2700196" cy="1998346"/>
            <a:chOff x="9127274" y="3821855"/>
            <a:chExt cx="2700196" cy="1998346"/>
          </a:xfrm>
        </p:grpSpPr>
        <p:pic>
          <p:nvPicPr>
            <p:cNvPr id="16" name="Picture 15">
              <a:extLst>
                <a:ext uri="{FF2B5EF4-FFF2-40B4-BE49-F238E27FC236}">
                  <a16:creationId xmlns:a16="http://schemas.microsoft.com/office/drawing/2014/main" id="{2C58D622-AA59-4695-B9BA-B07FB6EAB968}"/>
                </a:ext>
              </a:extLst>
            </p:cNvPr>
            <p:cNvPicPr>
              <a:picLocks noChangeAspect="1"/>
            </p:cNvPicPr>
            <p:nvPr/>
          </p:nvPicPr>
          <p:blipFill>
            <a:blip r:embed="rId5"/>
            <a:stretch>
              <a:fillRect/>
            </a:stretch>
          </p:blipFill>
          <p:spPr>
            <a:xfrm>
              <a:off x="9519143" y="3821855"/>
              <a:ext cx="1647825" cy="504825"/>
            </a:xfrm>
            <a:prstGeom prst="rect">
              <a:avLst/>
            </a:prstGeom>
          </p:spPr>
        </p:pic>
        <p:pic>
          <p:nvPicPr>
            <p:cNvPr id="17" name="Picture 16">
              <a:extLst>
                <a:ext uri="{FF2B5EF4-FFF2-40B4-BE49-F238E27FC236}">
                  <a16:creationId xmlns:a16="http://schemas.microsoft.com/office/drawing/2014/main" id="{E3B340D6-BAA0-41AB-9C63-D5324C98EC3E}"/>
                </a:ext>
              </a:extLst>
            </p:cNvPr>
            <p:cNvPicPr>
              <a:picLocks noChangeAspect="1"/>
            </p:cNvPicPr>
            <p:nvPr/>
          </p:nvPicPr>
          <p:blipFill>
            <a:blip r:embed="rId6"/>
            <a:stretch>
              <a:fillRect/>
            </a:stretch>
          </p:blipFill>
          <p:spPr>
            <a:xfrm>
              <a:off x="9127274" y="4396062"/>
              <a:ext cx="2700196" cy="771525"/>
            </a:xfrm>
            <a:prstGeom prst="rect">
              <a:avLst/>
            </a:prstGeom>
          </p:spPr>
        </p:pic>
        <p:pic>
          <p:nvPicPr>
            <p:cNvPr id="18" name="Picture 17">
              <a:extLst>
                <a:ext uri="{FF2B5EF4-FFF2-40B4-BE49-F238E27FC236}">
                  <a16:creationId xmlns:a16="http://schemas.microsoft.com/office/drawing/2014/main" id="{2CA385FF-B22A-4658-A860-B3F8726AAF1E}"/>
                </a:ext>
              </a:extLst>
            </p:cNvPr>
            <p:cNvPicPr>
              <a:picLocks noChangeAspect="1"/>
            </p:cNvPicPr>
            <p:nvPr/>
          </p:nvPicPr>
          <p:blipFill>
            <a:blip r:embed="rId7"/>
            <a:stretch>
              <a:fillRect/>
            </a:stretch>
          </p:blipFill>
          <p:spPr>
            <a:xfrm>
              <a:off x="9705847" y="5467776"/>
              <a:ext cx="1543050" cy="352425"/>
            </a:xfrm>
            <a:prstGeom prst="rect">
              <a:avLst/>
            </a:prstGeom>
          </p:spPr>
        </p:pic>
        <p:sp>
          <p:nvSpPr>
            <p:cNvPr id="19" name="TextBox 18">
              <a:extLst>
                <a:ext uri="{FF2B5EF4-FFF2-40B4-BE49-F238E27FC236}">
                  <a16:creationId xmlns:a16="http://schemas.microsoft.com/office/drawing/2014/main" id="{97DCE5FC-D5F7-4F62-AA0A-14439814A946}"/>
                </a:ext>
              </a:extLst>
            </p:cNvPr>
            <p:cNvSpPr txBox="1"/>
            <p:nvPr/>
          </p:nvSpPr>
          <p:spPr>
            <a:xfrm>
              <a:off x="9729851" y="5153084"/>
              <a:ext cx="1990597" cy="369332"/>
            </a:xfrm>
            <a:prstGeom prst="rect">
              <a:avLst/>
            </a:prstGeom>
            <a:noFill/>
          </p:spPr>
          <p:txBody>
            <a:bodyPr wrap="square" rtlCol="0">
              <a:spAutoFit/>
            </a:bodyPr>
            <a:lstStyle/>
            <a:p>
              <a:r>
                <a:rPr lang="en-GB" dirty="0">
                  <a:solidFill>
                    <a:schemeClr val="bg1"/>
                  </a:solidFill>
                </a:rPr>
                <a:t>Under 18yrs</a:t>
              </a:r>
            </a:p>
          </p:txBody>
        </p:sp>
      </p:grpSp>
      <p:grpSp>
        <p:nvGrpSpPr>
          <p:cNvPr id="27" name="Group 26">
            <a:extLst>
              <a:ext uri="{FF2B5EF4-FFF2-40B4-BE49-F238E27FC236}">
                <a16:creationId xmlns:a16="http://schemas.microsoft.com/office/drawing/2014/main" id="{50A276D5-C443-4914-B00E-2FFAD34E8142}"/>
              </a:ext>
            </a:extLst>
          </p:cNvPr>
          <p:cNvGrpSpPr/>
          <p:nvPr/>
        </p:nvGrpSpPr>
        <p:grpSpPr>
          <a:xfrm>
            <a:off x="1002479" y="3411046"/>
            <a:ext cx="2482070" cy="1969018"/>
            <a:chOff x="4014789" y="2789934"/>
            <a:chExt cx="2482070" cy="1969018"/>
          </a:xfrm>
        </p:grpSpPr>
        <p:pic>
          <p:nvPicPr>
            <p:cNvPr id="24" name="Picture 23">
              <a:extLst>
                <a:ext uri="{FF2B5EF4-FFF2-40B4-BE49-F238E27FC236}">
                  <a16:creationId xmlns:a16="http://schemas.microsoft.com/office/drawing/2014/main" id="{D2B8EB17-9425-4700-9FB0-9AB1E4DAE4D8}"/>
                </a:ext>
              </a:extLst>
            </p:cNvPr>
            <p:cNvPicPr>
              <a:picLocks noChangeAspect="1"/>
            </p:cNvPicPr>
            <p:nvPr/>
          </p:nvPicPr>
          <p:blipFill>
            <a:blip r:embed="rId8"/>
            <a:stretch>
              <a:fillRect/>
            </a:stretch>
          </p:blipFill>
          <p:spPr>
            <a:xfrm>
              <a:off x="4193094" y="2789934"/>
              <a:ext cx="2028825" cy="561975"/>
            </a:xfrm>
            <a:prstGeom prst="rect">
              <a:avLst/>
            </a:prstGeom>
          </p:spPr>
        </p:pic>
        <p:sp>
          <p:nvSpPr>
            <p:cNvPr id="25" name="Rectangle 24">
              <a:extLst>
                <a:ext uri="{FF2B5EF4-FFF2-40B4-BE49-F238E27FC236}">
                  <a16:creationId xmlns:a16="http://schemas.microsoft.com/office/drawing/2014/main" id="{B40F3F06-217E-415D-A337-3AEBDD76C7E5}"/>
                </a:ext>
              </a:extLst>
            </p:cNvPr>
            <p:cNvSpPr/>
            <p:nvPr/>
          </p:nvSpPr>
          <p:spPr>
            <a:xfrm>
              <a:off x="4014789" y="3315927"/>
              <a:ext cx="2482070" cy="646331"/>
            </a:xfrm>
            <a:prstGeom prst="rect">
              <a:avLst/>
            </a:prstGeom>
          </p:spPr>
          <p:txBody>
            <a:bodyPr wrap="square">
              <a:spAutoFit/>
            </a:bodyPr>
            <a:lstStyle/>
            <a:p>
              <a:r>
                <a:rPr lang="en-GB" dirty="0">
                  <a:solidFill>
                    <a:schemeClr val="bg1"/>
                  </a:solidFill>
                  <a:hlinkClick r:id="rId9">
                    <a:extLst>
                      <a:ext uri="{A12FA001-AC4F-418D-AE19-62706E023703}">
                        <ahyp:hlinkClr xmlns:ahyp="http://schemas.microsoft.com/office/drawing/2018/hyperlinkcolor" val="tx"/>
                      </a:ext>
                    </a:extLst>
                  </a:hlinkClick>
                </a:rPr>
                <a:t>https://www.samaritans.org/about-samaritans/</a:t>
              </a:r>
              <a:r>
                <a:rPr lang="en-GB" dirty="0">
                  <a:solidFill>
                    <a:schemeClr val="bg1"/>
                  </a:solidFill>
                </a:rPr>
                <a:t> </a:t>
              </a:r>
            </a:p>
          </p:txBody>
        </p:sp>
        <p:pic>
          <p:nvPicPr>
            <p:cNvPr id="26" name="Picture 25">
              <a:extLst>
                <a:ext uri="{FF2B5EF4-FFF2-40B4-BE49-F238E27FC236}">
                  <a16:creationId xmlns:a16="http://schemas.microsoft.com/office/drawing/2014/main" id="{3A872A49-134F-4E26-B8E1-3D3AE4D76970}"/>
                </a:ext>
              </a:extLst>
            </p:cNvPr>
            <p:cNvPicPr>
              <a:picLocks noChangeAspect="1"/>
            </p:cNvPicPr>
            <p:nvPr/>
          </p:nvPicPr>
          <p:blipFill>
            <a:blip r:embed="rId10"/>
            <a:stretch>
              <a:fillRect/>
            </a:stretch>
          </p:blipFill>
          <p:spPr>
            <a:xfrm>
              <a:off x="4164462" y="3972468"/>
              <a:ext cx="2152650" cy="786484"/>
            </a:xfrm>
            <a:prstGeom prst="rect">
              <a:avLst/>
            </a:prstGeom>
          </p:spPr>
        </p:pic>
      </p:grpSp>
      <p:grpSp>
        <p:nvGrpSpPr>
          <p:cNvPr id="30" name="Group 29">
            <a:extLst>
              <a:ext uri="{FF2B5EF4-FFF2-40B4-BE49-F238E27FC236}">
                <a16:creationId xmlns:a16="http://schemas.microsoft.com/office/drawing/2014/main" id="{10BC9E28-D78B-47DF-8E49-F86ABDF0497E}"/>
              </a:ext>
            </a:extLst>
          </p:cNvPr>
          <p:cNvGrpSpPr/>
          <p:nvPr/>
        </p:nvGrpSpPr>
        <p:grpSpPr>
          <a:xfrm>
            <a:off x="3662854" y="3104225"/>
            <a:ext cx="1970570" cy="1446524"/>
            <a:chOff x="5976948" y="4142789"/>
            <a:chExt cx="1970570" cy="1446524"/>
          </a:xfrm>
        </p:grpSpPr>
        <p:pic>
          <p:nvPicPr>
            <p:cNvPr id="28" name="Picture 27">
              <a:extLst>
                <a:ext uri="{FF2B5EF4-FFF2-40B4-BE49-F238E27FC236}">
                  <a16:creationId xmlns:a16="http://schemas.microsoft.com/office/drawing/2014/main" id="{4827CA34-BD84-4923-93FA-1C1F84E11D55}"/>
                </a:ext>
              </a:extLst>
            </p:cNvPr>
            <p:cNvPicPr>
              <a:picLocks noChangeAspect="1"/>
            </p:cNvPicPr>
            <p:nvPr/>
          </p:nvPicPr>
          <p:blipFill>
            <a:blip r:embed="rId11"/>
            <a:stretch>
              <a:fillRect/>
            </a:stretch>
          </p:blipFill>
          <p:spPr>
            <a:xfrm>
              <a:off x="6151251" y="4477989"/>
              <a:ext cx="1647825" cy="1111324"/>
            </a:xfrm>
            <a:prstGeom prst="rect">
              <a:avLst/>
            </a:prstGeom>
          </p:spPr>
        </p:pic>
        <p:pic>
          <p:nvPicPr>
            <p:cNvPr id="29" name="Picture 28">
              <a:extLst>
                <a:ext uri="{FF2B5EF4-FFF2-40B4-BE49-F238E27FC236}">
                  <a16:creationId xmlns:a16="http://schemas.microsoft.com/office/drawing/2014/main" id="{0F1AC4A2-8263-4B27-B5E7-98DEC5F92112}"/>
                </a:ext>
              </a:extLst>
            </p:cNvPr>
            <p:cNvPicPr>
              <a:picLocks noChangeAspect="1"/>
            </p:cNvPicPr>
            <p:nvPr/>
          </p:nvPicPr>
          <p:blipFill>
            <a:blip r:embed="rId12"/>
            <a:stretch>
              <a:fillRect/>
            </a:stretch>
          </p:blipFill>
          <p:spPr>
            <a:xfrm>
              <a:off x="5976948" y="4142789"/>
              <a:ext cx="1970570" cy="335200"/>
            </a:xfrm>
            <a:prstGeom prst="rect">
              <a:avLst/>
            </a:prstGeom>
          </p:spPr>
        </p:pic>
      </p:grpSp>
      <p:grpSp>
        <p:nvGrpSpPr>
          <p:cNvPr id="34" name="Group 33">
            <a:extLst>
              <a:ext uri="{FF2B5EF4-FFF2-40B4-BE49-F238E27FC236}">
                <a16:creationId xmlns:a16="http://schemas.microsoft.com/office/drawing/2014/main" id="{E710EB07-9DD9-49E7-BA12-83717E21D8A4}"/>
              </a:ext>
            </a:extLst>
          </p:cNvPr>
          <p:cNvGrpSpPr/>
          <p:nvPr/>
        </p:nvGrpSpPr>
        <p:grpSpPr>
          <a:xfrm>
            <a:off x="9383163" y="4007003"/>
            <a:ext cx="2588850" cy="1081674"/>
            <a:chOff x="8658229" y="2656717"/>
            <a:chExt cx="2588850" cy="1081674"/>
          </a:xfrm>
        </p:grpSpPr>
        <p:pic>
          <p:nvPicPr>
            <p:cNvPr id="32" name="Picture 31">
              <a:extLst>
                <a:ext uri="{FF2B5EF4-FFF2-40B4-BE49-F238E27FC236}">
                  <a16:creationId xmlns:a16="http://schemas.microsoft.com/office/drawing/2014/main" id="{30ECC83F-519E-4889-99F1-C923D85F78F5}"/>
                </a:ext>
              </a:extLst>
            </p:cNvPr>
            <p:cNvPicPr>
              <a:picLocks noChangeAspect="1"/>
            </p:cNvPicPr>
            <p:nvPr/>
          </p:nvPicPr>
          <p:blipFill>
            <a:blip r:embed="rId13"/>
            <a:stretch>
              <a:fillRect/>
            </a:stretch>
          </p:blipFill>
          <p:spPr>
            <a:xfrm>
              <a:off x="9050207" y="2656717"/>
              <a:ext cx="1676400" cy="714375"/>
            </a:xfrm>
            <a:prstGeom prst="rect">
              <a:avLst/>
            </a:prstGeom>
          </p:spPr>
        </p:pic>
        <p:sp>
          <p:nvSpPr>
            <p:cNvPr id="33" name="Rectangle 32">
              <a:extLst>
                <a:ext uri="{FF2B5EF4-FFF2-40B4-BE49-F238E27FC236}">
                  <a16:creationId xmlns:a16="http://schemas.microsoft.com/office/drawing/2014/main" id="{3659CFF8-385C-45BA-A7CD-2582667DAA39}"/>
                </a:ext>
              </a:extLst>
            </p:cNvPr>
            <p:cNvSpPr/>
            <p:nvPr/>
          </p:nvSpPr>
          <p:spPr>
            <a:xfrm>
              <a:off x="8658229" y="3369059"/>
              <a:ext cx="2588850" cy="369332"/>
            </a:xfrm>
            <a:prstGeom prst="rect">
              <a:avLst/>
            </a:prstGeom>
          </p:spPr>
          <p:txBody>
            <a:bodyPr wrap="none">
              <a:spAutoFit/>
            </a:bodyPr>
            <a:lstStyle/>
            <a:p>
              <a:r>
                <a:rPr lang="en-GB" dirty="0">
                  <a:solidFill>
                    <a:schemeClr val="bg1"/>
                  </a:solidFill>
                  <a:hlinkClick r:id="rId14">
                    <a:extLst>
                      <a:ext uri="{A12FA001-AC4F-418D-AE19-62706E023703}">
                        <ahyp:hlinkClr xmlns:ahyp="http://schemas.microsoft.com/office/drawing/2018/hyperlinkcolor" val="tx"/>
                      </a:ext>
                    </a:extLst>
                  </a:hlinkClick>
                </a:rPr>
                <a:t>https://www.kooth.com/</a:t>
              </a:r>
              <a:r>
                <a:rPr lang="en-GB" dirty="0">
                  <a:solidFill>
                    <a:schemeClr val="bg1"/>
                  </a:solidFill>
                </a:rPr>
                <a:t> </a:t>
              </a:r>
            </a:p>
          </p:txBody>
        </p:sp>
      </p:grpSp>
    </p:spTree>
    <p:extLst>
      <p:ext uri="{BB962C8B-B14F-4D97-AF65-F5344CB8AC3E}">
        <p14:creationId xmlns:p14="http://schemas.microsoft.com/office/powerpoint/2010/main" val="1543419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Signposting </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374754"/>
            <a:ext cx="20049795" cy="8275911"/>
            <a:chOff x="-4706103" y="374754"/>
            <a:chExt cx="20049795" cy="8275911"/>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a:cxnSpLocks/>
            </p:cNvCxnSpPr>
            <p:nvPr/>
          </p:nvCxnSpPr>
          <p:spPr>
            <a:xfrm flipV="1">
              <a:off x="943102" y="374754"/>
              <a:ext cx="11248898" cy="62537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688177" y="0"/>
            <a:ext cx="3503823"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Thursday, 12 May 2022</a:t>
            </a:fld>
            <a:endParaRPr lang="en-GB" dirty="0">
              <a:solidFill>
                <a:schemeClr val="bg1"/>
              </a:solidFill>
            </a:endParaRPr>
          </a:p>
        </p:txBody>
      </p:sp>
      <p:sp>
        <p:nvSpPr>
          <p:cNvPr id="15" name="Google Shape;144;p11"/>
          <p:cNvSpPr txBox="1">
            <a:spLocks/>
          </p:cNvSpPr>
          <p:nvPr/>
        </p:nvSpPr>
        <p:spPr>
          <a:xfrm rot="-120063">
            <a:off x="846970" y="-5653"/>
            <a:ext cx="7824028" cy="1120579"/>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pPr>
            <a:r>
              <a:rPr lang="en-US" sz="4000" dirty="0">
                <a:solidFill>
                  <a:schemeClr val="lt1"/>
                </a:solidFill>
                <a:latin typeface="+mn-lt"/>
                <a:ea typeface="Century Gothic"/>
                <a:cs typeface="Century Gothic"/>
                <a:sym typeface="Century Gothic"/>
              </a:rPr>
              <a:t>Signposting </a:t>
            </a:r>
            <a:r>
              <a:rPr lang="en-GB" sz="2800" dirty="0">
                <a:solidFill>
                  <a:schemeClr val="bg1"/>
                </a:solidFill>
                <a:latin typeface="MindMeridian-Display"/>
              </a:rPr>
              <a:t>Useful contacts – for young people</a:t>
            </a:r>
          </a:p>
          <a:p>
            <a:pPr>
              <a:spcBef>
                <a:spcPts val="0"/>
              </a:spcBef>
              <a:buClr>
                <a:schemeClr val="lt1"/>
              </a:buClr>
              <a:buSzPts val="4800"/>
              <a:buFont typeface="Century Gothic"/>
              <a:buNone/>
            </a:pPr>
            <a:endParaRPr lang="en-US" sz="4000" b="1" dirty="0">
              <a:solidFill>
                <a:schemeClr val="lt1"/>
              </a:solidFill>
              <a:latin typeface="Century Gothic"/>
              <a:ea typeface="Century Gothic"/>
              <a:cs typeface="Century Gothic"/>
              <a:sym typeface="Century Gothic"/>
            </a:endParaRPr>
          </a:p>
        </p:txBody>
      </p:sp>
      <p:sp>
        <p:nvSpPr>
          <p:cNvPr id="22" name="Rectangle 21">
            <a:extLst>
              <a:ext uri="{FF2B5EF4-FFF2-40B4-BE49-F238E27FC236}">
                <a16:creationId xmlns:a16="http://schemas.microsoft.com/office/drawing/2014/main" id="{8FD3A3F4-2FA5-49F2-B71F-A1D741915E6E}"/>
              </a:ext>
            </a:extLst>
          </p:cNvPr>
          <p:cNvSpPr/>
          <p:nvPr/>
        </p:nvSpPr>
        <p:spPr>
          <a:xfrm>
            <a:off x="1152590" y="1443550"/>
            <a:ext cx="5505386" cy="3693319"/>
          </a:xfrm>
          <a:prstGeom prst="rect">
            <a:avLst/>
          </a:prstGeom>
        </p:spPr>
        <p:txBody>
          <a:bodyPr wrap="square">
            <a:spAutoFit/>
          </a:bodyPr>
          <a:lstStyle/>
          <a:p>
            <a:r>
              <a:rPr lang="en-GB" dirty="0">
                <a:solidFill>
                  <a:schemeClr val="bg1"/>
                </a:solidFill>
                <a:latin typeface="MindMeridian-Regular"/>
              </a:rPr>
              <a:t>Details of places you can go if you're a young person looking for support or information. </a:t>
            </a:r>
            <a:r>
              <a:rPr lang="en-GB" dirty="0">
                <a:solidFill>
                  <a:schemeClr val="bg1"/>
                </a:solidFill>
                <a:latin typeface="MindMeridian-Display"/>
              </a:rPr>
              <a:t>Useful contacts </a:t>
            </a:r>
          </a:p>
          <a:p>
            <a:r>
              <a:rPr lang="en-GB" b="1" u="sng" dirty="0">
                <a:solidFill>
                  <a:schemeClr val="bg1"/>
                </a:solidFill>
                <a:latin typeface="MindMeridian-Display"/>
              </a:rPr>
              <a:t>Action for Children</a:t>
            </a:r>
          </a:p>
          <a:p>
            <a:r>
              <a:rPr lang="en-GB" u="sng" dirty="0">
                <a:solidFill>
                  <a:srgbClr val="1300C1"/>
                </a:solidFill>
                <a:latin typeface="MindMeridian-Regular"/>
                <a:hlinkClick r:id="rId3"/>
              </a:rPr>
              <a:t>actionforchildren.org.uk</a:t>
            </a:r>
            <a:br>
              <a:rPr lang="en-GB" dirty="0">
                <a:solidFill>
                  <a:srgbClr val="555555"/>
                </a:solidFill>
                <a:latin typeface="MindMeridian-Regular"/>
              </a:rPr>
            </a:br>
            <a:r>
              <a:rPr lang="en-GB" dirty="0">
                <a:solidFill>
                  <a:schemeClr val="bg1"/>
                </a:solidFill>
                <a:latin typeface="MindMeridian-Regular"/>
              </a:rPr>
              <a:t>Charity supporting children, young people and their families across England.</a:t>
            </a:r>
          </a:p>
          <a:p>
            <a:endParaRPr lang="en-GB" b="1" u="sng" dirty="0">
              <a:solidFill>
                <a:schemeClr val="bg1"/>
              </a:solidFill>
              <a:latin typeface="MindMeridian-Display"/>
            </a:endParaRPr>
          </a:p>
          <a:p>
            <a:r>
              <a:rPr lang="en-GB" b="1" u="sng" dirty="0">
                <a:solidFill>
                  <a:schemeClr val="bg1"/>
                </a:solidFill>
                <a:latin typeface="MindMeridian-Display"/>
              </a:rPr>
              <a:t>Anxiety UK</a:t>
            </a:r>
          </a:p>
          <a:p>
            <a:r>
              <a:rPr lang="en-GB" u="sng" dirty="0">
                <a:solidFill>
                  <a:srgbClr val="1300C1"/>
                </a:solidFill>
                <a:latin typeface="MindMeridian-Regular"/>
                <a:hlinkClick r:id="rId4"/>
              </a:rPr>
              <a:t>03444 775 774</a:t>
            </a:r>
            <a:r>
              <a:rPr lang="en-GB" dirty="0">
                <a:solidFill>
                  <a:srgbClr val="555555"/>
                </a:solidFill>
                <a:latin typeface="MindMeridian-Regular"/>
              </a:rPr>
              <a:t> </a:t>
            </a:r>
            <a:r>
              <a:rPr lang="en-GB" dirty="0">
                <a:solidFill>
                  <a:schemeClr val="bg1"/>
                </a:solidFill>
                <a:latin typeface="MindMeridian-Regular"/>
              </a:rPr>
              <a:t>(helpline) </a:t>
            </a:r>
            <a:br>
              <a:rPr lang="en-GB" dirty="0">
                <a:solidFill>
                  <a:srgbClr val="555555"/>
                </a:solidFill>
                <a:latin typeface="MindMeridian-Regular"/>
              </a:rPr>
            </a:br>
            <a:r>
              <a:rPr lang="en-GB" u="sng" dirty="0">
                <a:solidFill>
                  <a:srgbClr val="1300C1"/>
                </a:solidFill>
                <a:latin typeface="MindMeridian-Regular"/>
                <a:hlinkClick r:id="rId5"/>
              </a:rPr>
              <a:t>07537 416 905</a:t>
            </a:r>
            <a:r>
              <a:rPr lang="en-GB" dirty="0">
                <a:solidFill>
                  <a:srgbClr val="555555"/>
                </a:solidFill>
                <a:latin typeface="MindMeridian-Regular"/>
              </a:rPr>
              <a:t> </a:t>
            </a:r>
            <a:r>
              <a:rPr lang="en-GB" dirty="0">
                <a:solidFill>
                  <a:schemeClr val="bg1"/>
                </a:solidFill>
                <a:latin typeface="MindMeridian-Regular"/>
              </a:rPr>
              <a:t>(text)</a:t>
            </a:r>
            <a:br>
              <a:rPr lang="en-GB" dirty="0">
                <a:solidFill>
                  <a:srgbClr val="555555"/>
                </a:solidFill>
                <a:latin typeface="MindMeridian-Regular"/>
              </a:rPr>
            </a:br>
            <a:r>
              <a:rPr lang="en-GB" u="sng" dirty="0">
                <a:solidFill>
                  <a:srgbClr val="1300C1"/>
                </a:solidFill>
                <a:latin typeface="MindMeridian-Regular"/>
                <a:hlinkClick r:id="rId6"/>
              </a:rPr>
              <a:t>anxietyuk.org.uk</a:t>
            </a:r>
            <a:br>
              <a:rPr lang="en-GB" dirty="0">
                <a:solidFill>
                  <a:srgbClr val="555555"/>
                </a:solidFill>
                <a:latin typeface="MindMeridian-Regular"/>
              </a:rPr>
            </a:br>
            <a:r>
              <a:rPr lang="en-GB" dirty="0">
                <a:solidFill>
                  <a:schemeClr val="bg1"/>
                </a:solidFill>
                <a:latin typeface="MindMeridian-Regular"/>
              </a:rPr>
              <a:t>Advice and support for people living with anxiety.</a:t>
            </a:r>
          </a:p>
          <a:p>
            <a:endParaRPr lang="en-GB" b="1" u="sng" dirty="0">
              <a:solidFill>
                <a:schemeClr val="bg1"/>
              </a:solidFill>
              <a:latin typeface="MindMeridian-Display"/>
            </a:endParaRPr>
          </a:p>
        </p:txBody>
      </p:sp>
      <p:sp>
        <p:nvSpPr>
          <p:cNvPr id="25" name="Rectangle 24">
            <a:extLst>
              <a:ext uri="{FF2B5EF4-FFF2-40B4-BE49-F238E27FC236}">
                <a16:creationId xmlns:a16="http://schemas.microsoft.com/office/drawing/2014/main" id="{6C19E1C2-59D5-46D0-90D3-543F81415EEC}"/>
              </a:ext>
            </a:extLst>
          </p:cNvPr>
          <p:cNvSpPr/>
          <p:nvPr/>
        </p:nvSpPr>
        <p:spPr>
          <a:xfrm>
            <a:off x="7020208" y="1142037"/>
            <a:ext cx="5295900" cy="4524315"/>
          </a:xfrm>
          <a:prstGeom prst="rect">
            <a:avLst/>
          </a:prstGeom>
        </p:spPr>
        <p:txBody>
          <a:bodyPr wrap="square">
            <a:spAutoFit/>
          </a:bodyPr>
          <a:lstStyle/>
          <a:p>
            <a:r>
              <a:rPr lang="en-GB" b="1" u="sng" dirty="0">
                <a:solidFill>
                  <a:schemeClr val="bg1"/>
                </a:solidFill>
                <a:latin typeface="MindMeridian-Display"/>
              </a:rPr>
              <a:t>Beat</a:t>
            </a:r>
          </a:p>
          <a:p>
            <a:r>
              <a:rPr lang="en-GB" u="sng" dirty="0">
                <a:solidFill>
                  <a:srgbClr val="1300C1"/>
                </a:solidFill>
                <a:latin typeface="MindMeridian-Regular"/>
                <a:hlinkClick r:id="rId7"/>
              </a:rPr>
              <a:t>0808 801 0711</a:t>
            </a:r>
            <a:r>
              <a:rPr lang="en-GB" dirty="0">
                <a:solidFill>
                  <a:srgbClr val="555555"/>
                </a:solidFill>
                <a:latin typeface="MindMeridian-Regular"/>
              </a:rPr>
              <a:t> (</a:t>
            </a:r>
            <a:r>
              <a:rPr lang="en-GB" dirty="0" err="1">
                <a:solidFill>
                  <a:schemeClr val="bg1"/>
                </a:solidFill>
                <a:latin typeface="MindMeridian-Regular"/>
              </a:rPr>
              <a:t>youthline</a:t>
            </a:r>
            <a:r>
              <a:rPr lang="en-GB" dirty="0">
                <a:solidFill>
                  <a:schemeClr val="bg1"/>
                </a:solidFill>
                <a:latin typeface="MindMeridian-Regular"/>
              </a:rPr>
              <a:t>)</a:t>
            </a:r>
            <a:br>
              <a:rPr lang="en-GB" dirty="0">
                <a:solidFill>
                  <a:srgbClr val="555555"/>
                </a:solidFill>
                <a:latin typeface="MindMeridian-Regular"/>
              </a:rPr>
            </a:br>
            <a:r>
              <a:rPr lang="en-GB" u="sng" dirty="0">
                <a:solidFill>
                  <a:srgbClr val="1300C1"/>
                </a:solidFill>
                <a:latin typeface="MindMeridian-Regular"/>
                <a:hlinkClick r:id="rId8"/>
              </a:rPr>
              <a:t>0808 801 0811</a:t>
            </a:r>
            <a:r>
              <a:rPr lang="en-GB" dirty="0">
                <a:solidFill>
                  <a:srgbClr val="555555"/>
                </a:solidFill>
                <a:latin typeface="MindMeridian-Regular"/>
              </a:rPr>
              <a:t> (</a:t>
            </a:r>
            <a:r>
              <a:rPr lang="en-GB" dirty="0" err="1">
                <a:solidFill>
                  <a:schemeClr val="bg1"/>
                </a:solidFill>
                <a:latin typeface="MindMeridian-Regular"/>
              </a:rPr>
              <a:t>studentline</a:t>
            </a:r>
            <a:r>
              <a:rPr lang="en-GB" dirty="0">
                <a:solidFill>
                  <a:schemeClr val="bg1"/>
                </a:solidFill>
                <a:latin typeface="MindMeridian-Regular"/>
              </a:rPr>
              <a:t>)</a:t>
            </a:r>
            <a:br>
              <a:rPr lang="en-GB" dirty="0">
                <a:solidFill>
                  <a:srgbClr val="555555"/>
                </a:solidFill>
                <a:latin typeface="MindMeridian-Regular"/>
              </a:rPr>
            </a:br>
            <a:r>
              <a:rPr lang="en-GB" u="sng" dirty="0">
                <a:solidFill>
                  <a:srgbClr val="1300C1"/>
                </a:solidFill>
                <a:latin typeface="MindMeridian-Regular"/>
                <a:hlinkClick r:id="rId9"/>
              </a:rPr>
              <a:t>beateatingdisorders.co.uk</a:t>
            </a:r>
            <a:br>
              <a:rPr lang="en-GB" dirty="0">
                <a:solidFill>
                  <a:srgbClr val="555555"/>
                </a:solidFill>
                <a:latin typeface="MindMeridian-Regular"/>
              </a:rPr>
            </a:br>
            <a:r>
              <a:rPr lang="en-GB" dirty="0">
                <a:solidFill>
                  <a:schemeClr val="bg1"/>
                </a:solidFill>
                <a:latin typeface="MindMeridian-Regular"/>
              </a:rPr>
              <a:t>Under 18s helpline, webchat and online support groups for people with eating disorders, such as anorexia and bulimia.</a:t>
            </a:r>
          </a:p>
          <a:p>
            <a:endParaRPr lang="en-GB" b="1" u="sng" dirty="0">
              <a:solidFill>
                <a:schemeClr val="bg1"/>
              </a:solidFill>
              <a:latin typeface="MindMeridian-Display"/>
            </a:endParaRPr>
          </a:p>
          <a:p>
            <a:r>
              <a:rPr lang="en-GB" b="1" u="sng" dirty="0">
                <a:solidFill>
                  <a:schemeClr val="bg1"/>
                </a:solidFill>
                <a:latin typeface="MindMeridian-Display"/>
              </a:rPr>
              <a:t>Campaign Against Living Miserably (CALM)</a:t>
            </a:r>
          </a:p>
          <a:p>
            <a:r>
              <a:rPr lang="en-GB" u="sng" dirty="0">
                <a:solidFill>
                  <a:srgbClr val="1300C1"/>
                </a:solidFill>
                <a:latin typeface="MindMeridian-Regular"/>
                <a:hlinkClick r:id="rId10"/>
              </a:rPr>
              <a:t>0800 58 58 58</a:t>
            </a:r>
            <a:br>
              <a:rPr lang="en-GB" dirty="0">
                <a:solidFill>
                  <a:srgbClr val="555555"/>
                </a:solidFill>
                <a:latin typeface="MindMeridian-Regular"/>
              </a:rPr>
            </a:br>
            <a:r>
              <a:rPr lang="en-GB" u="sng" dirty="0">
                <a:solidFill>
                  <a:srgbClr val="1300C1"/>
                </a:solidFill>
                <a:latin typeface="MindMeridian-Regular"/>
                <a:hlinkClick r:id="rId11"/>
              </a:rPr>
              <a:t>thecalmzone.net</a:t>
            </a:r>
            <a:br>
              <a:rPr lang="en-GB" dirty="0">
                <a:solidFill>
                  <a:srgbClr val="555555"/>
                </a:solidFill>
                <a:latin typeface="MindMeridian-Regular"/>
              </a:rPr>
            </a:br>
            <a:r>
              <a:rPr lang="en-GB" dirty="0">
                <a:solidFill>
                  <a:schemeClr val="bg1"/>
                </a:solidFill>
                <a:latin typeface="MindMeridian-Regular"/>
              </a:rPr>
              <a:t>Provides listening services, information and support for anyone who needs to talk, including a web chat.</a:t>
            </a:r>
          </a:p>
          <a:p>
            <a:endParaRPr lang="en-GB" b="1" u="sng" dirty="0">
              <a:solidFill>
                <a:schemeClr val="bg1"/>
              </a:solidFill>
              <a:latin typeface="MindMeridian-Display"/>
            </a:endParaRPr>
          </a:p>
          <a:p>
            <a:r>
              <a:rPr lang="en-GB" b="1" u="sng" dirty="0">
                <a:solidFill>
                  <a:schemeClr val="bg1"/>
                </a:solidFill>
                <a:latin typeface="MindMeridian-Display"/>
              </a:rPr>
              <a:t>Centrepoint</a:t>
            </a:r>
          </a:p>
          <a:p>
            <a:r>
              <a:rPr lang="en-GB" u="sng" dirty="0">
                <a:solidFill>
                  <a:srgbClr val="1300C1"/>
                </a:solidFill>
                <a:latin typeface="MindMeridian-Regular"/>
                <a:hlinkClick r:id="rId12"/>
              </a:rPr>
              <a:t>0808 800 0661</a:t>
            </a:r>
            <a:endParaRPr lang="en-GB" dirty="0">
              <a:solidFill>
                <a:srgbClr val="555555"/>
              </a:solidFill>
              <a:latin typeface="MindMeridian-Regular"/>
            </a:endParaRPr>
          </a:p>
        </p:txBody>
      </p:sp>
    </p:spTree>
    <p:extLst>
      <p:ext uri="{BB962C8B-B14F-4D97-AF65-F5344CB8AC3E}">
        <p14:creationId xmlns:p14="http://schemas.microsoft.com/office/powerpoint/2010/main" val="3073132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2" name="TextBox 1">
            <a:extLst>
              <a:ext uri="{FF2B5EF4-FFF2-40B4-BE49-F238E27FC236}">
                <a16:creationId xmlns:a16="http://schemas.microsoft.com/office/drawing/2014/main" id="{F3AFCCF8-886B-4972-840A-D9AC29038015}"/>
              </a:ext>
            </a:extLst>
          </p:cNvPr>
          <p:cNvSpPr txBox="1"/>
          <p:nvPr/>
        </p:nvSpPr>
        <p:spPr>
          <a:xfrm>
            <a:off x="503596" y="214591"/>
            <a:ext cx="10231821" cy="3046988"/>
          </a:xfrm>
          <a:prstGeom prst="rect">
            <a:avLst/>
          </a:prstGeom>
          <a:noFill/>
        </p:spPr>
        <p:txBody>
          <a:bodyPr wrap="square" rtlCol="0">
            <a:spAutoFit/>
          </a:bodyPr>
          <a:lstStyle/>
          <a:p>
            <a:r>
              <a:rPr lang="en-GB" sz="9600" b="1" dirty="0">
                <a:solidFill>
                  <a:schemeClr val="bg1"/>
                </a:solidFill>
                <a:latin typeface="Yu Gothic Light" panose="020B0300000000000000" pitchFamily="34" charset="-128"/>
                <a:ea typeface="Yu Gothic Light" panose="020B0300000000000000" pitchFamily="34" charset="-128"/>
              </a:rPr>
              <a:t>Life </a:t>
            </a:r>
          </a:p>
          <a:p>
            <a:r>
              <a:rPr lang="en-GB" sz="9600" b="1" dirty="0">
                <a:solidFill>
                  <a:schemeClr val="bg1"/>
                </a:solidFill>
                <a:latin typeface="Yu Gothic Light" panose="020B0300000000000000" pitchFamily="34" charset="-128"/>
                <a:ea typeface="Yu Gothic Light" panose="020B0300000000000000" pitchFamily="34" charset="-128"/>
              </a:rPr>
              <a:t>	Studies</a:t>
            </a:r>
          </a:p>
        </p:txBody>
      </p:sp>
      <p:sp>
        <p:nvSpPr>
          <p:cNvPr id="3" name="TextBox 2">
            <a:extLst>
              <a:ext uri="{FF2B5EF4-FFF2-40B4-BE49-F238E27FC236}">
                <a16:creationId xmlns:a16="http://schemas.microsoft.com/office/drawing/2014/main" id="{748AD128-007E-495C-A324-CC2615BC4E3D}"/>
              </a:ext>
            </a:extLst>
          </p:cNvPr>
          <p:cNvSpPr txBox="1"/>
          <p:nvPr/>
        </p:nvSpPr>
        <p:spPr>
          <a:xfrm>
            <a:off x="1358775" y="3334812"/>
            <a:ext cx="10116508" cy="2369880"/>
          </a:xfrm>
          <a:prstGeom prst="rect">
            <a:avLst/>
          </a:prstGeom>
          <a:noFill/>
        </p:spPr>
        <p:txBody>
          <a:bodyPr wrap="square" rtlCol="0">
            <a:spAutoFit/>
          </a:bodyPr>
          <a:lstStyle/>
          <a:p>
            <a:r>
              <a:rPr lang="en-GB" sz="8800" b="1" dirty="0">
                <a:solidFill>
                  <a:srgbClr val="FFC000"/>
                </a:solidFill>
              </a:rPr>
              <a:t>Relationships</a:t>
            </a:r>
          </a:p>
          <a:p>
            <a:r>
              <a:rPr lang="en-GB" sz="6000" b="1" dirty="0">
                <a:solidFill>
                  <a:srgbClr val="FFC000"/>
                </a:solidFill>
              </a:rPr>
              <a:t>Respect</a:t>
            </a:r>
            <a:r>
              <a:rPr lang="en-GB" sz="6000" b="1" dirty="0">
                <a:solidFill>
                  <a:srgbClr val="92D050"/>
                </a:solidFill>
              </a:rPr>
              <a:t> </a:t>
            </a:r>
          </a:p>
        </p:txBody>
      </p:sp>
      <p:sp>
        <p:nvSpPr>
          <p:cNvPr id="4" name="TextBox 3"/>
          <p:cNvSpPr txBox="1"/>
          <p:nvPr/>
        </p:nvSpPr>
        <p:spPr>
          <a:xfrm>
            <a:off x="9568721" y="0"/>
            <a:ext cx="2623279"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Thursday, 12 May 2022</a:t>
            </a:fld>
            <a:endParaRPr lang="en-GB" dirty="0">
              <a:solidFill>
                <a:schemeClr val="bg1"/>
              </a:solidFill>
            </a:endParaRPr>
          </a:p>
        </p:txBody>
      </p:sp>
    </p:spTree>
    <p:extLst>
      <p:ext uri="{BB962C8B-B14F-4D97-AF65-F5344CB8AC3E}">
        <p14:creationId xmlns:p14="http://schemas.microsoft.com/office/powerpoint/2010/main" val="118517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GB" sz="7200" b="1" dirty="0">
                <a:solidFill>
                  <a:schemeClr val="bg1"/>
                </a:solidFill>
                <a:latin typeface="Arial" panose="020B0604020202020204" pitchFamily="34" charset="0"/>
                <a:cs typeface="Arial" panose="020B0604020202020204" pitchFamily="34" charset="0"/>
              </a:rPr>
              <a:t>Respect</a:t>
            </a:r>
            <a:endParaRPr lang="en-GB" sz="7200" b="1"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96304" y="1122363"/>
            <a:ext cx="7199391" cy="2944374"/>
          </a:xfrm>
          <a:prstGeom prst="rect">
            <a:avLst/>
          </a:prstGeom>
        </p:spPr>
      </p:pic>
    </p:spTree>
    <p:extLst>
      <p:ext uri="{BB962C8B-B14F-4D97-AF65-F5344CB8AC3E}">
        <p14:creationId xmlns:p14="http://schemas.microsoft.com/office/powerpoint/2010/main" val="2243293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554637"/>
            <a:ext cx="20049795" cy="8096028"/>
            <a:chOff x="-4706103" y="554637"/>
            <a:chExt cx="20049795" cy="8096028"/>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1" y="554637"/>
              <a:ext cx="11248899" cy="47164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486775" y="0"/>
            <a:ext cx="3705225"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Thursday, 12 May 2022</a:t>
            </a:fld>
            <a:endParaRPr lang="en-GB" dirty="0">
              <a:solidFill>
                <a:schemeClr val="bg1"/>
              </a:solidFill>
            </a:endParaRPr>
          </a:p>
        </p:txBody>
      </p:sp>
      <p:sp>
        <p:nvSpPr>
          <p:cNvPr id="15" name="Google Shape;144;p11"/>
          <p:cNvSpPr txBox="1">
            <a:spLocks/>
          </p:cNvSpPr>
          <p:nvPr/>
        </p:nvSpPr>
        <p:spPr>
          <a:xfrm rot="-120063">
            <a:off x="1343897" y="136257"/>
            <a:ext cx="7824028" cy="1120579"/>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Ground rules</a:t>
            </a:r>
            <a:endParaRPr lang="en-US" sz="4000" b="1" dirty="0">
              <a:solidFill>
                <a:schemeClr val="lt1"/>
              </a:solidFill>
              <a:latin typeface="Century Gothic"/>
              <a:ea typeface="Century Gothic"/>
              <a:cs typeface="Century Gothic"/>
              <a:sym typeface="Century Gothic"/>
            </a:endParaRPr>
          </a:p>
        </p:txBody>
      </p:sp>
      <p:sp>
        <p:nvSpPr>
          <p:cNvPr id="16" name="TextBox 15">
            <a:extLst>
              <a:ext uri="{FF2B5EF4-FFF2-40B4-BE49-F238E27FC236}">
                <a16:creationId xmlns:a16="http://schemas.microsoft.com/office/drawing/2014/main" id="{43DCF38F-B24C-4453-866F-DC0AFF81A062}"/>
              </a:ext>
            </a:extLst>
          </p:cNvPr>
          <p:cNvSpPr txBox="1"/>
          <p:nvPr/>
        </p:nvSpPr>
        <p:spPr>
          <a:xfrm>
            <a:off x="943101" y="1145350"/>
            <a:ext cx="11058399" cy="6110840"/>
          </a:xfrm>
          <a:prstGeom prst="rect">
            <a:avLst/>
          </a:prstGeom>
          <a:noFill/>
        </p:spPr>
        <p:txBody>
          <a:bodyPr wrap="square" rtlCol="0">
            <a:spAutoFit/>
          </a:bodyPr>
          <a:lstStyle/>
          <a:p>
            <a:pPr>
              <a:lnSpc>
                <a:spcPct val="107000"/>
              </a:lnSpc>
              <a:spcAft>
                <a:spcPts val="800"/>
              </a:spcAft>
            </a:pPr>
            <a:r>
              <a:rPr lang="en-GB" sz="2400"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Ground rules for our room</a:t>
            </a:r>
            <a:endPar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Many topics we cover in Life Studies can be very sensitive and can have a different level of importance and effect on different people. To get the best out of each lesson your participation is essential. In order to respect each other’s opinions and right to freely contribute we should establish some ground rules.  </a:t>
            </a:r>
          </a:p>
          <a:p>
            <a:pPr>
              <a:lnSpc>
                <a:spcPct val="107000"/>
              </a:lnSpc>
              <a:spcAft>
                <a:spcPts val="800"/>
              </a:spcAft>
            </a:pPr>
            <a:r>
              <a:rPr lang="en-GB" sz="24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Task </a:t>
            </a:r>
          </a:p>
          <a:p>
            <a:pPr marL="457200" indent="-457200">
              <a:lnSpc>
                <a:spcPct val="107000"/>
              </a:lnSpc>
              <a:spcAft>
                <a:spcPts val="800"/>
              </a:spcAft>
              <a:buFont typeface="Arial" panose="020B0604020202020204" pitchFamily="34" charset="0"/>
              <a:buChar char="•"/>
            </a:pPr>
            <a:r>
              <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Take a few minutes with a partner to go over your rules from the last topic and come up with any amendments you think are important to helping you feel confident to contribute in your Life Studies lessons? </a:t>
            </a:r>
          </a:p>
          <a:p>
            <a:pPr marL="457200" indent="-457200">
              <a:lnSpc>
                <a:spcPct val="107000"/>
              </a:lnSpc>
              <a:spcAft>
                <a:spcPts val="800"/>
              </a:spcAft>
              <a:buFont typeface="Arial" panose="020B0604020202020204" pitchFamily="34" charset="0"/>
              <a:buChar char="•"/>
            </a:pPr>
            <a:r>
              <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Now feed back to the class.</a:t>
            </a:r>
          </a:p>
          <a:p>
            <a:pPr marL="457200" indent="-457200">
              <a:lnSpc>
                <a:spcPct val="107000"/>
              </a:lnSpc>
              <a:spcAft>
                <a:spcPts val="800"/>
              </a:spcAft>
              <a:buFont typeface="Arial" panose="020B0604020202020204" pitchFamily="34" charset="0"/>
              <a:buChar char="•"/>
            </a:pPr>
            <a:r>
              <a:rPr lang="en-GB" sz="2400" dirty="0">
                <a:solidFill>
                  <a:schemeClr val="bg1"/>
                </a:solidFill>
                <a:latin typeface="Calibri" panose="020F0502020204030204" pitchFamily="34" charset="0"/>
                <a:cs typeface="Times New Roman" panose="02020603050405020304" pitchFamily="18" charset="0"/>
              </a:rPr>
              <a:t>Amend your rules if necessary </a:t>
            </a:r>
            <a:endParaRPr lang="en-GB" sz="2800" dirty="0"/>
          </a:p>
          <a:p>
            <a:pPr>
              <a:lnSpc>
                <a:spcPct val="107000"/>
              </a:lnSpc>
              <a:spcAft>
                <a:spcPts val="800"/>
              </a:spcAft>
            </a:pPr>
            <a:endPar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endParaRPr lang="en-GB" sz="2800" dirty="0"/>
          </a:p>
        </p:txBody>
      </p:sp>
    </p:spTree>
    <p:extLst>
      <p:ext uri="{BB962C8B-B14F-4D97-AF65-F5344CB8AC3E}">
        <p14:creationId xmlns:p14="http://schemas.microsoft.com/office/powerpoint/2010/main" val="2992969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554636"/>
            <a:ext cx="20049795" cy="8096029"/>
            <a:chOff x="-4706103" y="554636"/>
            <a:chExt cx="20049795" cy="8096029"/>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2" y="554636"/>
              <a:ext cx="11248898" cy="97436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788189" y="0"/>
            <a:ext cx="3403811"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Thursday, 12 May 2022</a:t>
            </a:fld>
            <a:endParaRPr lang="en-GB" dirty="0">
              <a:solidFill>
                <a:schemeClr val="bg1"/>
              </a:solidFill>
            </a:endParaRPr>
          </a:p>
        </p:txBody>
      </p:sp>
      <p:sp>
        <p:nvSpPr>
          <p:cNvPr id="15" name="Google Shape;144;p11"/>
          <p:cNvSpPr txBox="1">
            <a:spLocks/>
          </p:cNvSpPr>
          <p:nvPr/>
        </p:nvSpPr>
        <p:spPr>
          <a:xfrm rot="-120063">
            <a:off x="946982" y="366877"/>
            <a:ext cx="7824028" cy="1120579"/>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Key learning outcomes</a:t>
            </a:r>
            <a:endParaRPr lang="en-US" sz="4000" b="1" dirty="0">
              <a:solidFill>
                <a:schemeClr val="lt1"/>
              </a:solidFill>
              <a:latin typeface="Century Gothic"/>
              <a:ea typeface="Century Gothic"/>
              <a:cs typeface="Century Gothic"/>
              <a:sym typeface="Century Gothic"/>
            </a:endParaRPr>
          </a:p>
        </p:txBody>
      </p:sp>
      <p:sp>
        <p:nvSpPr>
          <p:cNvPr id="16" name="Title 1">
            <a:extLst>
              <a:ext uri="{FF2B5EF4-FFF2-40B4-BE49-F238E27FC236}">
                <a16:creationId xmlns:a16="http://schemas.microsoft.com/office/drawing/2014/main" id="{B7FF0D37-33C5-4F78-BF07-92A63F4179E1}"/>
              </a:ext>
            </a:extLst>
          </p:cNvPr>
          <p:cNvSpPr txBox="1">
            <a:spLocks/>
          </p:cNvSpPr>
          <p:nvPr/>
        </p:nvSpPr>
        <p:spPr>
          <a:xfrm>
            <a:off x="838200" y="1422743"/>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latin typeface="+mn-lt"/>
                <a:cs typeface="Arial" panose="020B0604020202020204" pitchFamily="34" charset="0"/>
              </a:rPr>
              <a:t>What should you expect in this lesson?</a:t>
            </a:r>
          </a:p>
        </p:txBody>
      </p:sp>
      <p:sp>
        <p:nvSpPr>
          <p:cNvPr id="17" name="Content Placeholder 2">
            <a:extLst>
              <a:ext uri="{FF2B5EF4-FFF2-40B4-BE49-F238E27FC236}">
                <a16:creationId xmlns:a16="http://schemas.microsoft.com/office/drawing/2014/main" id="{B8EA33BA-889E-4251-873F-1C2F27277FC5}"/>
              </a:ext>
            </a:extLst>
          </p:cNvPr>
          <p:cNvSpPr txBox="1">
            <a:spLocks/>
          </p:cNvSpPr>
          <p:nvPr/>
        </p:nvSpPr>
        <p:spPr>
          <a:xfrm>
            <a:off x="1848134" y="2303182"/>
            <a:ext cx="10515600" cy="458882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000" dirty="0">
                <a:solidFill>
                  <a:schemeClr val="bg1"/>
                </a:solidFill>
              </a:rPr>
              <a:t>The aim of this lesson is to explore the idea of respect.</a:t>
            </a:r>
          </a:p>
          <a:p>
            <a:pPr marL="0" indent="0">
              <a:buFont typeface="Arial" panose="020B0604020202020204" pitchFamily="34" charset="0"/>
              <a:buNone/>
            </a:pPr>
            <a:r>
              <a:rPr lang="en-GB" sz="3000" dirty="0">
                <a:solidFill>
                  <a:schemeClr val="bg1"/>
                </a:solidFill>
              </a:rPr>
              <a:t>We will</a:t>
            </a:r>
          </a:p>
          <a:p>
            <a:r>
              <a:rPr lang="en-GB" sz="3000" dirty="0">
                <a:solidFill>
                  <a:schemeClr val="bg1"/>
                </a:solidFill>
              </a:rPr>
              <a:t>Define respect</a:t>
            </a:r>
          </a:p>
          <a:p>
            <a:r>
              <a:rPr lang="en-GB" sz="3000" dirty="0">
                <a:solidFill>
                  <a:schemeClr val="bg1"/>
                </a:solidFill>
              </a:rPr>
              <a:t>Talk about earning respect</a:t>
            </a:r>
          </a:p>
          <a:p>
            <a:r>
              <a:rPr lang="en-GB" sz="3000" dirty="0">
                <a:solidFill>
                  <a:schemeClr val="bg1"/>
                </a:solidFill>
              </a:rPr>
              <a:t>Play a game about respecting differences</a:t>
            </a:r>
          </a:p>
          <a:p>
            <a:r>
              <a:rPr lang="en-GB" sz="3000" dirty="0">
                <a:solidFill>
                  <a:schemeClr val="bg1"/>
                </a:solidFill>
              </a:rPr>
              <a:t>Write a short letter to our future selves</a:t>
            </a:r>
          </a:p>
          <a:p>
            <a:endParaRPr lang="en-GB" sz="3000" dirty="0">
              <a:solidFill>
                <a:schemeClr val="bg1"/>
              </a:solidFill>
            </a:endParaRPr>
          </a:p>
          <a:p>
            <a:endParaRPr lang="en-GB" sz="3000" dirty="0">
              <a:solidFill>
                <a:schemeClr val="bg1"/>
              </a:solidFill>
            </a:endParaRPr>
          </a:p>
          <a:p>
            <a:pPr marL="0" indent="0">
              <a:buFont typeface="Arial" panose="020B0604020202020204" pitchFamily="34" charset="0"/>
              <a:buNone/>
            </a:pPr>
            <a:endParaRPr lang="en-GB" sz="3000" dirty="0">
              <a:solidFill>
                <a:schemeClr val="bg1"/>
              </a:solidFill>
            </a:endParaRPr>
          </a:p>
        </p:txBody>
      </p:sp>
    </p:spTree>
    <p:extLst>
      <p:ext uri="{BB962C8B-B14F-4D97-AF65-F5344CB8AC3E}">
        <p14:creationId xmlns:p14="http://schemas.microsoft.com/office/powerpoint/2010/main" val="612574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554637"/>
            <a:ext cx="20049795" cy="8096028"/>
            <a:chOff x="-4706103" y="554637"/>
            <a:chExt cx="20049795" cy="8096028"/>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2" y="554637"/>
              <a:ext cx="11248898" cy="66431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001001" y="0"/>
            <a:ext cx="4191000"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Thursday, 12 May 2022</a:t>
            </a:fld>
            <a:endParaRPr lang="en-GB" dirty="0">
              <a:solidFill>
                <a:schemeClr val="bg1"/>
              </a:solidFill>
            </a:endParaRPr>
          </a:p>
        </p:txBody>
      </p:sp>
      <p:sp>
        <p:nvSpPr>
          <p:cNvPr id="15" name="Google Shape;144;p11"/>
          <p:cNvSpPr txBox="1">
            <a:spLocks/>
          </p:cNvSpPr>
          <p:nvPr/>
        </p:nvSpPr>
        <p:spPr>
          <a:xfrm rot="-120063">
            <a:off x="940614" y="407262"/>
            <a:ext cx="5517955" cy="715573"/>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Baseline activity</a:t>
            </a:r>
            <a:endParaRPr lang="en-US" sz="4000" b="1" dirty="0">
              <a:solidFill>
                <a:schemeClr val="lt1"/>
              </a:solidFill>
              <a:latin typeface="Century Gothic"/>
              <a:ea typeface="Century Gothic"/>
              <a:cs typeface="Century Gothic"/>
              <a:sym typeface="Century Gothic"/>
            </a:endParaRPr>
          </a:p>
        </p:txBody>
      </p:sp>
      <p:sp>
        <p:nvSpPr>
          <p:cNvPr id="16" name="Title 1">
            <a:extLst>
              <a:ext uri="{FF2B5EF4-FFF2-40B4-BE49-F238E27FC236}">
                <a16:creationId xmlns:a16="http://schemas.microsoft.com/office/drawing/2014/main" id="{110EB854-3A05-44A3-B702-1A603FB56C2C}"/>
              </a:ext>
            </a:extLst>
          </p:cNvPr>
          <p:cNvSpPr txBox="1">
            <a:spLocks/>
          </p:cNvSpPr>
          <p:nvPr/>
        </p:nvSpPr>
        <p:spPr>
          <a:xfrm>
            <a:off x="943102" y="2103436"/>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solidFill>
                  <a:schemeClr val="bg1"/>
                </a:solidFill>
                <a:latin typeface="+mn-lt"/>
                <a:cs typeface="Arial" panose="020B0604020202020204" pitchFamily="34" charset="0"/>
              </a:rPr>
              <a:t>What do we mean by ‘respect’?</a:t>
            </a:r>
            <a:endParaRPr lang="en-GB" dirty="0">
              <a:solidFill>
                <a:schemeClr val="bg1"/>
              </a:solidFill>
              <a:latin typeface="+mn-lt"/>
              <a:cs typeface="Arial" panose="020B0604020202020204" pitchFamily="34" charset="0"/>
            </a:endParaRPr>
          </a:p>
        </p:txBody>
      </p:sp>
      <p:sp>
        <p:nvSpPr>
          <p:cNvPr id="4" name="TextBox 3">
            <a:extLst>
              <a:ext uri="{FF2B5EF4-FFF2-40B4-BE49-F238E27FC236}">
                <a16:creationId xmlns:a16="http://schemas.microsoft.com/office/drawing/2014/main" id="{FC696EF2-F097-454E-9AB0-F9225D75012C}"/>
              </a:ext>
            </a:extLst>
          </p:cNvPr>
          <p:cNvSpPr txBox="1"/>
          <p:nvPr/>
        </p:nvSpPr>
        <p:spPr>
          <a:xfrm>
            <a:off x="2634018" y="3131908"/>
            <a:ext cx="7411594" cy="523220"/>
          </a:xfrm>
          <a:prstGeom prst="rect">
            <a:avLst/>
          </a:prstGeom>
          <a:noFill/>
        </p:spPr>
        <p:txBody>
          <a:bodyPr wrap="square" rtlCol="0">
            <a:spAutoFit/>
          </a:bodyPr>
          <a:lstStyle/>
          <a:p>
            <a:r>
              <a:rPr lang="en-GB" sz="2800" dirty="0">
                <a:solidFill>
                  <a:schemeClr val="bg1"/>
                </a:solidFill>
              </a:rPr>
              <a:t>Write your own definition of the word respect</a:t>
            </a:r>
          </a:p>
        </p:txBody>
      </p:sp>
    </p:spTree>
    <p:extLst>
      <p:ext uri="{BB962C8B-B14F-4D97-AF65-F5344CB8AC3E}">
        <p14:creationId xmlns:p14="http://schemas.microsoft.com/office/powerpoint/2010/main" val="2640180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209" y="-289968"/>
            <a:ext cx="10515600" cy="1325563"/>
          </a:xfrm>
        </p:spPr>
        <p:txBody>
          <a:bodyPr/>
          <a:lstStyle/>
          <a:p>
            <a:pPr algn="ctr"/>
            <a:r>
              <a:rPr lang="en-GB" dirty="0">
                <a:solidFill>
                  <a:srgbClr val="002060"/>
                </a:solidFill>
                <a:latin typeface="+mn-lt"/>
                <a:cs typeface="Arial" panose="020B0604020202020204" pitchFamily="34" charset="0"/>
              </a:rPr>
              <a:t>What do we mean by ‘respect’?</a:t>
            </a:r>
          </a:p>
        </p:txBody>
      </p:sp>
      <p:sp>
        <p:nvSpPr>
          <p:cNvPr id="3" name="Content Placeholder 2"/>
          <p:cNvSpPr>
            <a:spLocks noGrp="1"/>
          </p:cNvSpPr>
          <p:nvPr>
            <p:ph idx="1"/>
          </p:nvPr>
        </p:nvSpPr>
        <p:spPr>
          <a:xfrm>
            <a:off x="1199395" y="1327588"/>
            <a:ext cx="10515600" cy="4351338"/>
          </a:xfrm>
        </p:spPr>
        <p:txBody>
          <a:bodyPr/>
          <a:lstStyle/>
          <a:p>
            <a:pPr marL="0" indent="0" algn="ctr">
              <a:buNone/>
            </a:pPr>
            <a:endParaRPr lang="en-GB" dirty="0">
              <a:solidFill>
                <a:srgbClr val="002060"/>
              </a:solidFill>
            </a:endParaRPr>
          </a:p>
          <a:p>
            <a:pPr marL="0" indent="0" algn="ctr">
              <a:buNone/>
            </a:pPr>
            <a:endParaRPr lang="en-GB" dirty="0">
              <a:solidFill>
                <a:srgbClr val="002060"/>
              </a:solidFill>
            </a:endParaRPr>
          </a:p>
          <a:p>
            <a:pPr marL="0" indent="0" algn="ctr">
              <a:buNone/>
            </a:pPr>
            <a:r>
              <a:rPr lang="en-GB" dirty="0">
                <a:solidFill>
                  <a:srgbClr val="002060"/>
                </a:solidFill>
              </a:rPr>
              <a:t>Respect is a funny word, it seems to mean different things to </a:t>
            </a:r>
            <a:br>
              <a:rPr lang="en-GB" dirty="0">
                <a:solidFill>
                  <a:srgbClr val="002060"/>
                </a:solidFill>
              </a:rPr>
            </a:br>
            <a:r>
              <a:rPr lang="en-GB" dirty="0">
                <a:solidFill>
                  <a:srgbClr val="002060"/>
                </a:solidFill>
              </a:rPr>
              <a:t>different people.</a:t>
            </a:r>
            <a:br>
              <a:rPr lang="en-GB" dirty="0">
                <a:solidFill>
                  <a:srgbClr val="002060"/>
                </a:solidFill>
              </a:rPr>
            </a:br>
            <a:endParaRPr lang="en-GB" dirty="0">
              <a:solidFill>
                <a:srgbClr val="002060"/>
              </a:solidFill>
            </a:endParaRPr>
          </a:p>
          <a:p>
            <a:pPr marL="0" indent="0" algn="ctr">
              <a:buNone/>
            </a:pPr>
            <a:r>
              <a:rPr lang="en-GB" dirty="0">
                <a:solidFill>
                  <a:srgbClr val="002060"/>
                </a:solidFill>
              </a:rPr>
              <a:t>Dictionary definition:</a:t>
            </a:r>
          </a:p>
          <a:p>
            <a:pPr marL="0" indent="0" algn="ctr">
              <a:buNone/>
            </a:pPr>
            <a:r>
              <a:rPr lang="en-GB" i="1" dirty="0">
                <a:solidFill>
                  <a:srgbClr val="002060"/>
                </a:solidFill>
              </a:rPr>
              <a:t>a feeling of deep admiration for someone or something elicited by their abilities, qualities, or achievements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Tree>
    <p:extLst>
      <p:ext uri="{BB962C8B-B14F-4D97-AF65-F5344CB8AC3E}">
        <p14:creationId xmlns:p14="http://schemas.microsoft.com/office/powerpoint/2010/main" val="2000005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1729"/>
            <a:ext cx="10515600" cy="1325563"/>
          </a:xfrm>
        </p:spPr>
        <p:txBody>
          <a:bodyPr/>
          <a:lstStyle/>
          <a:p>
            <a:pPr algn="ctr"/>
            <a:r>
              <a:rPr lang="en-GB" dirty="0">
                <a:solidFill>
                  <a:srgbClr val="002060"/>
                </a:solidFill>
                <a:latin typeface="+mn-lt"/>
              </a:rPr>
              <a:t>What do we mean by respect?</a:t>
            </a:r>
          </a:p>
        </p:txBody>
      </p:sp>
      <p:sp>
        <p:nvSpPr>
          <p:cNvPr id="3" name="Content Placeholder 2"/>
          <p:cNvSpPr>
            <a:spLocks noGrp="1"/>
          </p:cNvSpPr>
          <p:nvPr>
            <p:ph idx="1"/>
          </p:nvPr>
        </p:nvSpPr>
        <p:spPr>
          <a:xfrm>
            <a:off x="1042917" y="1103834"/>
            <a:ext cx="10515600" cy="3536746"/>
          </a:xfrm>
        </p:spPr>
        <p:txBody>
          <a:bodyPr/>
          <a:lstStyle/>
          <a:p>
            <a:pPr algn="ctr"/>
            <a:endParaRPr lang="en-GB" dirty="0">
              <a:solidFill>
                <a:srgbClr val="002060"/>
              </a:solidFill>
            </a:endParaRPr>
          </a:p>
          <a:p>
            <a:pPr algn="ctr"/>
            <a:endParaRPr lang="en-GB" dirty="0">
              <a:solidFill>
                <a:srgbClr val="002060"/>
              </a:solidFill>
            </a:endParaRPr>
          </a:p>
          <a:p>
            <a:pPr marL="0" indent="0" algn="ctr">
              <a:buNone/>
            </a:pPr>
            <a:r>
              <a:rPr lang="en-GB" dirty="0">
                <a:solidFill>
                  <a:srgbClr val="002060"/>
                </a:solidFill>
              </a:rPr>
              <a:t>Do you think respect needs to be earned? </a:t>
            </a:r>
          </a:p>
          <a:p>
            <a:pPr marL="0" indent="0" algn="ctr">
              <a:buNone/>
            </a:pPr>
            <a:br>
              <a:rPr lang="en-GB" dirty="0">
                <a:solidFill>
                  <a:srgbClr val="002060"/>
                </a:solidFill>
              </a:rPr>
            </a:br>
            <a:r>
              <a:rPr lang="en-GB" dirty="0">
                <a:solidFill>
                  <a:srgbClr val="002060"/>
                </a:solidFill>
              </a:rPr>
              <a:t>Let’s vote! </a:t>
            </a:r>
          </a:p>
          <a:p>
            <a:pPr marL="0" indent="0" algn="ctr">
              <a:buNone/>
            </a:pPr>
            <a:r>
              <a:rPr lang="en-GB" dirty="0">
                <a:solidFill>
                  <a:srgbClr val="002060"/>
                </a:solidFill>
              </a:rPr>
              <a:t>If you thinks respect is automatic stand to the right of the room, if you think respect must be earned go to the left side of the room.</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Tree>
    <p:extLst>
      <p:ext uri="{BB962C8B-B14F-4D97-AF65-F5344CB8AC3E}">
        <p14:creationId xmlns:p14="http://schemas.microsoft.com/office/powerpoint/2010/main" val="972532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1729"/>
            <a:ext cx="10515600" cy="1325563"/>
          </a:xfrm>
        </p:spPr>
        <p:txBody>
          <a:bodyPr/>
          <a:lstStyle/>
          <a:p>
            <a:pPr algn="ctr"/>
            <a:r>
              <a:rPr lang="en-GB" dirty="0">
                <a:solidFill>
                  <a:srgbClr val="002060"/>
                </a:solidFill>
                <a:latin typeface="+mn-lt"/>
              </a:rPr>
              <a:t>What do we mean by respect?</a:t>
            </a:r>
          </a:p>
        </p:txBody>
      </p:sp>
      <p:sp>
        <p:nvSpPr>
          <p:cNvPr id="3" name="Content Placeholder 2"/>
          <p:cNvSpPr>
            <a:spLocks noGrp="1"/>
          </p:cNvSpPr>
          <p:nvPr>
            <p:ph idx="1"/>
          </p:nvPr>
        </p:nvSpPr>
        <p:spPr>
          <a:xfrm>
            <a:off x="1199395" y="1632025"/>
            <a:ext cx="10515600" cy="3536746"/>
          </a:xfrm>
        </p:spPr>
        <p:txBody>
          <a:bodyPr>
            <a:normAutofit/>
          </a:bodyPr>
          <a:lstStyle/>
          <a:p>
            <a:pPr algn="ctr"/>
            <a:endParaRPr lang="en-GB" sz="3200" dirty="0">
              <a:solidFill>
                <a:srgbClr val="002060"/>
              </a:solidFill>
            </a:endParaRPr>
          </a:p>
          <a:p>
            <a:pPr marL="0" indent="0" algn="ctr">
              <a:buNone/>
            </a:pPr>
            <a:r>
              <a:rPr lang="en-GB" sz="3200" dirty="0">
                <a:solidFill>
                  <a:srgbClr val="002060"/>
                </a:solidFill>
              </a:rPr>
              <a:t>Further discussion:</a:t>
            </a:r>
          </a:p>
          <a:p>
            <a:pPr algn="ctr"/>
            <a:r>
              <a:rPr lang="en-GB" sz="3200" dirty="0">
                <a:solidFill>
                  <a:srgbClr val="002060"/>
                </a:solidFill>
              </a:rPr>
              <a:t>Is there some respect that we, as humans, all get automatically?</a:t>
            </a:r>
          </a:p>
          <a:p>
            <a:pPr algn="ctr"/>
            <a:r>
              <a:rPr lang="en-GB" sz="3200" dirty="0">
                <a:solidFill>
                  <a:srgbClr val="002060"/>
                </a:solidFill>
              </a:rPr>
              <a:t>What kind of respect do you have to earn?</a:t>
            </a:r>
          </a:p>
          <a:p>
            <a:pPr marL="0" indent="0" algn="ctr">
              <a:buNone/>
            </a:pPr>
            <a:endParaRPr lang="en-GB" sz="3200" dirty="0">
              <a:solidFill>
                <a:srgbClr val="00206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Tree>
    <p:extLst>
      <p:ext uri="{BB962C8B-B14F-4D97-AF65-F5344CB8AC3E}">
        <p14:creationId xmlns:p14="http://schemas.microsoft.com/office/powerpoint/2010/main" val="2198558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4EEC653-0C03-45F5-9F0E-78671FDCC5AE}" vid="{3CBA0519-14BD-40C9-9B6D-0A3D41BE67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relationships</Template>
  <TotalTime>34</TotalTime>
  <Words>855</Words>
  <Application>Microsoft Office PowerPoint</Application>
  <PresentationFormat>Widescreen</PresentationFormat>
  <Paragraphs>123</Paragraphs>
  <Slides>18</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Yu Gothic Light</vt:lpstr>
      <vt:lpstr>Arial</vt:lpstr>
      <vt:lpstr>Calibri</vt:lpstr>
      <vt:lpstr>Calibri Light</vt:lpstr>
      <vt:lpstr>Century Gothic</vt:lpstr>
      <vt:lpstr>MindMeridian-Display</vt:lpstr>
      <vt:lpstr>MindMeridian-Regular</vt:lpstr>
      <vt:lpstr>Palatino Linotype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What do we mean by ‘respect’?</vt:lpstr>
      <vt:lpstr>What do we mean by respect?</vt:lpstr>
      <vt:lpstr>What do we mean by respect?</vt:lpstr>
      <vt:lpstr>Differences and strengths</vt:lpstr>
      <vt:lpstr>Stronger together</vt:lpstr>
      <vt:lpstr>Self Respect</vt:lpstr>
      <vt:lpstr>PowerPoint Presentation</vt:lpstr>
      <vt:lpstr>Self Respect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RWilliams</dc:creator>
  <cp:lastModifiedBy>RWilliams</cp:lastModifiedBy>
  <cp:revision>5</cp:revision>
  <dcterms:created xsi:type="dcterms:W3CDTF">2022-05-11T13:44:48Z</dcterms:created>
  <dcterms:modified xsi:type="dcterms:W3CDTF">2022-05-12T09:01:01Z</dcterms:modified>
</cp:coreProperties>
</file>